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6" r:id="rId10"/>
    <p:sldId id="267" r:id="rId11"/>
    <p:sldId id="268" r:id="rId12"/>
    <p:sldId id="269" r:id="rId13"/>
  </p:sldIdLst>
  <p:sldSz cx="9906000" cy="6858000" type="A4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296" y="-102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2E79C32-030B-4D3E-89DE-C9DEAA8877D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8103B864-F119-4E9D-987B-41B2016D9AE9}">
      <dgm:prSet/>
      <dgm:spPr/>
      <dgm:t>
        <a:bodyPr/>
        <a:lstStyle/>
        <a:p>
          <a:pPr algn="ctr" rtl="0"/>
          <a:r>
            <a:rPr lang="en-US" dirty="0" smtClean="0"/>
            <a:t>PERSILANGAN  DIHIBRID</a:t>
          </a:r>
          <a:endParaRPr lang="en-US" dirty="0"/>
        </a:p>
      </dgm:t>
    </dgm:pt>
    <dgm:pt modelId="{6729628C-483B-47AE-8D29-C223DF1AEF0B}" type="parTrans" cxnId="{E3CEF657-5067-4F3F-82BE-8A5BADA65DEB}">
      <dgm:prSet/>
      <dgm:spPr/>
      <dgm:t>
        <a:bodyPr/>
        <a:lstStyle/>
        <a:p>
          <a:endParaRPr lang="en-US"/>
        </a:p>
      </dgm:t>
    </dgm:pt>
    <dgm:pt modelId="{6E5F0AB7-7BD4-41F0-9248-6905728E1478}" type="sibTrans" cxnId="{E3CEF657-5067-4F3F-82BE-8A5BADA65DEB}">
      <dgm:prSet/>
      <dgm:spPr/>
      <dgm:t>
        <a:bodyPr/>
        <a:lstStyle/>
        <a:p>
          <a:endParaRPr lang="en-US"/>
        </a:p>
      </dgm:t>
    </dgm:pt>
    <dgm:pt modelId="{D8CB1CE2-3A7B-4E80-A43E-5A08D5B69AE7}" type="pres">
      <dgm:prSet presAssocID="{62E79C32-030B-4D3E-89DE-C9DEAA8877D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E5405DE-9C72-42AA-9579-92FEDBC871A6}" type="pres">
      <dgm:prSet presAssocID="{8103B864-F119-4E9D-987B-41B2016D9AE9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3CEF657-5067-4F3F-82BE-8A5BADA65DEB}" srcId="{62E79C32-030B-4D3E-89DE-C9DEAA8877DD}" destId="{8103B864-F119-4E9D-987B-41B2016D9AE9}" srcOrd="0" destOrd="0" parTransId="{6729628C-483B-47AE-8D29-C223DF1AEF0B}" sibTransId="{6E5F0AB7-7BD4-41F0-9248-6905728E1478}"/>
    <dgm:cxn modelId="{63D82EEC-3319-40D6-A69B-3199C84A9F96}" type="presOf" srcId="{8103B864-F119-4E9D-987B-41B2016D9AE9}" destId="{BE5405DE-9C72-42AA-9579-92FEDBC871A6}" srcOrd="0" destOrd="0" presId="urn:microsoft.com/office/officeart/2005/8/layout/vList2"/>
    <dgm:cxn modelId="{9177FAE9-5286-48AF-B9AA-F4F1AE92AA71}" type="presOf" srcId="{62E79C32-030B-4D3E-89DE-C9DEAA8877DD}" destId="{D8CB1CE2-3A7B-4E80-A43E-5A08D5B69AE7}" srcOrd="0" destOrd="0" presId="urn:microsoft.com/office/officeart/2005/8/layout/vList2"/>
    <dgm:cxn modelId="{D19BA53C-C6D1-4F97-A18C-C98501445D01}" type="presParOf" srcId="{D8CB1CE2-3A7B-4E80-A43E-5A08D5B69AE7}" destId="{BE5405DE-9C72-42AA-9579-92FEDBC871A6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E177C2AC-CFD8-456A-B2E5-A04D15AD74A6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E6BC00EB-4090-4CEF-AC4E-5B0E14952EE3}">
      <dgm:prSet custT="1"/>
      <dgm:spPr/>
      <dgm:t>
        <a:bodyPr/>
        <a:lstStyle/>
        <a:p>
          <a:pPr algn="ctr" rtl="0"/>
          <a:r>
            <a:rPr lang="en-US" sz="3600" dirty="0" smtClean="0"/>
            <a:t>Proses </a:t>
          </a:r>
          <a:r>
            <a:rPr lang="en-US" sz="3600" dirty="0" err="1" smtClean="0"/>
            <a:t>dan</a:t>
          </a:r>
          <a:r>
            <a:rPr lang="en-US" sz="3600" dirty="0" smtClean="0"/>
            <a:t> </a:t>
          </a:r>
          <a:r>
            <a:rPr lang="en-US" sz="3600" dirty="0" err="1" smtClean="0"/>
            <a:t>Hasil</a:t>
          </a:r>
          <a:r>
            <a:rPr lang="en-US" sz="3600" dirty="0" smtClean="0"/>
            <a:t> </a:t>
          </a:r>
          <a:r>
            <a:rPr lang="en-US" sz="3600" dirty="0" err="1" smtClean="0"/>
            <a:t>Persilangan</a:t>
          </a:r>
          <a:r>
            <a:rPr lang="en-US" sz="3600" dirty="0" smtClean="0"/>
            <a:t> </a:t>
          </a:r>
          <a:r>
            <a:rPr lang="en-US" sz="3600" dirty="0" err="1" smtClean="0"/>
            <a:t>Dihibrid</a:t>
          </a:r>
          <a:endParaRPr lang="en-US" sz="3600" dirty="0"/>
        </a:p>
      </dgm:t>
    </dgm:pt>
    <dgm:pt modelId="{B8E67C27-71C3-4742-B09D-61FDB1277413}" type="parTrans" cxnId="{1806F429-7F1E-4D08-8707-737D8850C69B}">
      <dgm:prSet/>
      <dgm:spPr/>
      <dgm:t>
        <a:bodyPr/>
        <a:lstStyle/>
        <a:p>
          <a:endParaRPr lang="en-US"/>
        </a:p>
      </dgm:t>
    </dgm:pt>
    <dgm:pt modelId="{C4F11AFA-DFBB-4EBC-A8A8-AF4DB314844F}" type="sibTrans" cxnId="{1806F429-7F1E-4D08-8707-737D8850C69B}">
      <dgm:prSet/>
      <dgm:spPr/>
      <dgm:t>
        <a:bodyPr/>
        <a:lstStyle/>
        <a:p>
          <a:endParaRPr lang="en-US"/>
        </a:p>
      </dgm:t>
    </dgm:pt>
    <dgm:pt modelId="{5E126B71-2E59-46D2-893E-2C964AA9EEAC}" type="pres">
      <dgm:prSet presAssocID="{E177C2AC-CFD8-456A-B2E5-A04D15AD74A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3C76CC1-93CC-44FB-AEBD-D062ADA77178}" type="pres">
      <dgm:prSet presAssocID="{E6BC00EB-4090-4CEF-AC4E-5B0E14952EE3}" presName="parentText" presStyleLbl="node1" presStyleIdx="0" presStyleCnt="1" custLinFactNeighborX="-13542" custLinFactNeighborY="-1182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CE68EDF-8418-4C4C-8C6F-BC7C01ADDEA6}" type="presOf" srcId="{E6BC00EB-4090-4CEF-AC4E-5B0E14952EE3}" destId="{B3C76CC1-93CC-44FB-AEBD-D062ADA77178}" srcOrd="0" destOrd="0" presId="urn:microsoft.com/office/officeart/2005/8/layout/vList2"/>
    <dgm:cxn modelId="{1806F429-7F1E-4D08-8707-737D8850C69B}" srcId="{E177C2AC-CFD8-456A-B2E5-A04D15AD74A6}" destId="{E6BC00EB-4090-4CEF-AC4E-5B0E14952EE3}" srcOrd="0" destOrd="0" parTransId="{B8E67C27-71C3-4742-B09D-61FDB1277413}" sibTransId="{C4F11AFA-DFBB-4EBC-A8A8-AF4DB314844F}"/>
    <dgm:cxn modelId="{4064B76D-88EC-44AA-96FE-1E3D9BEC9741}" type="presOf" srcId="{E177C2AC-CFD8-456A-B2E5-A04D15AD74A6}" destId="{5E126B71-2E59-46D2-893E-2C964AA9EEAC}" srcOrd="0" destOrd="0" presId="urn:microsoft.com/office/officeart/2005/8/layout/vList2"/>
    <dgm:cxn modelId="{4CA1DC9F-29C5-4EBE-92BB-207B47326492}" type="presParOf" srcId="{5E126B71-2E59-46D2-893E-2C964AA9EEAC}" destId="{B3C76CC1-93CC-44FB-AEBD-D062ADA77178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310463D6-14E4-4DAD-88AB-39818D69F3AF}" type="doc">
      <dgm:prSet loTypeId="urn:microsoft.com/office/officeart/2005/8/layout/vList2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8C9A5392-FC1E-4315-8F77-5524FE9199A0}">
      <dgm:prSet custT="1"/>
      <dgm:spPr/>
      <dgm:t>
        <a:bodyPr/>
        <a:lstStyle/>
        <a:p>
          <a:pPr algn="ctr" rtl="0"/>
          <a:r>
            <a:rPr lang="en-US" sz="2800" dirty="0" smtClean="0"/>
            <a:t>Dari </a:t>
          </a:r>
          <a:r>
            <a:rPr lang="en-US" sz="2800" dirty="0" err="1" smtClean="0"/>
            <a:t>hasil</a:t>
          </a:r>
          <a:r>
            <a:rPr lang="en-US" sz="2800" dirty="0" smtClean="0"/>
            <a:t> </a:t>
          </a:r>
          <a:r>
            <a:rPr lang="en-US" sz="2800" dirty="0" err="1" smtClean="0"/>
            <a:t>Persilangan</a:t>
          </a:r>
          <a:r>
            <a:rPr lang="en-US" sz="2800" dirty="0" smtClean="0"/>
            <a:t> </a:t>
          </a:r>
          <a:r>
            <a:rPr lang="en-US" sz="2800" dirty="0" err="1" smtClean="0"/>
            <a:t>sesama</a:t>
          </a:r>
          <a:r>
            <a:rPr lang="en-US" sz="2800" dirty="0" smtClean="0"/>
            <a:t> F1 (</a:t>
          </a:r>
          <a:r>
            <a:rPr lang="en-US" sz="2800" dirty="0" err="1" smtClean="0"/>
            <a:t>bulat</a:t>
          </a:r>
          <a:r>
            <a:rPr lang="en-US" sz="2800" dirty="0" smtClean="0"/>
            <a:t> </a:t>
          </a:r>
          <a:r>
            <a:rPr lang="en-US" sz="2800" dirty="0" err="1" smtClean="0"/>
            <a:t>kuning</a:t>
          </a:r>
          <a:r>
            <a:rPr lang="en-US" sz="2800" dirty="0" smtClean="0"/>
            <a:t> </a:t>
          </a:r>
          <a:r>
            <a:rPr lang="en-US" sz="2800" dirty="0" err="1" smtClean="0"/>
            <a:t>heterozigotik</a:t>
          </a:r>
          <a:r>
            <a:rPr lang="en-US" sz="2800" dirty="0" smtClean="0"/>
            <a:t>/</a:t>
          </a:r>
          <a:r>
            <a:rPr lang="en-US" sz="2800" dirty="0" err="1" smtClean="0"/>
            <a:t>BbKk</a:t>
          </a:r>
          <a:r>
            <a:rPr lang="en-US" sz="2800" dirty="0" smtClean="0"/>
            <a:t>) </a:t>
          </a:r>
          <a:r>
            <a:rPr lang="en-US" sz="2800" dirty="0" err="1" smtClean="0"/>
            <a:t>pada</a:t>
          </a:r>
          <a:r>
            <a:rPr lang="en-US" sz="2800" dirty="0" smtClean="0"/>
            <a:t> </a:t>
          </a:r>
          <a:r>
            <a:rPr lang="en-US" sz="2800" dirty="0" err="1" smtClean="0"/>
            <a:t>tanaman</a:t>
          </a:r>
          <a:r>
            <a:rPr lang="en-US" sz="2800" dirty="0" smtClean="0"/>
            <a:t> </a:t>
          </a:r>
          <a:r>
            <a:rPr lang="en-US" sz="2800" dirty="0" err="1" smtClean="0"/>
            <a:t>ercis</a:t>
          </a:r>
          <a:r>
            <a:rPr lang="en-US" sz="2800" dirty="0" smtClean="0"/>
            <a:t>  F2 </a:t>
          </a:r>
          <a:r>
            <a:rPr lang="en-US" sz="2800" dirty="0" err="1" smtClean="0"/>
            <a:t>diperoleh</a:t>
          </a:r>
          <a:r>
            <a:rPr lang="en-US" sz="2800" dirty="0" smtClean="0"/>
            <a:t> 16 </a:t>
          </a:r>
          <a:r>
            <a:rPr lang="en-US" sz="2800" dirty="0" err="1" smtClean="0"/>
            <a:t>variasi</a:t>
          </a:r>
          <a:r>
            <a:rPr lang="en-US" sz="2800" dirty="0" smtClean="0"/>
            <a:t> </a:t>
          </a:r>
          <a:r>
            <a:rPr lang="en-US" sz="2800" dirty="0" err="1" smtClean="0"/>
            <a:t>genotip</a:t>
          </a:r>
          <a:r>
            <a:rPr lang="en-US" sz="2800" dirty="0" smtClean="0"/>
            <a:t>. </a:t>
          </a:r>
          <a:r>
            <a:rPr lang="en-US" sz="2800" dirty="0" err="1" smtClean="0"/>
            <a:t>Perbandingan</a:t>
          </a:r>
          <a:r>
            <a:rPr lang="en-US" sz="2800" dirty="0" smtClean="0"/>
            <a:t> </a:t>
          </a:r>
          <a:r>
            <a:rPr lang="en-US" sz="2800" dirty="0" err="1" smtClean="0"/>
            <a:t>Fenotip</a:t>
          </a:r>
          <a:r>
            <a:rPr lang="en-US" sz="2800" dirty="0" smtClean="0"/>
            <a:t>:</a:t>
          </a:r>
          <a:r>
            <a:rPr lang="id-ID" sz="2800" dirty="0" smtClean="0"/>
            <a:t> </a:t>
          </a:r>
          <a:r>
            <a:rPr lang="en-US" sz="2800" dirty="0" smtClean="0"/>
            <a:t>9 </a:t>
          </a:r>
          <a:r>
            <a:rPr lang="en-US" sz="2800" dirty="0" err="1" smtClean="0"/>
            <a:t>bulat</a:t>
          </a:r>
          <a:r>
            <a:rPr lang="en-US" sz="2800" dirty="0" smtClean="0"/>
            <a:t> </a:t>
          </a:r>
          <a:r>
            <a:rPr lang="en-US" sz="2800" dirty="0" err="1" smtClean="0"/>
            <a:t>kuning</a:t>
          </a:r>
          <a:r>
            <a:rPr lang="en-US" sz="2800" dirty="0" smtClean="0"/>
            <a:t> : 3 </a:t>
          </a:r>
          <a:r>
            <a:rPr lang="en-US" sz="2800" dirty="0" err="1" smtClean="0"/>
            <a:t>bulat</a:t>
          </a:r>
          <a:r>
            <a:rPr lang="en-US" sz="2800" dirty="0" smtClean="0"/>
            <a:t> </a:t>
          </a:r>
          <a:r>
            <a:rPr lang="en-US" sz="2800" dirty="0" err="1" smtClean="0"/>
            <a:t>hijau</a:t>
          </a:r>
          <a:r>
            <a:rPr lang="en-US" sz="2800" dirty="0" smtClean="0"/>
            <a:t> : 3 </a:t>
          </a:r>
          <a:r>
            <a:rPr lang="en-US" sz="2800" dirty="0" err="1" smtClean="0"/>
            <a:t>kerut</a:t>
          </a:r>
          <a:r>
            <a:rPr lang="en-US" sz="2800" dirty="0" smtClean="0"/>
            <a:t> </a:t>
          </a:r>
          <a:r>
            <a:rPr lang="en-US" sz="2800" dirty="0" err="1" smtClean="0"/>
            <a:t>kuning</a:t>
          </a:r>
          <a:r>
            <a:rPr lang="en-US" sz="2800" dirty="0" smtClean="0"/>
            <a:t> : 1 </a:t>
          </a:r>
          <a:r>
            <a:rPr lang="en-US" sz="2800" dirty="0" err="1" smtClean="0"/>
            <a:t>kerut</a:t>
          </a:r>
          <a:r>
            <a:rPr lang="en-US" sz="2800" dirty="0" smtClean="0"/>
            <a:t> </a:t>
          </a:r>
          <a:r>
            <a:rPr lang="en-US" sz="2800" dirty="0" err="1" smtClean="0"/>
            <a:t>hijau</a:t>
          </a:r>
          <a:r>
            <a:rPr lang="en-US" sz="2800" dirty="0" smtClean="0"/>
            <a:t> </a:t>
          </a:r>
          <a:endParaRPr lang="en-US" sz="2800" dirty="0"/>
        </a:p>
      </dgm:t>
    </dgm:pt>
    <dgm:pt modelId="{0682A853-986E-4BEF-9774-D096BD5DC0F5}" type="parTrans" cxnId="{52A349B5-D6C6-4DA7-B94D-C41E62312206}">
      <dgm:prSet/>
      <dgm:spPr/>
      <dgm:t>
        <a:bodyPr/>
        <a:lstStyle/>
        <a:p>
          <a:pPr algn="ctr"/>
          <a:endParaRPr lang="en-US"/>
        </a:p>
      </dgm:t>
    </dgm:pt>
    <dgm:pt modelId="{29567C1E-7D5C-4E4B-9E05-7E9763842FC3}" type="sibTrans" cxnId="{52A349B5-D6C6-4DA7-B94D-C41E62312206}">
      <dgm:prSet/>
      <dgm:spPr/>
      <dgm:t>
        <a:bodyPr/>
        <a:lstStyle/>
        <a:p>
          <a:pPr algn="ctr"/>
          <a:endParaRPr lang="en-US"/>
        </a:p>
      </dgm:t>
    </dgm:pt>
    <dgm:pt modelId="{BF09B241-F19A-436D-AD4B-E8368FB89A7F}" type="pres">
      <dgm:prSet presAssocID="{310463D6-14E4-4DAD-88AB-39818D69F3A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B7E60E2-EC45-4C4C-A84D-4C6E7EE7DA6F}" type="pres">
      <dgm:prSet presAssocID="{8C9A5392-FC1E-4315-8F77-5524FE9199A0}" presName="parentText" presStyleLbl="node1" presStyleIdx="0" presStyleCnt="1" custScaleY="10012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0FA0F9A-8029-4755-960F-89782AF7E03A}" type="presOf" srcId="{310463D6-14E4-4DAD-88AB-39818D69F3AF}" destId="{BF09B241-F19A-436D-AD4B-E8368FB89A7F}" srcOrd="0" destOrd="0" presId="urn:microsoft.com/office/officeart/2005/8/layout/vList2"/>
    <dgm:cxn modelId="{52A349B5-D6C6-4DA7-B94D-C41E62312206}" srcId="{310463D6-14E4-4DAD-88AB-39818D69F3AF}" destId="{8C9A5392-FC1E-4315-8F77-5524FE9199A0}" srcOrd="0" destOrd="0" parTransId="{0682A853-986E-4BEF-9774-D096BD5DC0F5}" sibTransId="{29567C1E-7D5C-4E4B-9E05-7E9763842FC3}"/>
    <dgm:cxn modelId="{782A91CA-649E-4DEB-9B52-81B03354DD71}" type="presOf" srcId="{8C9A5392-FC1E-4315-8F77-5524FE9199A0}" destId="{EB7E60E2-EC45-4C4C-A84D-4C6E7EE7DA6F}" srcOrd="0" destOrd="0" presId="urn:microsoft.com/office/officeart/2005/8/layout/vList2"/>
    <dgm:cxn modelId="{54535842-18FE-49B8-8736-826B39E057DD}" type="presParOf" srcId="{BF09B241-F19A-436D-AD4B-E8368FB89A7F}" destId="{EB7E60E2-EC45-4C4C-A84D-4C6E7EE7DA6F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A5DEEB22-CA57-4C3D-B501-BCB587E453AE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906AA64F-A8CC-42D4-98A6-14BB73DA56E4}">
      <dgm:prSet custT="1"/>
      <dgm:spPr/>
      <dgm:t>
        <a:bodyPr/>
        <a:lstStyle/>
        <a:p>
          <a:pPr algn="ctr" rtl="0"/>
          <a:r>
            <a:rPr lang="en-US" sz="4000" dirty="0" err="1" smtClean="0"/>
            <a:t>Golongan</a:t>
          </a:r>
          <a:r>
            <a:rPr lang="en-US" sz="4000" dirty="0" smtClean="0"/>
            <a:t> </a:t>
          </a:r>
          <a:r>
            <a:rPr lang="en-US" sz="4000" dirty="0" err="1" smtClean="0"/>
            <a:t>Darah</a:t>
          </a:r>
          <a:endParaRPr lang="en-US" sz="4000" dirty="0"/>
        </a:p>
      </dgm:t>
    </dgm:pt>
    <dgm:pt modelId="{FF2D5797-10C2-475E-9347-651B0AE8906C}" type="parTrans" cxnId="{F88A75AC-6DDC-4E77-AECF-FE75A18CA8DF}">
      <dgm:prSet/>
      <dgm:spPr/>
      <dgm:t>
        <a:bodyPr/>
        <a:lstStyle/>
        <a:p>
          <a:pPr algn="ctr"/>
          <a:endParaRPr lang="en-US"/>
        </a:p>
      </dgm:t>
    </dgm:pt>
    <dgm:pt modelId="{2FE7E507-AAB7-4CD0-B870-02789F94386D}" type="sibTrans" cxnId="{F88A75AC-6DDC-4E77-AECF-FE75A18CA8DF}">
      <dgm:prSet/>
      <dgm:spPr/>
      <dgm:t>
        <a:bodyPr/>
        <a:lstStyle/>
        <a:p>
          <a:pPr algn="ctr"/>
          <a:endParaRPr lang="en-US"/>
        </a:p>
      </dgm:t>
    </dgm:pt>
    <dgm:pt modelId="{3FCD9606-51F5-4C10-9EAB-04D7970CE961}" type="pres">
      <dgm:prSet presAssocID="{A5DEEB22-CA57-4C3D-B501-BCB587E453A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CE5EB62-C2C5-4C9F-B4C6-FD1705043492}" type="pres">
      <dgm:prSet presAssocID="{906AA64F-A8CC-42D4-98A6-14BB73DA56E4}" presName="parentText" presStyleLbl="node1" presStyleIdx="0" presStyleCnt="1" custScaleY="11702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2AE7172-F2F2-4B89-9C1C-E4B7420A6E60}" type="presOf" srcId="{A5DEEB22-CA57-4C3D-B501-BCB587E453AE}" destId="{3FCD9606-51F5-4C10-9EAB-04D7970CE961}" srcOrd="0" destOrd="0" presId="urn:microsoft.com/office/officeart/2005/8/layout/vList2"/>
    <dgm:cxn modelId="{F88A75AC-6DDC-4E77-AECF-FE75A18CA8DF}" srcId="{A5DEEB22-CA57-4C3D-B501-BCB587E453AE}" destId="{906AA64F-A8CC-42D4-98A6-14BB73DA56E4}" srcOrd="0" destOrd="0" parTransId="{FF2D5797-10C2-475E-9347-651B0AE8906C}" sibTransId="{2FE7E507-AAB7-4CD0-B870-02789F94386D}"/>
    <dgm:cxn modelId="{A8FFE3AA-C366-4E3C-A6FC-7D17D0365DD9}" type="presOf" srcId="{906AA64F-A8CC-42D4-98A6-14BB73DA56E4}" destId="{9CE5EB62-C2C5-4C9F-B4C6-FD1705043492}" srcOrd="0" destOrd="0" presId="urn:microsoft.com/office/officeart/2005/8/layout/vList2"/>
    <dgm:cxn modelId="{B1CA89CD-B29E-4BE6-BEB6-53B7A2AB6B71}" type="presParOf" srcId="{3FCD9606-51F5-4C10-9EAB-04D7970CE961}" destId="{9CE5EB62-C2C5-4C9F-B4C6-FD1705043492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A5DEEB22-CA57-4C3D-B501-BCB587E453AE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906AA64F-A8CC-42D4-98A6-14BB73DA56E4}">
      <dgm:prSet custT="1"/>
      <dgm:spPr/>
      <dgm:t>
        <a:bodyPr/>
        <a:lstStyle/>
        <a:p>
          <a:pPr algn="ctr" rtl="0"/>
          <a:r>
            <a:rPr lang="en-US" sz="4000" dirty="0" err="1" smtClean="0"/>
            <a:t>Hemofilia</a:t>
          </a:r>
          <a:endParaRPr lang="en-US" sz="4000" dirty="0"/>
        </a:p>
      </dgm:t>
    </dgm:pt>
    <dgm:pt modelId="{FF2D5797-10C2-475E-9347-651B0AE8906C}" type="parTrans" cxnId="{F88A75AC-6DDC-4E77-AECF-FE75A18CA8DF}">
      <dgm:prSet/>
      <dgm:spPr/>
      <dgm:t>
        <a:bodyPr/>
        <a:lstStyle/>
        <a:p>
          <a:pPr algn="ctr"/>
          <a:endParaRPr lang="en-US"/>
        </a:p>
      </dgm:t>
    </dgm:pt>
    <dgm:pt modelId="{2FE7E507-AAB7-4CD0-B870-02789F94386D}" type="sibTrans" cxnId="{F88A75AC-6DDC-4E77-AECF-FE75A18CA8DF}">
      <dgm:prSet/>
      <dgm:spPr/>
      <dgm:t>
        <a:bodyPr/>
        <a:lstStyle/>
        <a:p>
          <a:pPr algn="ctr"/>
          <a:endParaRPr lang="en-US"/>
        </a:p>
      </dgm:t>
    </dgm:pt>
    <dgm:pt modelId="{3FCD9606-51F5-4C10-9EAB-04D7970CE961}" type="pres">
      <dgm:prSet presAssocID="{A5DEEB22-CA57-4C3D-B501-BCB587E453A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CE5EB62-C2C5-4C9F-B4C6-FD1705043492}" type="pres">
      <dgm:prSet presAssocID="{906AA64F-A8CC-42D4-98A6-14BB73DA56E4}" presName="parentText" presStyleLbl="node1" presStyleIdx="0" presStyleCnt="1" custScaleY="11702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88A75AC-6DDC-4E77-AECF-FE75A18CA8DF}" srcId="{A5DEEB22-CA57-4C3D-B501-BCB587E453AE}" destId="{906AA64F-A8CC-42D4-98A6-14BB73DA56E4}" srcOrd="0" destOrd="0" parTransId="{FF2D5797-10C2-475E-9347-651B0AE8906C}" sibTransId="{2FE7E507-AAB7-4CD0-B870-02789F94386D}"/>
    <dgm:cxn modelId="{442975E7-1AE4-4AF7-AAB3-5E650948BBF4}" type="presOf" srcId="{906AA64F-A8CC-42D4-98A6-14BB73DA56E4}" destId="{9CE5EB62-C2C5-4C9F-B4C6-FD1705043492}" srcOrd="0" destOrd="0" presId="urn:microsoft.com/office/officeart/2005/8/layout/vList2"/>
    <dgm:cxn modelId="{F3B27FC2-FF43-40B2-8302-46CD48B76976}" type="presOf" srcId="{A5DEEB22-CA57-4C3D-B501-BCB587E453AE}" destId="{3FCD9606-51F5-4C10-9EAB-04D7970CE961}" srcOrd="0" destOrd="0" presId="urn:microsoft.com/office/officeart/2005/8/layout/vList2"/>
    <dgm:cxn modelId="{CB418558-2A9C-42D3-95B9-D7E7951AB2A2}" type="presParOf" srcId="{3FCD9606-51F5-4C10-9EAB-04D7970CE961}" destId="{9CE5EB62-C2C5-4C9F-B4C6-FD1705043492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A5DEEB22-CA57-4C3D-B501-BCB587E453AE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906AA64F-A8CC-42D4-98A6-14BB73DA56E4}">
      <dgm:prSet custT="1"/>
      <dgm:spPr/>
      <dgm:t>
        <a:bodyPr/>
        <a:lstStyle/>
        <a:p>
          <a:pPr algn="ctr" rtl="0"/>
          <a:r>
            <a:rPr lang="en-US" sz="4000" dirty="0" err="1" smtClean="0"/>
            <a:t>Buta</a:t>
          </a:r>
          <a:r>
            <a:rPr lang="en-US" sz="4000" dirty="0" smtClean="0"/>
            <a:t> </a:t>
          </a:r>
          <a:r>
            <a:rPr lang="en-US" sz="4000" dirty="0" err="1" smtClean="0"/>
            <a:t>warna</a:t>
          </a:r>
          <a:endParaRPr lang="en-US" sz="4000" dirty="0"/>
        </a:p>
      </dgm:t>
    </dgm:pt>
    <dgm:pt modelId="{FF2D5797-10C2-475E-9347-651B0AE8906C}" type="parTrans" cxnId="{F88A75AC-6DDC-4E77-AECF-FE75A18CA8DF}">
      <dgm:prSet/>
      <dgm:spPr/>
      <dgm:t>
        <a:bodyPr/>
        <a:lstStyle/>
        <a:p>
          <a:pPr algn="ctr"/>
          <a:endParaRPr lang="en-US"/>
        </a:p>
      </dgm:t>
    </dgm:pt>
    <dgm:pt modelId="{2FE7E507-AAB7-4CD0-B870-02789F94386D}" type="sibTrans" cxnId="{F88A75AC-6DDC-4E77-AECF-FE75A18CA8DF}">
      <dgm:prSet/>
      <dgm:spPr/>
      <dgm:t>
        <a:bodyPr/>
        <a:lstStyle/>
        <a:p>
          <a:pPr algn="ctr"/>
          <a:endParaRPr lang="en-US"/>
        </a:p>
      </dgm:t>
    </dgm:pt>
    <dgm:pt modelId="{3FCD9606-51F5-4C10-9EAB-04D7970CE961}" type="pres">
      <dgm:prSet presAssocID="{A5DEEB22-CA57-4C3D-B501-BCB587E453A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CE5EB62-C2C5-4C9F-B4C6-FD1705043492}" type="pres">
      <dgm:prSet presAssocID="{906AA64F-A8CC-42D4-98A6-14BB73DA56E4}" presName="parentText" presStyleLbl="node1" presStyleIdx="0" presStyleCnt="1" custScaleY="11702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0D1A8AD-2BC5-49CC-9E02-B38B2E4FB601}" type="presOf" srcId="{A5DEEB22-CA57-4C3D-B501-BCB587E453AE}" destId="{3FCD9606-51F5-4C10-9EAB-04D7970CE961}" srcOrd="0" destOrd="0" presId="urn:microsoft.com/office/officeart/2005/8/layout/vList2"/>
    <dgm:cxn modelId="{F88A75AC-6DDC-4E77-AECF-FE75A18CA8DF}" srcId="{A5DEEB22-CA57-4C3D-B501-BCB587E453AE}" destId="{906AA64F-A8CC-42D4-98A6-14BB73DA56E4}" srcOrd="0" destOrd="0" parTransId="{FF2D5797-10C2-475E-9347-651B0AE8906C}" sibTransId="{2FE7E507-AAB7-4CD0-B870-02789F94386D}"/>
    <dgm:cxn modelId="{A083BDFD-A15A-4FC9-885B-E33280AE1F26}" type="presOf" srcId="{906AA64F-A8CC-42D4-98A6-14BB73DA56E4}" destId="{9CE5EB62-C2C5-4C9F-B4C6-FD1705043492}" srcOrd="0" destOrd="0" presId="urn:microsoft.com/office/officeart/2005/8/layout/vList2"/>
    <dgm:cxn modelId="{68890CCC-0FD3-471D-B076-EAC759074D86}" type="presParOf" srcId="{3FCD9606-51F5-4C10-9EAB-04D7970CE961}" destId="{9CE5EB62-C2C5-4C9F-B4C6-FD1705043492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14F508CC-310B-43C9-8C63-3361042663E6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65F6D62A-9223-4328-B8C2-72EA0C585A36}">
      <dgm:prSet custT="1"/>
      <dgm:spPr/>
      <dgm:t>
        <a:bodyPr/>
        <a:lstStyle/>
        <a:p>
          <a:pPr algn="ctr" rtl="0"/>
          <a:r>
            <a:rPr lang="en-US" sz="4400" smtClean="0"/>
            <a:t>Tes buta warna</a:t>
          </a:r>
          <a:endParaRPr lang="en-US" sz="4400"/>
        </a:p>
      </dgm:t>
    </dgm:pt>
    <dgm:pt modelId="{9509853B-1A24-4452-BEFC-BA763B2E840C}" type="parTrans" cxnId="{89C7D958-485B-4923-BED2-8EC0F3BA425D}">
      <dgm:prSet/>
      <dgm:spPr/>
      <dgm:t>
        <a:bodyPr/>
        <a:lstStyle/>
        <a:p>
          <a:endParaRPr lang="en-US"/>
        </a:p>
      </dgm:t>
    </dgm:pt>
    <dgm:pt modelId="{F788A411-858A-4D5E-BD90-D8ABC06454DA}" type="sibTrans" cxnId="{89C7D958-485B-4923-BED2-8EC0F3BA425D}">
      <dgm:prSet/>
      <dgm:spPr/>
      <dgm:t>
        <a:bodyPr/>
        <a:lstStyle/>
        <a:p>
          <a:endParaRPr lang="en-US"/>
        </a:p>
      </dgm:t>
    </dgm:pt>
    <dgm:pt modelId="{F687FA1C-05AD-434F-841E-0764D64B9F23}" type="pres">
      <dgm:prSet presAssocID="{14F508CC-310B-43C9-8C63-3361042663E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9BB3E3F-7052-4AD3-A9DD-118179551008}" type="pres">
      <dgm:prSet presAssocID="{65F6D62A-9223-4328-B8C2-72EA0C585A36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9C7D958-485B-4923-BED2-8EC0F3BA425D}" srcId="{14F508CC-310B-43C9-8C63-3361042663E6}" destId="{65F6D62A-9223-4328-B8C2-72EA0C585A36}" srcOrd="0" destOrd="0" parTransId="{9509853B-1A24-4452-BEFC-BA763B2E840C}" sibTransId="{F788A411-858A-4D5E-BD90-D8ABC06454DA}"/>
    <dgm:cxn modelId="{24F78C2C-AA28-46A8-B7B6-CAF67DBE96FE}" type="presOf" srcId="{14F508CC-310B-43C9-8C63-3361042663E6}" destId="{F687FA1C-05AD-434F-841E-0764D64B9F23}" srcOrd="0" destOrd="0" presId="urn:microsoft.com/office/officeart/2005/8/layout/vList2"/>
    <dgm:cxn modelId="{238D39BC-312D-4229-964D-7A10890A894A}" type="presOf" srcId="{65F6D62A-9223-4328-B8C2-72EA0C585A36}" destId="{89BB3E3F-7052-4AD3-A9DD-118179551008}" srcOrd="0" destOrd="0" presId="urn:microsoft.com/office/officeart/2005/8/layout/vList2"/>
    <dgm:cxn modelId="{1C5C759B-F8F4-472D-AC20-BA7EB00DF55E}" type="presParOf" srcId="{F687FA1C-05AD-434F-841E-0764D64B9F23}" destId="{89BB3E3F-7052-4AD3-A9DD-118179551008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47B7813-6E35-47E2-9FF2-1642055314D8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7145F586-82BE-400B-BBDD-314F40D4A2DC}">
      <dgm:prSet custT="1"/>
      <dgm:spPr/>
      <dgm:t>
        <a:bodyPr/>
        <a:lstStyle/>
        <a:p>
          <a:pPr algn="ctr" rtl="0"/>
          <a:r>
            <a:rPr lang="en-US" sz="3200" dirty="0" err="1" smtClean="0"/>
            <a:t>persilangan</a:t>
          </a:r>
          <a:r>
            <a:rPr lang="en-US" sz="3200" dirty="0" smtClean="0"/>
            <a:t> </a:t>
          </a:r>
          <a:r>
            <a:rPr lang="en-US" sz="3200" dirty="0" err="1" smtClean="0"/>
            <a:t>antara</a:t>
          </a:r>
          <a:r>
            <a:rPr lang="en-US" sz="3200" dirty="0" smtClean="0"/>
            <a:t> </a:t>
          </a:r>
          <a:r>
            <a:rPr lang="en-US" sz="3200" dirty="0" err="1" smtClean="0"/>
            <a:t>dua</a:t>
          </a:r>
          <a:r>
            <a:rPr lang="en-US" sz="3200" dirty="0" smtClean="0"/>
            <a:t> </a:t>
          </a:r>
          <a:r>
            <a:rPr lang="en-US" sz="3200" dirty="0" err="1" smtClean="0"/>
            <a:t>individu</a:t>
          </a:r>
          <a:r>
            <a:rPr lang="en-US" sz="3200" dirty="0" smtClean="0"/>
            <a:t> </a:t>
          </a:r>
          <a:r>
            <a:rPr lang="en-US" sz="3200" dirty="0" err="1" smtClean="0"/>
            <a:t>sejenis</a:t>
          </a:r>
          <a:r>
            <a:rPr lang="en-US" sz="3200" dirty="0" smtClean="0"/>
            <a:t> </a:t>
          </a:r>
          <a:r>
            <a:rPr lang="en-US" sz="3200" dirty="0" err="1" smtClean="0"/>
            <a:t>dengan</a:t>
          </a:r>
          <a:r>
            <a:rPr lang="en-US" sz="3200" dirty="0" smtClean="0"/>
            <a:t> </a:t>
          </a:r>
          <a:r>
            <a:rPr lang="en-US" sz="3200" dirty="0" err="1" smtClean="0"/>
            <a:t>dua</a:t>
          </a:r>
          <a:r>
            <a:rPr lang="en-US" sz="3200" dirty="0" smtClean="0"/>
            <a:t> </a:t>
          </a:r>
          <a:r>
            <a:rPr lang="en-US" sz="3200" dirty="0" err="1" smtClean="0"/>
            <a:t>sifat</a:t>
          </a:r>
          <a:r>
            <a:rPr lang="en-US" sz="3200" dirty="0" smtClean="0"/>
            <a:t> </a:t>
          </a:r>
          <a:r>
            <a:rPr lang="en-US" sz="3200" dirty="0" err="1" smtClean="0"/>
            <a:t>beda</a:t>
          </a:r>
          <a:r>
            <a:rPr lang="en-US" sz="3200" dirty="0" smtClean="0"/>
            <a:t>. </a:t>
          </a:r>
          <a:endParaRPr lang="en-US" sz="3200" dirty="0"/>
        </a:p>
      </dgm:t>
    </dgm:pt>
    <dgm:pt modelId="{AC6BF56D-184C-4AD8-864D-6D70ABBCFA21}" type="parTrans" cxnId="{66E4CCD2-44FE-44D6-B311-685E7B9BB15B}">
      <dgm:prSet/>
      <dgm:spPr/>
      <dgm:t>
        <a:bodyPr/>
        <a:lstStyle/>
        <a:p>
          <a:endParaRPr lang="en-US"/>
        </a:p>
      </dgm:t>
    </dgm:pt>
    <dgm:pt modelId="{8106BA1F-AFDC-4746-A198-F84656F9B570}" type="sibTrans" cxnId="{66E4CCD2-44FE-44D6-B311-685E7B9BB15B}">
      <dgm:prSet/>
      <dgm:spPr/>
      <dgm:t>
        <a:bodyPr/>
        <a:lstStyle/>
        <a:p>
          <a:endParaRPr lang="en-US"/>
        </a:p>
      </dgm:t>
    </dgm:pt>
    <dgm:pt modelId="{59F9CD66-6845-4CE5-A27C-8FB1282998F8}" type="pres">
      <dgm:prSet presAssocID="{847B7813-6E35-47E2-9FF2-1642055314D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266D0F8-46C3-412F-8BDD-B1357C8786FB}" type="pres">
      <dgm:prSet presAssocID="{7145F586-82BE-400B-BBDD-314F40D4A2DC}" presName="parentText" presStyleLbl="node1" presStyleIdx="0" presStyleCnt="1" custScaleY="23283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E4B7B20-89E6-47A5-B55B-667E17355923}" type="presOf" srcId="{847B7813-6E35-47E2-9FF2-1642055314D8}" destId="{59F9CD66-6845-4CE5-A27C-8FB1282998F8}" srcOrd="0" destOrd="0" presId="urn:microsoft.com/office/officeart/2005/8/layout/vList2"/>
    <dgm:cxn modelId="{66E4CCD2-44FE-44D6-B311-685E7B9BB15B}" srcId="{847B7813-6E35-47E2-9FF2-1642055314D8}" destId="{7145F586-82BE-400B-BBDD-314F40D4A2DC}" srcOrd="0" destOrd="0" parTransId="{AC6BF56D-184C-4AD8-864D-6D70ABBCFA21}" sibTransId="{8106BA1F-AFDC-4746-A198-F84656F9B570}"/>
    <dgm:cxn modelId="{3707CE29-EA30-4510-B614-DBF8A6DAD270}" type="presOf" srcId="{7145F586-82BE-400B-BBDD-314F40D4A2DC}" destId="{A266D0F8-46C3-412F-8BDD-B1357C8786FB}" srcOrd="0" destOrd="0" presId="urn:microsoft.com/office/officeart/2005/8/layout/vList2"/>
    <dgm:cxn modelId="{9A9318FF-7089-462E-806C-2D7994FF9A3D}" type="presParOf" srcId="{59F9CD66-6845-4CE5-A27C-8FB1282998F8}" destId="{A266D0F8-46C3-412F-8BDD-B1357C8786FB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0A91FB3-8859-45C1-9DBF-34E54E25570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CFAF5934-4458-4078-86A1-ED000E5011E9}">
      <dgm:prSet/>
      <dgm:spPr/>
      <dgm:t>
        <a:bodyPr/>
        <a:lstStyle/>
        <a:p>
          <a:pPr algn="ctr" rtl="0"/>
          <a:r>
            <a:rPr lang="en-US" dirty="0" smtClean="0"/>
            <a:t>PERSILANGAN  DIHIBRID</a:t>
          </a:r>
          <a:endParaRPr lang="en-US" dirty="0"/>
        </a:p>
      </dgm:t>
    </dgm:pt>
    <dgm:pt modelId="{C72A570D-B006-429B-B3BF-464FC890EA93}" type="parTrans" cxnId="{F10CAE02-9215-46EC-9F1B-FEA8DF071D26}">
      <dgm:prSet/>
      <dgm:spPr/>
      <dgm:t>
        <a:bodyPr/>
        <a:lstStyle/>
        <a:p>
          <a:endParaRPr lang="en-US"/>
        </a:p>
      </dgm:t>
    </dgm:pt>
    <dgm:pt modelId="{A034654C-80F3-4A67-B457-8A3C0992F557}" type="sibTrans" cxnId="{F10CAE02-9215-46EC-9F1B-FEA8DF071D26}">
      <dgm:prSet/>
      <dgm:spPr/>
      <dgm:t>
        <a:bodyPr/>
        <a:lstStyle/>
        <a:p>
          <a:endParaRPr lang="en-US"/>
        </a:p>
      </dgm:t>
    </dgm:pt>
    <dgm:pt modelId="{5BA693EC-D5A6-45FD-8DEB-24C9297CECA0}" type="pres">
      <dgm:prSet presAssocID="{20A91FB3-8859-45C1-9DBF-34E54E25570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3B1DC4C-E4F8-42C2-98AF-487D46F944F8}" type="pres">
      <dgm:prSet presAssocID="{CFAF5934-4458-4078-86A1-ED000E5011E9}" presName="parentText" presStyleLbl="node1" presStyleIdx="0" presStyleCnt="1" custLinFactNeighborY="-1029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10CAE02-9215-46EC-9F1B-FEA8DF071D26}" srcId="{20A91FB3-8859-45C1-9DBF-34E54E255704}" destId="{CFAF5934-4458-4078-86A1-ED000E5011E9}" srcOrd="0" destOrd="0" parTransId="{C72A570D-B006-429B-B3BF-464FC890EA93}" sibTransId="{A034654C-80F3-4A67-B457-8A3C0992F557}"/>
    <dgm:cxn modelId="{FB323F81-E192-433A-90F8-D778B7027323}" type="presOf" srcId="{20A91FB3-8859-45C1-9DBF-34E54E255704}" destId="{5BA693EC-D5A6-45FD-8DEB-24C9297CECA0}" srcOrd="0" destOrd="0" presId="urn:microsoft.com/office/officeart/2005/8/layout/vList2"/>
    <dgm:cxn modelId="{353C6F0B-9A4D-41AB-9049-34863EE7CDEF}" type="presOf" srcId="{CFAF5934-4458-4078-86A1-ED000E5011E9}" destId="{E3B1DC4C-E4F8-42C2-98AF-487D46F944F8}" srcOrd="0" destOrd="0" presId="urn:microsoft.com/office/officeart/2005/8/layout/vList2"/>
    <dgm:cxn modelId="{20B3689C-9C00-4AD6-8958-0B55553E4006}" type="presParOf" srcId="{5BA693EC-D5A6-45FD-8DEB-24C9297CECA0}" destId="{E3B1DC4C-E4F8-42C2-98AF-487D46F944F8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31E1BB3-A002-4432-9DED-899F9D736B15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F4F09311-54E4-463A-B4D0-EBC329797F08}">
      <dgm:prSet custT="1"/>
      <dgm:spPr/>
      <dgm:t>
        <a:bodyPr/>
        <a:lstStyle/>
        <a:p>
          <a:pPr algn="ctr" rtl="0"/>
          <a:r>
            <a:rPr lang="en-US" sz="2800" b="1" dirty="0" err="1" smtClean="0"/>
            <a:t>Macam-macam</a:t>
          </a:r>
          <a:r>
            <a:rPr lang="en-US" sz="2800" b="1" dirty="0" smtClean="0"/>
            <a:t> </a:t>
          </a:r>
          <a:r>
            <a:rPr lang="en-US" sz="2800" b="1" dirty="0" err="1" smtClean="0"/>
            <a:t>gamet</a:t>
          </a:r>
          <a:r>
            <a:rPr lang="en-US" sz="2800" b="1" dirty="0" smtClean="0"/>
            <a:t> </a:t>
          </a:r>
          <a:r>
            <a:rPr lang="en-US" sz="2800" b="1" dirty="0" err="1" smtClean="0"/>
            <a:t>pada</a:t>
          </a:r>
          <a:r>
            <a:rPr lang="en-US" sz="2800" b="1" dirty="0" smtClean="0"/>
            <a:t> </a:t>
          </a:r>
          <a:r>
            <a:rPr lang="en-US" sz="2800" b="1" dirty="0" err="1" smtClean="0"/>
            <a:t>persilangan</a:t>
          </a:r>
          <a:r>
            <a:rPr lang="en-US" sz="2800" b="1" dirty="0" smtClean="0"/>
            <a:t> </a:t>
          </a:r>
          <a:r>
            <a:rPr lang="en-US" sz="2800" b="1" dirty="0" err="1" smtClean="0"/>
            <a:t>dihibrid</a:t>
          </a:r>
          <a:r>
            <a:rPr lang="en-US" sz="2800" b="1" dirty="0" smtClean="0"/>
            <a:t> </a:t>
          </a:r>
          <a:r>
            <a:rPr lang="en-US" sz="2800" b="1" dirty="0" err="1" smtClean="0"/>
            <a:t>dapat</a:t>
          </a:r>
          <a:r>
            <a:rPr lang="en-US" sz="2800" b="1" dirty="0" smtClean="0"/>
            <a:t> </a:t>
          </a:r>
          <a:r>
            <a:rPr lang="en-US" sz="2800" b="1" dirty="0" err="1" smtClean="0"/>
            <a:t>ditentukan</a:t>
          </a:r>
          <a:r>
            <a:rPr lang="en-US" sz="2800" b="1" dirty="0" smtClean="0"/>
            <a:t> </a:t>
          </a:r>
          <a:r>
            <a:rPr lang="en-US" sz="2800" b="1" dirty="0" err="1" smtClean="0"/>
            <a:t>dengan</a:t>
          </a:r>
          <a:r>
            <a:rPr lang="en-US" sz="2800" b="1" dirty="0" smtClean="0"/>
            <a:t> </a:t>
          </a:r>
          <a:r>
            <a:rPr lang="en-US" sz="2800" b="1" dirty="0" err="1" smtClean="0"/>
            <a:t>menggunakan</a:t>
          </a:r>
          <a:r>
            <a:rPr lang="en-US" sz="2800" b="1" dirty="0" smtClean="0"/>
            <a:t> </a:t>
          </a:r>
          <a:r>
            <a:rPr lang="en-US" sz="2800" b="1" i="1" dirty="0" smtClean="0"/>
            <a:t>Bracket system. </a:t>
          </a:r>
          <a:endParaRPr lang="en-US" sz="2800" dirty="0"/>
        </a:p>
      </dgm:t>
    </dgm:pt>
    <dgm:pt modelId="{FCE44CFE-EFBB-480E-BD55-042644FDDD3E}" type="parTrans" cxnId="{EC2742F7-F98F-4A67-BF84-8FE05EB7D579}">
      <dgm:prSet/>
      <dgm:spPr/>
      <dgm:t>
        <a:bodyPr/>
        <a:lstStyle/>
        <a:p>
          <a:endParaRPr lang="en-US"/>
        </a:p>
      </dgm:t>
    </dgm:pt>
    <dgm:pt modelId="{F280C834-9E7A-41E8-9240-24347A1BAFB0}" type="sibTrans" cxnId="{EC2742F7-F98F-4A67-BF84-8FE05EB7D579}">
      <dgm:prSet/>
      <dgm:spPr/>
      <dgm:t>
        <a:bodyPr/>
        <a:lstStyle/>
        <a:p>
          <a:endParaRPr lang="en-US"/>
        </a:p>
      </dgm:t>
    </dgm:pt>
    <dgm:pt modelId="{CAD7CC7D-DBC6-4BF4-8FDC-5B3A403CE8F9}" type="pres">
      <dgm:prSet presAssocID="{331E1BB3-A002-4432-9DED-899F9D736B1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A62E3B9-8798-473B-A2BB-54CAB4B858CA}" type="pres">
      <dgm:prSet presAssocID="{F4F09311-54E4-463A-B4D0-EBC329797F08}" presName="parentText" presStyleLbl="node1" presStyleIdx="0" presStyleCnt="1" custScaleY="100042" custLinFactNeighborY="-1107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E1F4045-A575-48CF-96E1-E394224343C9}" type="presOf" srcId="{331E1BB3-A002-4432-9DED-899F9D736B15}" destId="{CAD7CC7D-DBC6-4BF4-8FDC-5B3A403CE8F9}" srcOrd="0" destOrd="0" presId="urn:microsoft.com/office/officeart/2005/8/layout/vList2"/>
    <dgm:cxn modelId="{3720940F-C6B9-422E-A003-330838A51C81}" type="presOf" srcId="{F4F09311-54E4-463A-B4D0-EBC329797F08}" destId="{4A62E3B9-8798-473B-A2BB-54CAB4B858CA}" srcOrd="0" destOrd="0" presId="urn:microsoft.com/office/officeart/2005/8/layout/vList2"/>
    <dgm:cxn modelId="{EC2742F7-F98F-4A67-BF84-8FE05EB7D579}" srcId="{331E1BB3-A002-4432-9DED-899F9D736B15}" destId="{F4F09311-54E4-463A-B4D0-EBC329797F08}" srcOrd="0" destOrd="0" parTransId="{FCE44CFE-EFBB-480E-BD55-042644FDDD3E}" sibTransId="{F280C834-9E7A-41E8-9240-24347A1BAFB0}"/>
    <dgm:cxn modelId="{2C2B60C1-CBE6-477F-AAAC-88396FD58789}" type="presParOf" srcId="{CAD7CC7D-DBC6-4BF4-8FDC-5B3A403CE8F9}" destId="{4A62E3B9-8798-473B-A2BB-54CAB4B858CA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0F4AFB7-1D38-4992-BB52-EA09492CA626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459600B1-0A86-43EF-B7BB-85D2C34FF309}">
      <dgm:prSet/>
      <dgm:spPr/>
      <dgm:t>
        <a:bodyPr/>
        <a:lstStyle/>
        <a:p>
          <a:pPr algn="ctr" rtl="0"/>
          <a:r>
            <a:rPr lang="en-US" b="1" dirty="0" err="1" smtClean="0"/>
            <a:t>Genotip</a:t>
          </a:r>
          <a:r>
            <a:rPr lang="en-US" b="1" dirty="0" smtClean="0"/>
            <a:t> </a:t>
          </a:r>
          <a:r>
            <a:rPr lang="en-US" b="1" dirty="0" err="1" smtClean="0"/>
            <a:t>BbKk</a:t>
          </a:r>
          <a:r>
            <a:rPr lang="en-US" dirty="0" smtClean="0"/>
            <a:t>, </a:t>
          </a:r>
          <a:r>
            <a:rPr lang="en-US" dirty="0" err="1" smtClean="0"/>
            <a:t>maka</a:t>
          </a:r>
          <a:r>
            <a:rPr lang="en-US" dirty="0" smtClean="0"/>
            <a:t> </a:t>
          </a:r>
          <a:r>
            <a:rPr lang="en-US" dirty="0" err="1" smtClean="0"/>
            <a:t>gamet</a:t>
          </a:r>
          <a:r>
            <a:rPr lang="en-US" dirty="0" smtClean="0"/>
            <a:t> </a:t>
          </a:r>
          <a:r>
            <a:rPr lang="en-US" dirty="0" err="1" smtClean="0"/>
            <a:t>genotip</a:t>
          </a:r>
          <a:r>
            <a:rPr lang="en-US" dirty="0" smtClean="0"/>
            <a:t> </a:t>
          </a:r>
          <a:r>
            <a:rPr lang="en-US" dirty="0" err="1" smtClean="0"/>
            <a:t>tersebut</a:t>
          </a:r>
          <a:r>
            <a:rPr lang="en-US" dirty="0" smtClean="0"/>
            <a:t> </a:t>
          </a:r>
          <a:r>
            <a:rPr lang="en-US" dirty="0" err="1" smtClean="0"/>
            <a:t>adalah</a:t>
          </a:r>
          <a:endParaRPr lang="en-US" dirty="0"/>
        </a:p>
      </dgm:t>
    </dgm:pt>
    <dgm:pt modelId="{F989DE8E-B263-4F10-9BFF-54DDA4D45761}" type="parTrans" cxnId="{6C25F9E8-9F5C-41A0-8802-3F13D3DB2871}">
      <dgm:prSet/>
      <dgm:spPr/>
      <dgm:t>
        <a:bodyPr/>
        <a:lstStyle/>
        <a:p>
          <a:endParaRPr lang="en-US"/>
        </a:p>
      </dgm:t>
    </dgm:pt>
    <dgm:pt modelId="{EB451EF3-8BC1-48A5-94C0-8B05044DF55F}" type="sibTrans" cxnId="{6C25F9E8-9F5C-41A0-8802-3F13D3DB2871}">
      <dgm:prSet/>
      <dgm:spPr/>
      <dgm:t>
        <a:bodyPr/>
        <a:lstStyle/>
        <a:p>
          <a:endParaRPr lang="en-US"/>
        </a:p>
      </dgm:t>
    </dgm:pt>
    <dgm:pt modelId="{B9DBB291-D29E-4053-9BF0-A2FD7FB7515F}" type="pres">
      <dgm:prSet presAssocID="{30F4AFB7-1D38-4992-BB52-EA09492CA62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1487AF9-0D0B-472B-8F63-3FFA1EE2E03F}" type="pres">
      <dgm:prSet presAssocID="{459600B1-0A86-43EF-B7BB-85D2C34FF309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2174B43-FF8B-4350-B2B6-70234CB45920}" type="presOf" srcId="{459600B1-0A86-43EF-B7BB-85D2C34FF309}" destId="{B1487AF9-0D0B-472B-8F63-3FFA1EE2E03F}" srcOrd="0" destOrd="0" presId="urn:microsoft.com/office/officeart/2005/8/layout/vList2"/>
    <dgm:cxn modelId="{23C16240-8FE0-4A20-BA73-EACBB2720FAA}" type="presOf" srcId="{30F4AFB7-1D38-4992-BB52-EA09492CA626}" destId="{B9DBB291-D29E-4053-9BF0-A2FD7FB7515F}" srcOrd="0" destOrd="0" presId="urn:microsoft.com/office/officeart/2005/8/layout/vList2"/>
    <dgm:cxn modelId="{6C25F9E8-9F5C-41A0-8802-3F13D3DB2871}" srcId="{30F4AFB7-1D38-4992-BB52-EA09492CA626}" destId="{459600B1-0A86-43EF-B7BB-85D2C34FF309}" srcOrd="0" destOrd="0" parTransId="{F989DE8E-B263-4F10-9BFF-54DDA4D45761}" sibTransId="{EB451EF3-8BC1-48A5-94C0-8B05044DF55F}"/>
    <dgm:cxn modelId="{67F906E3-4B8D-40D6-AF88-6B6E93BC03A4}" type="presParOf" srcId="{B9DBB291-D29E-4053-9BF0-A2FD7FB7515F}" destId="{B1487AF9-0D0B-472B-8F63-3FFA1EE2E03F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6576FD8-370C-46ED-9FCD-006E7E788E83}" type="doc">
      <dgm:prSet loTypeId="urn:microsoft.com/office/officeart/2005/8/layout/vList2" loCatId="list" qsTypeId="urn:microsoft.com/office/officeart/2005/8/quickstyle/simple3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C9F4BB10-7DBA-4D39-97A9-3553B5ECB80A}">
      <dgm:prSet custT="1"/>
      <dgm:spPr/>
      <dgm:t>
        <a:bodyPr/>
        <a:lstStyle/>
        <a:p>
          <a:pPr algn="ctr" rtl="0">
            <a:lnSpc>
              <a:spcPct val="100000"/>
            </a:lnSpc>
          </a:pPr>
          <a:r>
            <a:rPr lang="en-US" sz="2400" dirty="0" err="1" smtClean="0"/>
            <a:t>Macam</a:t>
          </a:r>
          <a:r>
            <a:rPr lang="en-US" sz="2400" dirty="0" smtClean="0"/>
            <a:t> </a:t>
          </a:r>
          <a:r>
            <a:rPr lang="en-US" sz="2400" dirty="0" err="1" smtClean="0"/>
            <a:t>gamet</a:t>
          </a:r>
          <a:r>
            <a:rPr lang="en-US" sz="2400" dirty="0" smtClean="0"/>
            <a:t> yang </a:t>
          </a:r>
          <a:r>
            <a:rPr lang="en-US" sz="2400" dirty="0" err="1" smtClean="0"/>
            <a:t>terbentuk</a:t>
          </a:r>
          <a:r>
            <a:rPr lang="en-US" sz="2400" dirty="0" smtClean="0"/>
            <a:t> </a:t>
          </a:r>
          <a:r>
            <a:rPr lang="en-US" sz="2400" dirty="0" err="1" smtClean="0"/>
            <a:t>pada</a:t>
          </a:r>
          <a:r>
            <a:rPr lang="en-US" sz="2400" dirty="0" smtClean="0"/>
            <a:t> </a:t>
          </a:r>
          <a:r>
            <a:rPr lang="en-US" sz="2400" dirty="0" err="1" smtClean="0"/>
            <a:t>genotip</a:t>
          </a:r>
          <a:r>
            <a:rPr lang="en-US" sz="2400" dirty="0" smtClean="0"/>
            <a:t> </a:t>
          </a:r>
          <a:r>
            <a:rPr lang="en-US" sz="2400" dirty="0" err="1" smtClean="0"/>
            <a:t>dengan</a:t>
          </a:r>
          <a:r>
            <a:rPr lang="en-US" sz="2400" dirty="0" smtClean="0"/>
            <a:t> 2 </a:t>
          </a:r>
          <a:r>
            <a:rPr lang="en-US" sz="2400" dirty="0" err="1" smtClean="0"/>
            <a:t>sifat</a:t>
          </a:r>
          <a:r>
            <a:rPr lang="en-US" sz="2400" dirty="0" smtClean="0"/>
            <a:t> </a:t>
          </a:r>
          <a:r>
            <a:rPr lang="en-US" sz="2400" dirty="0" err="1" smtClean="0"/>
            <a:t>beda</a:t>
          </a:r>
          <a:r>
            <a:rPr lang="en-US" sz="2400" dirty="0" smtClean="0"/>
            <a:t> </a:t>
          </a:r>
          <a:r>
            <a:rPr lang="en-US" sz="2400" dirty="0" err="1" smtClean="0"/>
            <a:t>adalah</a:t>
          </a:r>
          <a:r>
            <a:rPr lang="en-US" sz="2400" dirty="0" smtClean="0"/>
            <a:t> 4 </a:t>
          </a:r>
          <a:r>
            <a:rPr lang="en-US" sz="2400" dirty="0" err="1" smtClean="0"/>
            <a:t>macam</a:t>
          </a:r>
          <a:r>
            <a:rPr lang="en-US" sz="2400" dirty="0" smtClean="0"/>
            <a:t> </a:t>
          </a:r>
          <a:r>
            <a:rPr lang="en-US" sz="2400" dirty="0" err="1" smtClean="0"/>
            <a:t>yaitu</a:t>
          </a:r>
          <a:r>
            <a:rPr lang="en-US" sz="2400" dirty="0" smtClean="0"/>
            <a:t>: </a:t>
          </a:r>
        </a:p>
        <a:p>
          <a:pPr algn="ctr" rtl="0">
            <a:lnSpc>
              <a:spcPct val="100000"/>
            </a:lnSpc>
          </a:pPr>
          <a:r>
            <a:rPr lang="en-US" sz="2400" dirty="0" smtClean="0"/>
            <a:t>BK, </a:t>
          </a:r>
          <a:r>
            <a:rPr lang="en-US" sz="2400" dirty="0" err="1" smtClean="0"/>
            <a:t>Bk</a:t>
          </a:r>
          <a:r>
            <a:rPr lang="en-US" sz="2400" dirty="0" smtClean="0"/>
            <a:t>, </a:t>
          </a:r>
          <a:r>
            <a:rPr lang="en-US" sz="2400" dirty="0" err="1" smtClean="0"/>
            <a:t>bK</a:t>
          </a:r>
          <a:r>
            <a:rPr lang="en-US" sz="2400" dirty="0" smtClean="0"/>
            <a:t>, </a:t>
          </a:r>
          <a:r>
            <a:rPr lang="en-US" sz="2400" dirty="0" err="1" smtClean="0"/>
            <a:t>bk</a:t>
          </a:r>
          <a:endParaRPr lang="en-US" sz="2400" dirty="0"/>
        </a:p>
      </dgm:t>
    </dgm:pt>
    <dgm:pt modelId="{5258533A-77C5-4D32-AC6C-BFC7A252F328}" type="parTrans" cxnId="{3ACAB241-1BF6-4203-9098-A850FC423F2E}">
      <dgm:prSet/>
      <dgm:spPr/>
      <dgm:t>
        <a:bodyPr/>
        <a:lstStyle/>
        <a:p>
          <a:endParaRPr lang="en-US"/>
        </a:p>
      </dgm:t>
    </dgm:pt>
    <dgm:pt modelId="{CC38D7E9-5000-4C48-BF93-526F447DD68A}" type="sibTrans" cxnId="{3ACAB241-1BF6-4203-9098-A850FC423F2E}">
      <dgm:prSet/>
      <dgm:spPr/>
      <dgm:t>
        <a:bodyPr/>
        <a:lstStyle/>
        <a:p>
          <a:endParaRPr lang="en-US"/>
        </a:p>
      </dgm:t>
    </dgm:pt>
    <dgm:pt modelId="{44EA3A3B-823F-4183-A3C7-55358A8405E1}" type="pres">
      <dgm:prSet presAssocID="{B6576FD8-370C-46ED-9FCD-006E7E788E8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062FFE9-6209-4916-8431-5D97D3E53CB3}" type="pres">
      <dgm:prSet presAssocID="{C9F4BB10-7DBA-4D39-97A9-3553B5ECB80A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ACAB241-1BF6-4203-9098-A850FC423F2E}" srcId="{B6576FD8-370C-46ED-9FCD-006E7E788E83}" destId="{C9F4BB10-7DBA-4D39-97A9-3553B5ECB80A}" srcOrd="0" destOrd="0" parTransId="{5258533A-77C5-4D32-AC6C-BFC7A252F328}" sibTransId="{CC38D7E9-5000-4C48-BF93-526F447DD68A}"/>
    <dgm:cxn modelId="{E9335732-4550-4888-8660-1CB4D3BAA1B0}" type="presOf" srcId="{C9F4BB10-7DBA-4D39-97A9-3553B5ECB80A}" destId="{4062FFE9-6209-4916-8431-5D97D3E53CB3}" srcOrd="0" destOrd="0" presId="urn:microsoft.com/office/officeart/2005/8/layout/vList2"/>
    <dgm:cxn modelId="{E3049DDC-F72B-4F1F-93C8-24E3171A0B0F}" type="presOf" srcId="{B6576FD8-370C-46ED-9FCD-006E7E788E83}" destId="{44EA3A3B-823F-4183-A3C7-55358A8405E1}" srcOrd="0" destOrd="0" presId="urn:microsoft.com/office/officeart/2005/8/layout/vList2"/>
    <dgm:cxn modelId="{C9123502-BA04-4BDD-8E3C-05FE5DB7D7C5}" type="presParOf" srcId="{44EA3A3B-823F-4183-A3C7-55358A8405E1}" destId="{4062FFE9-6209-4916-8431-5D97D3E53CB3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31E1BB3-A002-4432-9DED-899F9D736B15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F4F09311-54E4-463A-B4D0-EBC329797F08}">
      <dgm:prSet custT="1"/>
      <dgm:spPr/>
      <dgm:t>
        <a:bodyPr/>
        <a:lstStyle/>
        <a:p>
          <a:pPr algn="ctr" rtl="0"/>
          <a:r>
            <a:rPr lang="en-US" sz="2800" b="1" dirty="0" err="1" smtClean="0"/>
            <a:t>Macam-macam</a:t>
          </a:r>
          <a:r>
            <a:rPr lang="en-US" sz="2800" b="1" dirty="0" smtClean="0"/>
            <a:t> </a:t>
          </a:r>
          <a:r>
            <a:rPr lang="en-US" sz="2800" b="1" dirty="0" err="1" smtClean="0"/>
            <a:t>gamet</a:t>
          </a:r>
          <a:r>
            <a:rPr lang="en-US" sz="2800" b="1" dirty="0" smtClean="0"/>
            <a:t> </a:t>
          </a:r>
          <a:r>
            <a:rPr lang="en-US" sz="2800" b="1" dirty="0" err="1" smtClean="0"/>
            <a:t>pada</a:t>
          </a:r>
          <a:r>
            <a:rPr lang="en-US" sz="2800" b="1" dirty="0" smtClean="0"/>
            <a:t> </a:t>
          </a:r>
          <a:r>
            <a:rPr lang="en-US" sz="2800" b="1" dirty="0" err="1" smtClean="0"/>
            <a:t>persilangan</a:t>
          </a:r>
          <a:r>
            <a:rPr lang="en-US" sz="2800" b="1" dirty="0" smtClean="0"/>
            <a:t> </a:t>
          </a:r>
          <a:r>
            <a:rPr lang="en-US" sz="2800" b="1" dirty="0" err="1" smtClean="0"/>
            <a:t>dihibrid</a:t>
          </a:r>
          <a:r>
            <a:rPr lang="en-US" sz="2800" b="1" dirty="0" smtClean="0"/>
            <a:t> </a:t>
          </a:r>
          <a:r>
            <a:rPr lang="en-US" sz="2800" b="1" dirty="0" err="1" smtClean="0"/>
            <a:t>dapat</a:t>
          </a:r>
          <a:r>
            <a:rPr lang="en-US" sz="2800" b="1" dirty="0" smtClean="0"/>
            <a:t> </a:t>
          </a:r>
          <a:r>
            <a:rPr lang="en-US" sz="2800" b="1" dirty="0" err="1" smtClean="0"/>
            <a:t>ditentukan</a:t>
          </a:r>
          <a:r>
            <a:rPr lang="en-US" sz="2800" b="1" dirty="0" smtClean="0"/>
            <a:t> </a:t>
          </a:r>
          <a:r>
            <a:rPr lang="en-US" sz="2800" b="1" dirty="0" err="1" smtClean="0"/>
            <a:t>dengan</a:t>
          </a:r>
          <a:r>
            <a:rPr lang="en-US" sz="2800" b="1" dirty="0" smtClean="0"/>
            <a:t> </a:t>
          </a:r>
          <a:r>
            <a:rPr lang="en-US" sz="2800" b="1" dirty="0" err="1" smtClean="0"/>
            <a:t>menggunakan</a:t>
          </a:r>
          <a:r>
            <a:rPr lang="en-US" sz="2800" b="1" dirty="0" smtClean="0"/>
            <a:t> </a:t>
          </a:r>
          <a:r>
            <a:rPr lang="en-US" sz="2800" b="1" i="1" dirty="0" smtClean="0"/>
            <a:t>Bracket system. </a:t>
          </a:r>
          <a:endParaRPr lang="en-US" sz="2800" dirty="0"/>
        </a:p>
      </dgm:t>
    </dgm:pt>
    <dgm:pt modelId="{FCE44CFE-EFBB-480E-BD55-042644FDDD3E}" type="parTrans" cxnId="{EC2742F7-F98F-4A67-BF84-8FE05EB7D579}">
      <dgm:prSet/>
      <dgm:spPr/>
      <dgm:t>
        <a:bodyPr/>
        <a:lstStyle/>
        <a:p>
          <a:endParaRPr lang="en-US"/>
        </a:p>
      </dgm:t>
    </dgm:pt>
    <dgm:pt modelId="{F280C834-9E7A-41E8-9240-24347A1BAFB0}" type="sibTrans" cxnId="{EC2742F7-F98F-4A67-BF84-8FE05EB7D579}">
      <dgm:prSet/>
      <dgm:spPr/>
      <dgm:t>
        <a:bodyPr/>
        <a:lstStyle/>
        <a:p>
          <a:endParaRPr lang="en-US"/>
        </a:p>
      </dgm:t>
    </dgm:pt>
    <dgm:pt modelId="{CAD7CC7D-DBC6-4BF4-8FDC-5B3A403CE8F9}" type="pres">
      <dgm:prSet presAssocID="{331E1BB3-A002-4432-9DED-899F9D736B1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A62E3B9-8798-473B-A2BB-54CAB4B858CA}" type="pres">
      <dgm:prSet presAssocID="{F4F09311-54E4-463A-B4D0-EBC329797F08}" presName="parentText" presStyleLbl="node1" presStyleIdx="0" presStyleCnt="1" custScaleY="100042" custLinFactNeighborY="-1107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AB180A6-3068-44F1-896F-42D79A646329}" type="presOf" srcId="{F4F09311-54E4-463A-B4D0-EBC329797F08}" destId="{4A62E3B9-8798-473B-A2BB-54CAB4B858CA}" srcOrd="0" destOrd="0" presId="urn:microsoft.com/office/officeart/2005/8/layout/vList2"/>
    <dgm:cxn modelId="{24E7FEA4-35AB-4323-855D-771A3524EFEF}" type="presOf" srcId="{331E1BB3-A002-4432-9DED-899F9D736B15}" destId="{CAD7CC7D-DBC6-4BF4-8FDC-5B3A403CE8F9}" srcOrd="0" destOrd="0" presId="urn:microsoft.com/office/officeart/2005/8/layout/vList2"/>
    <dgm:cxn modelId="{EC2742F7-F98F-4A67-BF84-8FE05EB7D579}" srcId="{331E1BB3-A002-4432-9DED-899F9D736B15}" destId="{F4F09311-54E4-463A-B4D0-EBC329797F08}" srcOrd="0" destOrd="0" parTransId="{FCE44CFE-EFBB-480E-BD55-042644FDDD3E}" sibTransId="{F280C834-9E7A-41E8-9240-24347A1BAFB0}"/>
    <dgm:cxn modelId="{CE2FE63B-EF9A-46BF-9721-FCF830D1D332}" type="presParOf" srcId="{CAD7CC7D-DBC6-4BF4-8FDC-5B3A403CE8F9}" destId="{4A62E3B9-8798-473B-A2BB-54CAB4B858CA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2B2F8FD3-ACE5-4B9D-8DBA-8FC8125214A3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CF62D7DA-8078-4F36-917A-DCC66BD510D1}">
      <dgm:prSet/>
      <dgm:spPr/>
      <dgm:t>
        <a:bodyPr/>
        <a:lstStyle/>
        <a:p>
          <a:pPr algn="ctr" rtl="0"/>
          <a:r>
            <a:rPr lang="en-US" b="0" dirty="0" err="1" smtClean="0"/>
            <a:t>Genotip</a:t>
          </a:r>
          <a:r>
            <a:rPr lang="en-US" b="0" dirty="0" smtClean="0"/>
            <a:t> </a:t>
          </a:r>
          <a:r>
            <a:rPr lang="en-US" b="0" dirty="0" err="1" smtClean="0"/>
            <a:t>HHLl</a:t>
          </a:r>
          <a:r>
            <a:rPr lang="en-US" b="0" dirty="0" smtClean="0"/>
            <a:t> (</a:t>
          </a:r>
          <a:r>
            <a:rPr lang="en-US" b="0" dirty="0" err="1" smtClean="0"/>
            <a:t>berambut</a:t>
          </a:r>
          <a:r>
            <a:rPr lang="en-US" b="0" dirty="0" smtClean="0"/>
            <a:t> </a:t>
          </a:r>
          <a:r>
            <a:rPr lang="en-US" b="0" dirty="0" err="1" smtClean="0"/>
            <a:t>hitam-lurus</a:t>
          </a:r>
          <a:r>
            <a:rPr lang="en-US" b="0" dirty="0" smtClean="0"/>
            <a:t>), </a:t>
          </a:r>
          <a:r>
            <a:rPr lang="en-US" b="0" dirty="0" err="1" smtClean="0"/>
            <a:t>maka</a:t>
          </a:r>
          <a:r>
            <a:rPr lang="en-US" b="0" dirty="0" smtClean="0"/>
            <a:t> </a:t>
          </a:r>
          <a:r>
            <a:rPr lang="en-US" b="0" dirty="0" err="1" smtClean="0"/>
            <a:t>gamet</a:t>
          </a:r>
          <a:r>
            <a:rPr lang="en-US" b="0" dirty="0" smtClean="0"/>
            <a:t> </a:t>
          </a:r>
          <a:r>
            <a:rPr lang="en-US" b="0" dirty="0" err="1" smtClean="0"/>
            <a:t>genotip</a:t>
          </a:r>
          <a:r>
            <a:rPr lang="en-US" b="0" dirty="0" smtClean="0"/>
            <a:t> </a:t>
          </a:r>
          <a:r>
            <a:rPr lang="en-US" b="0" dirty="0" err="1" smtClean="0"/>
            <a:t>tersebut</a:t>
          </a:r>
          <a:r>
            <a:rPr lang="en-US" b="0" dirty="0" smtClean="0"/>
            <a:t> </a:t>
          </a:r>
          <a:r>
            <a:rPr lang="en-US" b="0" dirty="0" err="1" smtClean="0"/>
            <a:t>adalah</a:t>
          </a:r>
          <a:endParaRPr lang="en-US" b="0" dirty="0"/>
        </a:p>
      </dgm:t>
    </dgm:pt>
    <dgm:pt modelId="{EF81DA63-15DF-4C40-AB4B-5B3294550E07}" type="parTrans" cxnId="{07941326-53EF-4504-948D-39E7B56F846A}">
      <dgm:prSet/>
      <dgm:spPr/>
      <dgm:t>
        <a:bodyPr/>
        <a:lstStyle/>
        <a:p>
          <a:endParaRPr lang="en-US"/>
        </a:p>
      </dgm:t>
    </dgm:pt>
    <dgm:pt modelId="{DFAE92D5-CAE3-4E94-967B-F6120FC591C2}" type="sibTrans" cxnId="{07941326-53EF-4504-948D-39E7B56F846A}">
      <dgm:prSet/>
      <dgm:spPr/>
      <dgm:t>
        <a:bodyPr/>
        <a:lstStyle/>
        <a:p>
          <a:endParaRPr lang="en-US"/>
        </a:p>
      </dgm:t>
    </dgm:pt>
    <dgm:pt modelId="{41396092-06E8-4225-A026-13DB48530A3C}" type="pres">
      <dgm:prSet presAssocID="{2B2F8FD3-ACE5-4B9D-8DBA-8FC8125214A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D62447F-F8D3-434C-9280-B0E4B03EFEE1}" type="pres">
      <dgm:prSet presAssocID="{CF62D7DA-8078-4F36-917A-DCC66BD510D1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AC355DD-5DCE-4E81-BB16-3ACAA762373B}" type="presOf" srcId="{2B2F8FD3-ACE5-4B9D-8DBA-8FC8125214A3}" destId="{41396092-06E8-4225-A026-13DB48530A3C}" srcOrd="0" destOrd="0" presId="urn:microsoft.com/office/officeart/2005/8/layout/vList2"/>
    <dgm:cxn modelId="{E112D619-86F8-4DF4-88F5-8249CC7E962C}" type="presOf" srcId="{CF62D7DA-8078-4F36-917A-DCC66BD510D1}" destId="{8D62447F-F8D3-434C-9280-B0E4B03EFEE1}" srcOrd="0" destOrd="0" presId="urn:microsoft.com/office/officeart/2005/8/layout/vList2"/>
    <dgm:cxn modelId="{07941326-53EF-4504-948D-39E7B56F846A}" srcId="{2B2F8FD3-ACE5-4B9D-8DBA-8FC8125214A3}" destId="{CF62D7DA-8078-4F36-917A-DCC66BD510D1}" srcOrd="0" destOrd="0" parTransId="{EF81DA63-15DF-4C40-AB4B-5B3294550E07}" sibTransId="{DFAE92D5-CAE3-4E94-967B-F6120FC591C2}"/>
    <dgm:cxn modelId="{F84C0F1E-75B9-4FFD-A00E-393B29891E20}" type="presParOf" srcId="{41396092-06E8-4225-A026-13DB48530A3C}" destId="{8D62447F-F8D3-434C-9280-B0E4B03EFEE1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1BA71013-8F5E-47F0-B735-20FC73C996D1}" type="doc">
      <dgm:prSet loTypeId="urn:microsoft.com/office/officeart/2005/8/layout/vList2" loCatId="list" qsTypeId="urn:microsoft.com/office/officeart/2005/8/quickstyle/simple3" qsCatId="simple" csTypeId="urn:microsoft.com/office/officeart/2005/8/colors/accent3_5" csCatId="accent3" phldr="1"/>
      <dgm:spPr/>
      <dgm:t>
        <a:bodyPr/>
        <a:lstStyle/>
        <a:p>
          <a:endParaRPr lang="en-US"/>
        </a:p>
      </dgm:t>
    </dgm:pt>
    <dgm:pt modelId="{9A787748-C59B-4443-883D-4B735DD81369}">
      <dgm:prSet custT="1"/>
      <dgm:spPr/>
      <dgm:t>
        <a:bodyPr/>
        <a:lstStyle/>
        <a:p>
          <a:pPr algn="ctr" rtl="0"/>
          <a:r>
            <a:rPr lang="en-US" sz="2000" dirty="0" err="1" smtClean="0"/>
            <a:t>Macam</a:t>
          </a:r>
          <a:r>
            <a:rPr lang="en-US" sz="2000" dirty="0" smtClean="0"/>
            <a:t> </a:t>
          </a:r>
          <a:r>
            <a:rPr lang="en-US" sz="2000" dirty="0" err="1" smtClean="0"/>
            <a:t>gamet</a:t>
          </a:r>
          <a:r>
            <a:rPr lang="en-US" sz="2000" dirty="0" smtClean="0"/>
            <a:t> yang </a:t>
          </a:r>
          <a:r>
            <a:rPr lang="en-US" sz="2000" dirty="0" err="1" smtClean="0"/>
            <a:t>terbentuk</a:t>
          </a:r>
          <a:r>
            <a:rPr lang="en-US" sz="2000" dirty="0" smtClean="0"/>
            <a:t> </a:t>
          </a:r>
          <a:r>
            <a:rPr lang="en-US" sz="2000" dirty="0" err="1" smtClean="0"/>
            <a:t>pada</a:t>
          </a:r>
          <a:r>
            <a:rPr lang="en-US" sz="2000" dirty="0" smtClean="0"/>
            <a:t> </a:t>
          </a:r>
          <a:r>
            <a:rPr lang="en-US" sz="2000" dirty="0" err="1" smtClean="0"/>
            <a:t>genotip</a:t>
          </a:r>
          <a:r>
            <a:rPr lang="en-US" sz="2000" dirty="0" smtClean="0"/>
            <a:t> </a:t>
          </a:r>
          <a:r>
            <a:rPr lang="en-US" sz="2000" dirty="0" err="1" smtClean="0"/>
            <a:t>dengan</a:t>
          </a:r>
          <a:r>
            <a:rPr lang="en-US" sz="2000" dirty="0" smtClean="0"/>
            <a:t> 2 </a:t>
          </a:r>
          <a:r>
            <a:rPr lang="en-US" sz="2000" dirty="0" err="1" smtClean="0"/>
            <a:t>sifat</a:t>
          </a:r>
          <a:r>
            <a:rPr lang="en-US" sz="2000" dirty="0" smtClean="0"/>
            <a:t> </a:t>
          </a:r>
          <a:r>
            <a:rPr lang="en-US" sz="2000" dirty="0" err="1" smtClean="0"/>
            <a:t>beda</a:t>
          </a:r>
          <a:r>
            <a:rPr lang="en-US" sz="2000" dirty="0" smtClean="0"/>
            <a:t>  (</a:t>
          </a:r>
          <a:r>
            <a:rPr lang="en-US" sz="2000" dirty="0" err="1" smtClean="0"/>
            <a:t>HHLl</a:t>
          </a:r>
          <a:r>
            <a:rPr lang="en-US" sz="2000" dirty="0" smtClean="0"/>
            <a:t>) </a:t>
          </a:r>
          <a:r>
            <a:rPr lang="en-US" sz="2000" dirty="0" err="1" smtClean="0"/>
            <a:t>adalah</a:t>
          </a:r>
          <a:r>
            <a:rPr lang="en-US" sz="2000" dirty="0" smtClean="0"/>
            <a:t> 2 </a:t>
          </a:r>
          <a:r>
            <a:rPr lang="en-US" sz="2000" dirty="0" err="1" smtClean="0"/>
            <a:t>macam</a:t>
          </a:r>
          <a:r>
            <a:rPr lang="en-US" sz="2000" dirty="0" smtClean="0"/>
            <a:t> </a:t>
          </a:r>
        </a:p>
        <a:p>
          <a:pPr algn="ctr" rtl="0"/>
          <a:r>
            <a:rPr lang="en-US" sz="2000" dirty="0" smtClean="0"/>
            <a:t>(HL </a:t>
          </a:r>
          <a:r>
            <a:rPr lang="en-US" sz="2000" dirty="0" err="1" smtClean="0"/>
            <a:t>dan</a:t>
          </a:r>
          <a:r>
            <a:rPr lang="en-US" sz="2000" dirty="0" smtClean="0"/>
            <a:t> Hl)  </a:t>
          </a:r>
        </a:p>
        <a:p>
          <a:pPr algn="ctr" rtl="0"/>
          <a:r>
            <a:rPr lang="en-US" sz="2000" dirty="0" err="1" smtClean="0"/>
            <a:t>namun</a:t>
          </a:r>
          <a:r>
            <a:rPr lang="en-US" sz="2000" dirty="0" smtClean="0"/>
            <a:t> </a:t>
          </a:r>
          <a:r>
            <a:rPr lang="en-US" sz="2000" dirty="0" err="1" smtClean="0"/>
            <a:t>jumlah</a:t>
          </a:r>
          <a:r>
            <a:rPr lang="en-US" sz="2000" dirty="0" smtClean="0"/>
            <a:t> </a:t>
          </a:r>
          <a:r>
            <a:rPr lang="en-US" sz="2000" dirty="0" err="1" smtClean="0"/>
            <a:t>gamet</a:t>
          </a:r>
          <a:r>
            <a:rPr lang="en-US" sz="2000" dirty="0" smtClean="0"/>
            <a:t> </a:t>
          </a:r>
          <a:r>
            <a:rPr lang="en-US" sz="2000" dirty="0" err="1" smtClean="0"/>
            <a:t>adalah</a:t>
          </a:r>
          <a:r>
            <a:rPr lang="en-US" sz="2000" dirty="0" smtClean="0"/>
            <a:t> </a:t>
          </a:r>
          <a:r>
            <a:rPr lang="en-US" sz="2000" dirty="0" err="1" smtClean="0"/>
            <a:t>tetap</a:t>
          </a:r>
          <a:r>
            <a:rPr lang="en-US" sz="2000" dirty="0" smtClean="0"/>
            <a:t> 4 (2</a:t>
          </a:r>
          <a:r>
            <a:rPr lang="en-US" sz="2000" baseline="30000" dirty="0" smtClean="0"/>
            <a:t>2</a:t>
          </a:r>
          <a:r>
            <a:rPr lang="en-US" sz="2000" dirty="0" smtClean="0"/>
            <a:t>) </a:t>
          </a:r>
          <a:r>
            <a:rPr lang="en-US" sz="2000" dirty="0" err="1" smtClean="0"/>
            <a:t>yaitu</a:t>
          </a:r>
          <a:r>
            <a:rPr lang="en-US" sz="2000" dirty="0" smtClean="0"/>
            <a:t>:  </a:t>
          </a:r>
        </a:p>
        <a:p>
          <a:pPr algn="ctr" rtl="0"/>
          <a:r>
            <a:rPr lang="en-US" sz="2000" dirty="0" smtClean="0"/>
            <a:t>HL, Hl, HL, Hl</a:t>
          </a:r>
          <a:endParaRPr lang="en-US" sz="2000" dirty="0"/>
        </a:p>
      </dgm:t>
    </dgm:pt>
    <dgm:pt modelId="{61FBA92A-F44F-4A4B-99B3-2EFCABF7A920}" type="parTrans" cxnId="{A9EC13EF-66E2-4DC9-B004-1198B8E8B47D}">
      <dgm:prSet/>
      <dgm:spPr/>
      <dgm:t>
        <a:bodyPr/>
        <a:lstStyle/>
        <a:p>
          <a:endParaRPr lang="en-US"/>
        </a:p>
      </dgm:t>
    </dgm:pt>
    <dgm:pt modelId="{A76ED81C-5564-4561-BF16-6AC490372517}" type="sibTrans" cxnId="{A9EC13EF-66E2-4DC9-B004-1198B8E8B47D}">
      <dgm:prSet/>
      <dgm:spPr/>
      <dgm:t>
        <a:bodyPr/>
        <a:lstStyle/>
        <a:p>
          <a:endParaRPr lang="en-US"/>
        </a:p>
      </dgm:t>
    </dgm:pt>
    <dgm:pt modelId="{66ACAA5E-CCAB-41E9-AD66-354F447DCB0E}" type="pres">
      <dgm:prSet presAssocID="{1BA71013-8F5E-47F0-B735-20FC73C996D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F7747CE-7B3E-4D42-93BD-68B58986BFDB}" type="pres">
      <dgm:prSet presAssocID="{9A787748-C59B-4443-883D-4B735DD81369}" presName="parentText" presStyleLbl="node1" presStyleIdx="0" presStyleCnt="1" custLinFactNeighborX="-156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1F04B42-4DDD-4D84-9056-B5D716DB2379}" type="presOf" srcId="{9A787748-C59B-4443-883D-4B735DD81369}" destId="{2F7747CE-7B3E-4D42-93BD-68B58986BFDB}" srcOrd="0" destOrd="0" presId="urn:microsoft.com/office/officeart/2005/8/layout/vList2"/>
    <dgm:cxn modelId="{A9EC13EF-66E2-4DC9-B004-1198B8E8B47D}" srcId="{1BA71013-8F5E-47F0-B735-20FC73C996D1}" destId="{9A787748-C59B-4443-883D-4B735DD81369}" srcOrd="0" destOrd="0" parTransId="{61FBA92A-F44F-4A4B-99B3-2EFCABF7A920}" sibTransId="{A76ED81C-5564-4561-BF16-6AC490372517}"/>
    <dgm:cxn modelId="{23ED22AD-12E1-4DBB-AD35-3B345D7914F5}" type="presOf" srcId="{1BA71013-8F5E-47F0-B735-20FC73C996D1}" destId="{66ACAA5E-CCAB-41E9-AD66-354F447DCB0E}" srcOrd="0" destOrd="0" presId="urn:microsoft.com/office/officeart/2005/8/layout/vList2"/>
    <dgm:cxn modelId="{D38EE52D-161E-4CAD-9BA7-59A5DBED14F7}" type="presParOf" srcId="{66ACAA5E-CCAB-41E9-AD66-354F447DCB0E}" destId="{2F7747CE-7B3E-4D42-93BD-68B58986BFDB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5405DE-9C72-42AA-9579-92FEDBC871A6}">
      <dsp:nvSpPr>
        <dsp:cNvPr id="0" name=""/>
        <dsp:cNvSpPr/>
      </dsp:nvSpPr>
      <dsp:spPr>
        <a:xfrm>
          <a:off x="0" y="7753"/>
          <a:ext cx="7847469" cy="81549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 smtClean="0"/>
            <a:t>PERSILANGAN  DIHIBRID</a:t>
          </a:r>
          <a:endParaRPr lang="en-US" sz="3400" kern="1200" dirty="0"/>
        </a:p>
      </dsp:txBody>
      <dsp:txXfrm>
        <a:off x="39809" y="47562"/>
        <a:ext cx="7767851" cy="735872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C76CC1-93CC-44FB-AEBD-D062ADA77178}">
      <dsp:nvSpPr>
        <dsp:cNvPr id="0" name=""/>
        <dsp:cNvSpPr/>
      </dsp:nvSpPr>
      <dsp:spPr>
        <a:xfrm>
          <a:off x="0" y="0"/>
          <a:ext cx="7315200" cy="64596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/>
            <a:t>Proses </a:t>
          </a:r>
          <a:r>
            <a:rPr lang="en-US" sz="3600" kern="1200" dirty="0" err="1" smtClean="0"/>
            <a:t>dan</a:t>
          </a:r>
          <a:r>
            <a:rPr lang="en-US" sz="3600" kern="1200" dirty="0" smtClean="0"/>
            <a:t> </a:t>
          </a:r>
          <a:r>
            <a:rPr lang="en-US" sz="3600" kern="1200" dirty="0" err="1" smtClean="0"/>
            <a:t>Hasil</a:t>
          </a:r>
          <a:r>
            <a:rPr lang="en-US" sz="3600" kern="1200" dirty="0" smtClean="0"/>
            <a:t> </a:t>
          </a:r>
          <a:r>
            <a:rPr lang="en-US" sz="3600" kern="1200" dirty="0" err="1" smtClean="0"/>
            <a:t>Persilangan</a:t>
          </a:r>
          <a:r>
            <a:rPr lang="en-US" sz="3600" kern="1200" dirty="0" smtClean="0"/>
            <a:t> </a:t>
          </a:r>
          <a:r>
            <a:rPr lang="en-US" sz="3600" kern="1200" dirty="0" err="1" smtClean="0"/>
            <a:t>Dihibrid</a:t>
          </a:r>
          <a:endParaRPr lang="en-US" sz="3600" kern="1200" dirty="0"/>
        </a:p>
      </dsp:txBody>
      <dsp:txXfrm>
        <a:off x="31534" y="31534"/>
        <a:ext cx="7252132" cy="582899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7E60E2-EC45-4C4C-A84D-4C6E7EE7DA6F}">
      <dsp:nvSpPr>
        <dsp:cNvPr id="0" name=""/>
        <dsp:cNvSpPr/>
      </dsp:nvSpPr>
      <dsp:spPr>
        <a:xfrm>
          <a:off x="0" y="153084"/>
          <a:ext cx="8305800" cy="197983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Dari </a:t>
          </a:r>
          <a:r>
            <a:rPr lang="en-US" sz="2800" kern="1200" dirty="0" err="1" smtClean="0"/>
            <a:t>hasil</a:t>
          </a:r>
          <a:r>
            <a:rPr lang="en-US" sz="2800" kern="1200" dirty="0" smtClean="0"/>
            <a:t> </a:t>
          </a:r>
          <a:r>
            <a:rPr lang="en-US" sz="2800" kern="1200" dirty="0" err="1" smtClean="0"/>
            <a:t>Persilangan</a:t>
          </a:r>
          <a:r>
            <a:rPr lang="en-US" sz="2800" kern="1200" dirty="0" smtClean="0"/>
            <a:t> </a:t>
          </a:r>
          <a:r>
            <a:rPr lang="en-US" sz="2800" kern="1200" dirty="0" err="1" smtClean="0"/>
            <a:t>sesama</a:t>
          </a:r>
          <a:r>
            <a:rPr lang="en-US" sz="2800" kern="1200" dirty="0" smtClean="0"/>
            <a:t> F1 (</a:t>
          </a:r>
          <a:r>
            <a:rPr lang="en-US" sz="2800" kern="1200" dirty="0" err="1" smtClean="0"/>
            <a:t>bulat</a:t>
          </a:r>
          <a:r>
            <a:rPr lang="en-US" sz="2800" kern="1200" dirty="0" smtClean="0"/>
            <a:t> </a:t>
          </a:r>
          <a:r>
            <a:rPr lang="en-US" sz="2800" kern="1200" dirty="0" err="1" smtClean="0"/>
            <a:t>kuning</a:t>
          </a:r>
          <a:r>
            <a:rPr lang="en-US" sz="2800" kern="1200" dirty="0" smtClean="0"/>
            <a:t> </a:t>
          </a:r>
          <a:r>
            <a:rPr lang="en-US" sz="2800" kern="1200" dirty="0" err="1" smtClean="0"/>
            <a:t>heterozigotik</a:t>
          </a:r>
          <a:r>
            <a:rPr lang="en-US" sz="2800" kern="1200" dirty="0" smtClean="0"/>
            <a:t>/</a:t>
          </a:r>
          <a:r>
            <a:rPr lang="en-US" sz="2800" kern="1200" dirty="0" err="1" smtClean="0"/>
            <a:t>BbKk</a:t>
          </a:r>
          <a:r>
            <a:rPr lang="en-US" sz="2800" kern="1200" dirty="0" smtClean="0"/>
            <a:t>) </a:t>
          </a:r>
          <a:r>
            <a:rPr lang="en-US" sz="2800" kern="1200" dirty="0" err="1" smtClean="0"/>
            <a:t>pada</a:t>
          </a:r>
          <a:r>
            <a:rPr lang="en-US" sz="2800" kern="1200" dirty="0" smtClean="0"/>
            <a:t> </a:t>
          </a:r>
          <a:r>
            <a:rPr lang="en-US" sz="2800" kern="1200" dirty="0" err="1" smtClean="0"/>
            <a:t>tanaman</a:t>
          </a:r>
          <a:r>
            <a:rPr lang="en-US" sz="2800" kern="1200" dirty="0" smtClean="0"/>
            <a:t> </a:t>
          </a:r>
          <a:r>
            <a:rPr lang="en-US" sz="2800" kern="1200" dirty="0" err="1" smtClean="0"/>
            <a:t>ercis</a:t>
          </a:r>
          <a:r>
            <a:rPr lang="en-US" sz="2800" kern="1200" dirty="0" smtClean="0"/>
            <a:t>  F2 </a:t>
          </a:r>
          <a:r>
            <a:rPr lang="en-US" sz="2800" kern="1200" dirty="0" err="1" smtClean="0"/>
            <a:t>diperoleh</a:t>
          </a:r>
          <a:r>
            <a:rPr lang="en-US" sz="2800" kern="1200" dirty="0" smtClean="0"/>
            <a:t> 16 </a:t>
          </a:r>
          <a:r>
            <a:rPr lang="en-US" sz="2800" kern="1200" dirty="0" err="1" smtClean="0"/>
            <a:t>variasi</a:t>
          </a:r>
          <a:r>
            <a:rPr lang="en-US" sz="2800" kern="1200" dirty="0" smtClean="0"/>
            <a:t> </a:t>
          </a:r>
          <a:r>
            <a:rPr lang="en-US" sz="2800" kern="1200" dirty="0" err="1" smtClean="0"/>
            <a:t>genotip</a:t>
          </a:r>
          <a:r>
            <a:rPr lang="en-US" sz="2800" kern="1200" dirty="0" smtClean="0"/>
            <a:t>. </a:t>
          </a:r>
          <a:r>
            <a:rPr lang="en-US" sz="2800" kern="1200" dirty="0" err="1" smtClean="0"/>
            <a:t>Perbandingan</a:t>
          </a:r>
          <a:r>
            <a:rPr lang="en-US" sz="2800" kern="1200" dirty="0" smtClean="0"/>
            <a:t> </a:t>
          </a:r>
          <a:r>
            <a:rPr lang="en-US" sz="2800" kern="1200" dirty="0" err="1" smtClean="0"/>
            <a:t>Fenotip</a:t>
          </a:r>
          <a:r>
            <a:rPr lang="en-US" sz="2800" kern="1200" dirty="0" smtClean="0"/>
            <a:t>:</a:t>
          </a:r>
          <a:r>
            <a:rPr lang="id-ID" sz="2800" kern="1200" dirty="0" smtClean="0"/>
            <a:t> </a:t>
          </a:r>
          <a:r>
            <a:rPr lang="en-US" sz="2800" kern="1200" dirty="0" smtClean="0"/>
            <a:t>9 </a:t>
          </a:r>
          <a:r>
            <a:rPr lang="en-US" sz="2800" kern="1200" dirty="0" err="1" smtClean="0"/>
            <a:t>bulat</a:t>
          </a:r>
          <a:r>
            <a:rPr lang="en-US" sz="2800" kern="1200" dirty="0" smtClean="0"/>
            <a:t> </a:t>
          </a:r>
          <a:r>
            <a:rPr lang="en-US" sz="2800" kern="1200" dirty="0" err="1" smtClean="0"/>
            <a:t>kuning</a:t>
          </a:r>
          <a:r>
            <a:rPr lang="en-US" sz="2800" kern="1200" dirty="0" smtClean="0"/>
            <a:t> : 3 </a:t>
          </a:r>
          <a:r>
            <a:rPr lang="en-US" sz="2800" kern="1200" dirty="0" err="1" smtClean="0"/>
            <a:t>bulat</a:t>
          </a:r>
          <a:r>
            <a:rPr lang="en-US" sz="2800" kern="1200" dirty="0" smtClean="0"/>
            <a:t> </a:t>
          </a:r>
          <a:r>
            <a:rPr lang="en-US" sz="2800" kern="1200" dirty="0" err="1" smtClean="0"/>
            <a:t>hijau</a:t>
          </a:r>
          <a:r>
            <a:rPr lang="en-US" sz="2800" kern="1200" dirty="0" smtClean="0"/>
            <a:t> : 3 </a:t>
          </a:r>
          <a:r>
            <a:rPr lang="en-US" sz="2800" kern="1200" dirty="0" err="1" smtClean="0"/>
            <a:t>kerut</a:t>
          </a:r>
          <a:r>
            <a:rPr lang="en-US" sz="2800" kern="1200" dirty="0" smtClean="0"/>
            <a:t> </a:t>
          </a:r>
          <a:r>
            <a:rPr lang="en-US" sz="2800" kern="1200" dirty="0" err="1" smtClean="0"/>
            <a:t>kuning</a:t>
          </a:r>
          <a:r>
            <a:rPr lang="en-US" sz="2800" kern="1200" dirty="0" smtClean="0"/>
            <a:t> : 1 </a:t>
          </a:r>
          <a:r>
            <a:rPr lang="en-US" sz="2800" kern="1200" dirty="0" err="1" smtClean="0"/>
            <a:t>kerut</a:t>
          </a:r>
          <a:r>
            <a:rPr lang="en-US" sz="2800" kern="1200" dirty="0" smtClean="0"/>
            <a:t> </a:t>
          </a:r>
          <a:r>
            <a:rPr lang="en-US" sz="2800" kern="1200" dirty="0" err="1" smtClean="0"/>
            <a:t>hijau</a:t>
          </a:r>
          <a:r>
            <a:rPr lang="en-US" sz="2800" kern="1200" dirty="0" smtClean="0"/>
            <a:t> </a:t>
          </a:r>
          <a:endParaRPr lang="en-US" sz="2800" kern="1200" dirty="0"/>
        </a:p>
      </dsp:txBody>
      <dsp:txXfrm>
        <a:off x="96647" y="249731"/>
        <a:ext cx="8112506" cy="1786536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E5EB62-C2C5-4C9F-B4C6-FD1705043492}">
      <dsp:nvSpPr>
        <dsp:cNvPr id="0" name=""/>
        <dsp:cNvSpPr/>
      </dsp:nvSpPr>
      <dsp:spPr>
        <a:xfrm>
          <a:off x="0" y="205145"/>
          <a:ext cx="5029199" cy="49244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err="1" smtClean="0"/>
            <a:t>Golongan</a:t>
          </a:r>
          <a:r>
            <a:rPr lang="en-US" sz="4000" kern="1200" dirty="0" smtClean="0"/>
            <a:t> </a:t>
          </a:r>
          <a:r>
            <a:rPr lang="en-US" sz="4000" kern="1200" dirty="0" err="1" smtClean="0"/>
            <a:t>Darah</a:t>
          </a:r>
          <a:endParaRPr lang="en-US" sz="4000" kern="1200" dirty="0"/>
        </a:p>
      </dsp:txBody>
      <dsp:txXfrm>
        <a:off x="24039" y="229184"/>
        <a:ext cx="4981121" cy="444362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E5EB62-C2C5-4C9F-B4C6-FD1705043492}">
      <dsp:nvSpPr>
        <dsp:cNvPr id="0" name=""/>
        <dsp:cNvSpPr/>
      </dsp:nvSpPr>
      <dsp:spPr>
        <a:xfrm>
          <a:off x="0" y="205145"/>
          <a:ext cx="5029199" cy="49244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err="1" smtClean="0"/>
            <a:t>Hemofilia</a:t>
          </a:r>
          <a:endParaRPr lang="en-US" sz="4000" kern="1200" dirty="0"/>
        </a:p>
      </dsp:txBody>
      <dsp:txXfrm>
        <a:off x="24039" y="229184"/>
        <a:ext cx="4981121" cy="444362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E5EB62-C2C5-4C9F-B4C6-FD1705043492}">
      <dsp:nvSpPr>
        <dsp:cNvPr id="0" name=""/>
        <dsp:cNvSpPr/>
      </dsp:nvSpPr>
      <dsp:spPr>
        <a:xfrm>
          <a:off x="0" y="205145"/>
          <a:ext cx="5029199" cy="49244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err="1" smtClean="0"/>
            <a:t>Buta</a:t>
          </a:r>
          <a:r>
            <a:rPr lang="en-US" sz="4000" kern="1200" dirty="0" smtClean="0"/>
            <a:t> </a:t>
          </a:r>
          <a:r>
            <a:rPr lang="en-US" sz="4000" kern="1200" dirty="0" err="1" smtClean="0"/>
            <a:t>warna</a:t>
          </a:r>
          <a:endParaRPr lang="en-US" sz="4000" kern="1200" dirty="0"/>
        </a:p>
      </dsp:txBody>
      <dsp:txXfrm>
        <a:off x="24039" y="229184"/>
        <a:ext cx="4981121" cy="444362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BB3E3F-7052-4AD3-A9DD-118179551008}">
      <dsp:nvSpPr>
        <dsp:cNvPr id="0" name=""/>
        <dsp:cNvSpPr/>
      </dsp:nvSpPr>
      <dsp:spPr>
        <a:xfrm>
          <a:off x="0" y="272"/>
          <a:ext cx="4419600" cy="64578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kern="1200" smtClean="0"/>
            <a:t>Tes buta warna</a:t>
          </a:r>
          <a:endParaRPr lang="en-US" sz="4400" kern="1200"/>
        </a:p>
      </dsp:txBody>
      <dsp:txXfrm>
        <a:off x="31525" y="31797"/>
        <a:ext cx="4356550" cy="58273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66D0F8-46C3-412F-8BDD-B1357C8786FB}">
      <dsp:nvSpPr>
        <dsp:cNvPr id="0" name=""/>
        <dsp:cNvSpPr/>
      </dsp:nvSpPr>
      <dsp:spPr>
        <a:xfrm>
          <a:off x="0" y="277578"/>
          <a:ext cx="7846142" cy="816442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err="1" smtClean="0"/>
            <a:t>persilangan</a:t>
          </a:r>
          <a:r>
            <a:rPr lang="en-US" sz="3200" kern="1200" dirty="0" smtClean="0"/>
            <a:t> </a:t>
          </a:r>
          <a:r>
            <a:rPr lang="en-US" sz="3200" kern="1200" dirty="0" err="1" smtClean="0"/>
            <a:t>antara</a:t>
          </a:r>
          <a:r>
            <a:rPr lang="en-US" sz="3200" kern="1200" dirty="0" smtClean="0"/>
            <a:t> </a:t>
          </a:r>
          <a:r>
            <a:rPr lang="en-US" sz="3200" kern="1200" dirty="0" err="1" smtClean="0"/>
            <a:t>dua</a:t>
          </a:r>
          <a:r>
            <a:rPr lang="en-US" sz="3200" kern="1200" dirty="0" smtClean="0"/>
            <a:t> </a:t>
          </a:r>
          <a:r>
            <a:rPr lang="en-US" sz="3200" kern="1200" dirty="0" err="1" smtClean="0"/>
            <a:t>individu</a:t>
          </a:r>
          <a:r>
            <a:rPr lang="en-US" sz="3200" kern="1200" dirty="0" smtClean="0"/>
            <a:t> </a:t>
          </a:r>
          <a:r>
            <a:rPr lang="en-US" sz="3200" kern="1200" dirty="0" err="1" smtClean="0"/>
            <a:t>sejenis</a:t>
          </a:r>
          <a:r>
            <a:rPr lang="en-US" sz="3200" kern="1200" dirty="0" smtClean="0"/>
            <a:t> </a:t>
          </a:r>
          <a:r>
            <a:rPr lang="en-US" sz="3200" kern="1200" dirty="0" err="1" smtClean="0"/>
            <a:t>dengan</a:t>
          </a:r>
          <a:r>
            <a:rPr lang="en-US" sz="3200" kern="1200" dirty="0" smtClean="0"/>
            <a:t> </a:t>
          </a:r>
          <a:r>
            <a:rPr lang="en-US" sz="3200" kern="1200" dirty="0" err="1" smtClean="0"/>
            <a:t>dua</a:t>
          </a:r>
          <a:r>
            <a:rPr lang="en-US" sz="3200" kern="1200" dirty="0" smtClean="0"/>
            <a:t> </a:t>
          </a:r>
          <a:r>
            <a:rPr lang="en-US" sz="3200" kern="1200" dirty="0" err="1" smtClean="0"/>
            <a:t>sifat</a:t>
          </a:r>
          <a:r>
            <a:rPr lang="en-US" sz="3200" kern="1200" dirty="0" smtClean="0"/>
            <a:t> </a:t>
          </a:r>
          <a:r>
            <a:rPr lang="en-US" sz="3200" kern="1200" dirty="0" err="1" smtClean="0"/>
            <a:t>beda</a:t>
          </a:r>
          <a:r>
            <a:rPr lang="en-US" sz="3200" kern="1200" dirty="0" smtClean="0"/>
            <a:t>. </a:t>
          </a:r>
          <a:endParaRPr lang="en-US" sz="3200" kern="1200" dirty="0"/>
        </a:p>
      </dsp:txBody>
      <dsp:txXfrm>
        <a:off x="39855" y="317433"/>
        <a:ext cx="7766432" cy="73673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B1DC4C-E4F8-42C2-98AF-487D46F944F8}">
      <dsp:nvSpPr>
        <dsp:cNvPr id="0" name=""/>
        <dsp:cNvSpPr/>
      </dsp:nvSpPr>
      <dsp:spPr>
        <a:xfrm>
          <a:off x="0" y="0"/>
          <a:ext cx="7847469" cy="81549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 smtClean="0"/>
            <a:t>PERSILANGAN  DIHIBRID</a:t>
          </a:r>
          <a:endParaRPr lang="en-US" sz="3400" kern="1200" dirty="0"/>
        </a:p>
      </dsp:txBody>
      <dsp:txXfrm>
        <a:off x="39809" y="39809"/>
        <a:ext cx="7767851" cy="73587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62E3B9-8798-473B-A2BB-54CAB4B858CA}">
      <dsp:nvSpPr>
        <dsp:cNvPr id="0" name=""/>
        <dsp:cNvSpPr/>
      </dsp:nvSpPr>
      <dsp:spPr>
        <a:xfrm>
          <a:off x="0" y="0"/>
          <a:ext cx="8534400" cy="155967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err="1" smtClean="0"/>
            <a:t>Macam-macam</a:t>
          </a:r>
          <a:r>
            <a:rPr lang="en-US" sz="2800" b="1" kern="1200" dirty="0" smtClean="0"/>
            <a:t> </a:t>
          </a:r>
          <a:r>
            <a:rPr lang="en-US" sz="2800" b="1" kern="1200" dirty="0" err="1" smtClean="0"/>
            <a:t>gamet</a:t>
          </a:r>
          <a:r>
            <a:rPr lang="en-US" sz="2800" b="1" kern="1200" dirty="0" smtClean="0"/>
            <a:t> </a:t>
          </a:r>
          <a:r>
            <a:rPr lang="en-US" sz="2800" b="1" kern="1200" dirty="0" err="1" smtClean="0"/>
            <a:t>pada</a:t>
          </a:r>
          <a:r>
            <a:rPr lang="en-US" sz="2800" b="1" kern="1200" dirty="0" smtClean="0"/>
            <a:t> </a:t>
          </a:r>
          <a:r>
            <a:rPr lang="en-US" sz="2800" b="1" kern="1200" dirty="0" err="1" smtClean="0"/>
            <a:t>persilangan</a:t>
          </a:r>
          <a:r>
            <a:rPr lang="en-US" sz="2800" b="1" kern="1200" dirty="0" smtClean="0"/>
            <a:t> </a:t>
          </a:r>
          <a:r>
            <a:rPr lang="en-US" sz="2800" b="1" kern="1200" dirty="0" err="1" smtClean="0"/>
            <a:t>dihibrid</a:t>
          </a:r>
          <a:r>
            <a:rPr lang="en-US" sz="2800" b="1" kern="1200" dirty="0" smtClean="0"/>
            <a:t> </a:t>
          </a:r>
          <a:r>
            <a:rPr lang="en-US" sz="2800" b="1" kern="1200" dirty="0" err="1" smtClean="0"/>
            <a:t>dapat</a:t>
          </a:r>
          <a:r>
            <a:rPr lang="en-US" sz="2800" b="1" kern="1200" dirty="0" smtClean="0"/>
            <a:t> </a:t>
          </a:r>
          <a:r>
            <a:rPr lang="en-US" sz="2800" b="1" kern="1200" dirty="0" err="1" smtClean="0"/>
            <a:t>ditentukan</a:t>
          </a:r>
          <a:r>
            <a:rPr lang="en-US" sz="2800" b="1" kern="1200" dirty="0" smtClean="0"/>
            <a:t> </a:t>
          </a:r>
          <a:r>
            <a:rPr lang="en-US" sz="2800" b="1" kern="1200" dirty="0" err="1" smtClean="0"/>
            <a:t>dengan</a:t>
          </a:r>
          <a:r>
            <a:rPr lang="en-US" sz="2800" b="1" kern="1200" dirty="0" smtClean="0"/>
            <a:t> </a:t>
          </a:r>
          <a:r>
            <a:rPr lang="en-US" sz="2800" b="1" kern="1200" dirty="0" err="1" smtClean="0"/>
            <a:t>menggunakan</a:t>
          </a:r>
          <a:r>
            <a:rPr lang="en-US" sz="2800" b="1" kern="1200" dirty="0" smtClean="0"/>
            <a:t> </a:t>
          </a:r>
          <a:r>
            <a:rPr lang="en-US" sz="2800" b="1" i="1" kern="1200" dirty="0" smtClean="0"/>
            <a:t>Bracket system. </a:t>
          </a:r>
          <a:endParaRPr lang="en-US" sz="2800" kern="1200" dirty="0"/>
        </a:p>
      </dsp:txBody>
      <dsp:txXfrm>
        <a:off x="76137" y="76137"/>
        <a:ext cx="8382126" cy="140740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487AF9-0D0B-472B-8F63-3FFA1EE2E03F}">
      <dsp:nvSpPr>
        <dsp:cNvPr id="0" name=""/>
        <dsp:cNvSpPr/>
      </dsp:nvSpPr>
      <dsp:spPr>
        <a:xfrm>
          <a:off x="0" y="5122"/>
          <a:ext cx="3733800" cy="137475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b="1" kern="1200" dirty="0" err="1" smtClean="0"/>
            <a:t>Genotip</a:t>
          </a:r>
          <a:r>
            <a:rPr lang="en-US" sz="2500" b="1" kern="1200" dirty="0" smtClean="0"/>
            <a:t> </a:t>
          </a:r>
          <a:r>
            <a:rPr lang="en-US" sz="2500" b="1" kern="1200" dirty="0" err="1" smtClean="0"/>
            <a:t>BbKk</a:t>
          </a:r>
          <a:r>
            <a:rPr lang="en-US" sz="2500" kern="1200" dirty="0" smtClean="0"/>
            <a:t>, </a:t>
          </a:r>
          <a:r>
            <a:rPr lang="en-US" sz="2500" kern="1200" dirty="0" err="1" smtClean="0"/>
            <a:t>maka</a:t>
          </a:r>
          <a:r>
            <a:rPr lang="en-US" sz="2500" kern="1200" dirty="0" smtClean="0"/>
            <a:t> </a:t>
          </a:r>
          <a:r>
            <a:rPr lang="en-US" sz="2500" kern="1200" dirty="0" err="1" smtClean="0"/>
            <a:t>gamet</a:t>
          </a:r>
          <a:r>
            <a:rPr lang="en-US" sz="2500" kern="1200" dirty="0" smtClean="0"/>
            <a:t> </a:t>
          </a:r>
          <a:r>
            <a:rPr lang="en-US" sz="2500" kern="1200" dirty="0" err="1" smtClean="0"/>
            <a:t>genotip</a:t>
          </a:r>
          <a:r>
            <a:rPr lang="en-US" sz="2500" kern="1200" dirty="0" smtClean="0"/>
            <a:t> </a:t>
          </a:r>
          <a:r>
            <a:rPr lang="en-US" sz="2500" kern="1200" dirty="0" err="1" smtClean="0"/>
            <a:t>tersebut</a:t>
          </a:r>
          <a:r>
            <a:rPr lang="en-US" sz="2500" kern="1200" dirty="0" smtClean="0"/>
            <a:t> </a:t>
          </a:r>
          <a:r>
            <a:rPr lang="en-US" sz="2500" kern="1200" dirty="0" err="1" smtClean="0"/>
            <a:t>adalah</a:t>
          </a:r>
          <a:endParaRPr lang="en-US" sz="2500" kern="1200" dirty="0"/>
        </a:p>
      </dsp:txBody>
      <dsp:txXfrm>
        <a:off x="67110" y="72232"/>
        <a:ext cx="3599580" cy="124053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62FFE9-6209-4916-8431-5D97D3E53CB3}">
      <dsp:nvSpPr>
        <dsp:cNvPr id="0" name=""/>
        <dsp:cNvSpPr/>
      </dsp:nvSpPr>
      <dsp:spPr>
        <a:xfrm>
          <a:off x="0" y="788"/>
          <a:ext cx="4245077" cy="1751023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/>
            <a:t>Macam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gamet</a:t>
          </a:r>
          <a:r>
            <a:rPr lang="en-US" sz="2400" kern="1200" dirty="0" smtClean="0"/>
            <a:t> yang </a:t>
          </a:r>
          <a:r>
            <a:rPr lang="en-US" sz="2400" kern="1200" dirty="0" err="1" smtClean="0"/>
            <a:t>terbentuk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pada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genotip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dengan</a:t>
          </a:r>
          <a:r>
            <a:rPr lang="en-US" sz="2400" kern="1200" dirty="0" smtClean="0"/>
            <a:t> 2 </a:t>
          </a:r>
          <a:r>
            <a:rPr lang="en-US" sz="2400" kern="1200" dirty="0" err="1" smtClean="0"/>
            <a:t>sifat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beda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adalah</a:t>
          </a:r>
          <a:r>
            <a:rPr lang="en-US" sz="2400" kern="1200" dirty="0" smtClean="0"/>
            <a:t> 4 </a:t>
          </a:r>
          <a:r>
            <a:rPr lang="en-US" sz="2400" kern="1200" dirty="0" err="1" smtClean="0"/>
            <a:t>macam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yaitu</a:t>
          </a:r>
          <a:r>
            <a:rPr lang="en-US" sz="2400" kern="1200" dirty="0" smtClean="0"/>
            <a:t>: </a:t>
          </a:r>
        </a:p>
        <a:p>
          <a:pPr lvl="0" algn="ctr" defTabSz="106680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BK, </a:t>
          </a:r>
          <a:r>
            <a:rPr lang="en-US" sz="2400" kern="1200" dirty="0" err="1" smtClean="0"/>
            <a:t>Bk</a:t>
          </a:r>
          <a:r>
            <a:rPr lang="en-US" sz="2400" kern="1200" dirty="0" smtClean="0"/>
            <a:t>, </a:t>
          </a:r>
          <a:r>
            <a:rPr lang="en-US" sz="2400" kern="1200" dirty="0" err="1" smtClean="0"/>
            <a:t>bK</a:t>
          </a:r>
          <a:r>
            <a:rPr lang="en-US" sz="2400" kern="1200" dirty="0" smtClean="0"/>
            <a:t>, </a:t>
          </a:r>
          <a:r>
            <a:rPr lang="en-US" sz="2400" kern="1200" dirty="0" err="1" smtClean="0"/>
            <a:t>bk</a:t>
          </a:r>
          <a:endParaRPr lang="en-US" sz="2400" kern="1200" dirty="0"/>
        </a:p>
      </dsp:txBody>
      <dsp:txXfrm>
        <a:off x="85478" y="86266"/>
        <a:ext cx="4074121" cy="1580067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62E3B9-8798-473B-A2BB-54CAB4B858CA}">
      <dsp:nvSpPr>
        <dsp:cNvPr id="0" name=""/>
        <dsp:cNvSpPr/>
      </dsp:nvSpPr>
      <dsp:spPr>
        <a:xfrm>
          <a:off x="0" y="0"/>
          <a:ext cx="8534400" cy="155967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err="1" smtClean="0"/>
            <a:t>Macam-macam</a:t>
          </a:r>
          <a:r>
            <a:rPr lang="en-US" sz="2800" b="1" kern="1200" dirty="0" smtClean="0"/>
            <a:t> </a:t>
          </a:r>
          <a:r>
            <a:rPr lang="en-US" sz="2800" b="1" kern="1200" dirty="0" err="1" smtClean="0"/>
            <a:t>gamet</a:t>
          </a:r>
          <a:r>
            <a:rPr lang="en-US" sz="2800" b="1" kern="1200" dirty="0" smtClean="0"/>
            <a:t> </a:t>
          </a:r>
          <a:r>
            <a:rPr lang="en-US" sz="2800" b="1" kern="1200" dirty="0" err="1" smtClean="0"/>
            <a:t>pada</a:t>
          </a:r>
          <a:r>
            <a:rPr lang="en-US" sz="2800" b="1" kern="1200" dirty="0" smtClean="0"/>
            <a:t> </a:t>
          </a:r>
          <a:r>
            <a:rPr lang="en-US" sz="2800" b="1" kern="1200" dirty="0" err="1" smtClean="0"/>
            <a:t>persilangan</a:t>
          </a:r>
          <a:r>
            <a:rPr lang="en-US" sz="2800" b="1" kern="1200" dirty="0" smtClean="0"/>
            <a:t> </a:t>
          </a:r>
          <a:r>
            <a:rPr lang="en-US" sz="2800" b="1" kern="1200" dirty="0" err="1" smtClean="0"/>
            <a:t>dihibrid</a:t>
          </a:r>
          <a:r>
            <a:rPr lang="en-US" sz="2800" b="1" kern="1200" dirty="0" smtClean="0"/>
            <a:t> </a:t>
          </a:r>
          <a:r>
            <a:rPr lang="en-US" sz="2800" b="1" kern="1200" dirty="0" err="1" smtClean="0"/>
            <a:t>dapat</a:t>
          </a:r>
          <a:r>
            <a:rPr lang="en-US" sz="2800" b="1" kern="1200" dirty="0" smtClean="0"/>
            <a:t> </a:t>
          </a:r>
          <a:r>
            <a:rPr lang="en-US" sz="2800" b="1" kern="1200" dirty="0" err="1" smtClean="0"/>
            <a:t>ditentukan</a:t>
          </a:r>
          <a:r>
            <a:rPr lang="en-US" sz="2800" b="1" kern="1200" dirty="0" smtClean="0"/>
            <a:t> </a:t>
          </a:r>
          <a:r>
            <a:rPr lang="en-US" sz="2800" b="1" kern="1200" dirty="0" err="1" smtClean="0"/>
            <a:t>dengan</a:t>
          </a:r>
          <a:r>
            <a:rPr lang="en-US" sz="2800" b="1" kern="1200" dirty="0" smtClean="0"/>
            <a:t> </a:t>
          </a:r>
          <a:r>
            <a:rPr lang="en-US" sz="2800" b="1" kern="1200" dirty="0" err="1" smtClean="0"/>
            <a:t>menggunakan</a:t>
          </a:r>
          <a:r>
            <a:rPr lang="en-US" sz="2800" b="1" kern="1200" dirty="0" smtClean="0"/>
            <a:t> </a:t>
          </a:r>
          <a:r>
            <a:rPr lang="en-US" sz="2800" b="1" i="1" kern="1200" dirty="0" smtClean="0"/>
            <a:t>Bracket system. </a:t>
          </a:r>
          <a:endParaRPr lang="en-US" sz="2800" kern="1200" dirty="0"/>
        </a:p>
      </dsp:txBody>
      <dsp:txXfrm>
        <a:off x="76137" y="76137"/>
        <a:ext cx="8382126" cy="1407405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62447F-F8D3-434C-9280-B0E4B03EFEE1}">
      <dsp:nvSpPr>
        <dsp:cNvPr id="0" name=""/>
        <dsp:cNvSpPr/>
      </dsp:nvSpPr>
      <dsp:spPr>
        <a:xfrm>
          <a:off x="0" y="5122"/>
          <a:ext cx="4267200" cy="137475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b="0" kern="1200" dirty="0" err="1" smtClean="0"/>
            <a:t>Genotip</a:t>
          </a:r>
          <a:r>
            <a:rPr lang="en-US" sz="2500" b="0" kern="1200" dirty="0" smtClean="0"/>
            <a:t> </a:t>
          </a:r>
          <a:r>
            <a:rPr lang="en-US" sz="2500" b="0" kern="1200" dirty="0" err="1" smtClean="0"/>
            <a:t>HHLl</a:t>
          </a:r>
          <a:r>
            <a:rPr lang="en-US" sz="2500" b="0" kern="1200" dirty="0" smtClean="0"/>
            <a:t> (</a:t>
          </a:r>
          <a:r>
            <a:rPr lang="en-US" sz="2500" b="0" kern="1200" dirty="0" err="1" smtClean="0"/>
            <a:t>berambut</a:t>
          </a:r>
          <a:r>
            <a:rPr lang="en-US" sz="2500" b="0" kern="1200" dirty="0" smtClean="0"/>
            <a:t> </a:t>
          </a:r>
          <a:r>
            <a:rPr lang="en-US" sz="2500" b="0" kern="1200" dirty="0" err="1" smtClean="0"/>
            <a:t>hitam-lurus</a:t>
          </a:r>
          <a:r>
            <a:rPr lang="en-US" sz="2500" b="0" kern="1200" dirty="0" smtClean="0"/>
            <a:t>), </a:t>
          </a:r>
          <a:r>
            <a:rPr lang="en-US" sz="2500" b="0" kern="1200" dirty="0" err="1" smtClean="0"/>
            <a:t>maka</a:t>
          </a:r>
          <a:r>
            <a:rPr lang="en-US" sz="2500" b="0" kern="1200" dirty="0" smtClean="0"/>
            <a:t> </a:t>
          </a:r>
          <a:r>
            <a:rPr lang="en-US" sz="2500" b="0" kern="1200" dirty="0" err="1" smtClean="0"/>
            <a:t>gamet</a:t>
          </a:r>
          <a:r>
            <a:rPr lang="en-US" sz="2500" b="0" kern="1200" dirty="0" smtClean="0"/>
            <a:t> </a:t>
          </a:r>
          <a:r>
            <a:rPr lang="en-US" sz="2500" b="0" kern="1200" dirty="0" err="1" smtClean="0"/>
            <a:t>genotip</a:t>
          </a:r>
          <a:r>
            <a:rPr lang="en-US" sz="2500" b="0" kern="1200" dirty="0" smtClean="0"/>
            <a:t> </a:t>
          </a:r>
          <a:r>
            <a:rPr lang="en-US" sz="2500" b="0" kern="1200" dirty="0" err="1" smtClean="0"/>
            <a:t>tersebut</a:t>
          </a:r>
          <a:r>
            <a:rPr lang="en-US" sz="2500" b="0" kern="1200" dirty="0" smtClean="0"/>
            <a:t> </a:t>
          </a:r>
          <a:r>
            <a:rPr lang="en-US" sz="2500" b="0" kern="1200" dirty="0" err="1" smtClean="0"/>
            <a:t>adalah</a:t>
          </a:r>
          <a:endParaRPr lang="en-US" sz="2500" b="0" kern="1200" dirty="0"/>
        </a:p>
      </dsp:txBody>
      <dsp:txXfrm>
        <a:off x="67110" y="72232"/>
        <a:ext cx="4132980" cy="124053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7747CE-7B3E-4D42-93BD-68B58986BFDB}">
      <dsp:nvSpPr>
        <dsp:cNvPr id="0" name=""/>
        <dsp:cNvSpPr/>
      </dsp:nvSpPr>
      <dsp:spPr>
        <a:xfrm>
          <a:off x="0" y="383699"/>
          <a:ext cx="4876800" cy="2737800"/>
        </a:xfrm>
        <a:prstGeom prst="roundRect">
          <a:avLst/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alpha val="9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/>
            <a:t>Macam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gamet</a:t>
          </a:r>
          <a:r>
            <a:rPr lang="en-US" sz="2000" kern="1200" dirty="0" smtClean="0"/>
            <a:t> yang </a:t>
          </a:r>
          <a:r>
            <a:rPr lang="en-US" sz="2000" kern="1200" dirty="0" err="1" smtClean="0"/>
            <a:t>terbentuk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pada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genotip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dengan</a:t>
          </a:r>
          <a:r>
            <a:rPr lang="en-US" sz="2000" kern="1200" dirty="0" smtClean="0"/>
            <a:t> 2 </a:t>
          </a:r>
          <a:r>
            <a:rPr lang="en-US" sz="2000" kern="1200" dirty="0" err="1" smtClean="0"/>
            <a:t>sifat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beda</a:t>
          </a:r>
          <a:r>
            <a:rPr lang="en-US" sz="2000" kern="1200" dirty="0" smtClean="0"/>
            <a:t>  (</a:t>
          </a:r>
          <a:r>
            <a:rPr lang="en-US" sz="2000" kern="1200" dirty="0" err="1" smtClean="0"/>
            <a:t>HHLl</a:t>
          </a:r>
          <a:r>
            <a:rPr lang="en-US" sz="2000" kern="1200" dirty="0" smtClean="0"/>
            <a:t>) </a:t>
          </a:r>
          <a:r>
            <a:rPr lang="en-US" sz="2000" kern="1200" dirty="0" err="1" smtClean="0"/>
            <a:t>adalah</a:t>
          </a:r>
          <a:r>
            <a:rPr lang="en-US" sz="2000" kern="1200" dirty="0" smtClean="0"/>
            <a:t> 2 </a:t>
          </a:r>
          <a:r>
            <a:rPr lang="en-US" sz="2000" kern="1200" dirty="0" err="1" smtClean="0"/>
            <a:t>macam</a:t>
          </a:r>
          <a:r>
            <a:rPr lang="en-US" sz="2000" kern="1200" dirty="0" smtClean="0"/>
            <a:t> </a:t>
          </a:r>
        </a:p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(HL </a:t>
          </a:r>
          <a:r>
            <a:rPr lang="en-US" sz="2000" kern="1200" dirty="0" err="1" smtClean="0"/>
            <a:t>dan</a:t>
          </a:r>
          <a:r>
            <a:rPr lang="en-US" sz="2000" kern="1200" dirty="0" smtClean="0"/>
            <a:t> Hl)  </a:t>
          </a:r>
        </a:p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/>
            <a:t>namun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jumlah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gamet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adalah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tetap</a:t>
          </a:r>
          <a:r>
            <a:rPr lang="en-US" sz="2000" kern="1200" dirty="0" smtClean="0"/>
            <a:t> 4 (2</a:t>
          </a:r>
          <a:r>
            <a:rPr lang="en-US" sz="2000" kern="1200" baseline="30000" dirty="0" smtClean="0"/>
            <a:t>2</a:t>
          </a:r>
          <a:r>
            <a:rPr lang="en-US" sz="2000" kern="1200" dirty="0" smtClean="0"/>
            <a:t>) </a:t>
          </a:r>
          <a:r>
            <a:rPr lang="en-US" sz="2000" kern="1200" dirty="0" err="1" smtClean="0"/>
            <a:t>yaitu</a:t>
          </a:r>
          <a:r>
            <a:rPr lang="en-US" sz="2000" kern="1200" dirty="0" smtClean="0"/>
            <a:t>:  </a:t>
          </a:r>
        </a:p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HL, Hl, HL, Hl</a:t>
          </a:r>
          <a:endParaRPr lang="en-US" sz="2000" kern="1200" dirty="0"/>
        </a:p>
      </dsp:txBody>
      <dsp:txXfrm>
        <a:off x="133648" y="517347"/>
        <a:ext cx="4609504" cy="247050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660BA8-1CDB-4AE3-A85E-D17628C2269B}" type="datetimeFigureOut">
              <a:rPr lang="en-US" smtClean="0"/>
              <a:t>10/7/2020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144747-F00D-409F-927E-883FD528EF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2277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52500" y="685800"/>
            <a:ext cx="4953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d-ID" dirty="0" smtClean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987BEC55-F00E-4F70-972A-427106633226}" type="slidenum">
              <a:rPr lang="id-ID" smtClean="0"/>
              <a:pPr eaLnBrk="1" hangingPunct="1"/>
              <a:t>1</a:t>
            </a:fld>
            <a:endParaRPr lang="id-ID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9B598-56AD-4C02-A4B7-D7EDF97A629E}" type="datetimeFigureOut">
              <a:rPr lang="en-US" smtClean="0"/>
              <a:t>10/7/2020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21F42-05C1-49AA-802C-280E94900B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1942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9B598-56AD-4C02-A4B7-D7EDF97A629E}" type="datetimeFigureOut">
              <a:rPr lang="en-US" smtClean="0"/>
              <a:t>10/7/2020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21F42-05C1-49AA-802C-280E94900B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4601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9B598-56AD-4C02-A4B7-D7EDF97A629E}" type="datetimeFigureOut">
              <a:rPr lang="en-US" smtClean="0"/>
              <a:t>10/7/2020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21F42-05C1-49AA-802C-280E94900B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31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9B598-56AD-4C02-A4B7-D7EDF97A629E}" type="datetimeFigureOut">
              <a:rPr lang="en-US" smtClean="0"/>
              <a:t>10/7/2020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21F42-05C1-49AA-802C-280E94900B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6769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9B598-56AD-4C02-A4B7-D7EDF97A629E}" type="datetimeFigureOut">
              <a:rPr lang="en-US" smtClean="0"/>
              <a:t>10/7/2020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21F42-05C1-49AA-802C-280E94900B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6222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9B598-56AD-4C02-A4B7-D7EDF97A629E}" type="datetimeFigureOut">
              <a:rPr lang="en-US" smtClean="0"/>
              <a:t>10/7/2020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21F42-05C1-49AA-802C-280E94900B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0370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9B598-56AD-4C02-A4B7-D7EDF97A629E}" type="datetimeFigureOut">
              <a:rPr lang="en-US" smtClean="0"/>
              <a:t>10/7/2020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21F42-05C1-49AA-802C-280E94900B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147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9B598-56AD-4C02-A4B7-D7EDF97A629E}" type="datetimeFigureOut">
              <a:rPr lang="en-US" smtClean="0"/>
              <a:t>10/7/2020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21F42-05C1-49AA-802C-280E94900B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940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9B598-56AD-4C02-A4B7-D7EDF97A629E}" type="datetimeFigureOut">
              <a:rPr lang="en-US" smtClean="0"/>
              <a:t>10/7/2020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21F42-05C1-49AA-802C-280E94900B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2406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9B598-56AD-4C02-A4B7-D7EDF97A629E}" type="datetimeFigureOut">
              <a:rPr lang="en-US" smtClean="0"/>
              <a:t>10/7/2020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21F42-05C1-49AA-802C-280E94900B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3283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9B598-56AD-4C02-A4B7-D7EDF97A629E}" type="datetimeFigureOut">
              <a:rPr lang="en-US" smtClean="0"/>
              <a:t>10/7/2020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21F42-05C1-49AA-802C-280E94900B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4645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B9B598-56AD-4C02-A4B7-D7EDF97A629E}" type="datetimeFigureOut">
              <a:rPr lang="en-US" smtClean="0"/>
              <a:t>10/7/2020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321F42-05C1-49AA-802C-280E94900B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2290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notesSlide" Target="../notesSlides/notesSlide1.xml"/><Relationship Id="rId7" Type="http://schemas.openxmlformats.org/officeDocument/2006/relationships/diagramQuickStyle" Target="../diagrams/quickStyl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10" Type="http://schemas.openxmlformats.org/officeDocument/2006/relationships/image" Target="../media/image2.png"/><Relationship Id="rId4" Type="http://schemas.openxmlformats.org/officeDocument/2006/relationships/image" Target="../media/image1.jpeg"/><Relationship Id="rId9" Type="http://schemas.microsoft.com/office/2007/relationships/diagramDrawing" Target="../diagrams/drawin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5.xml"/><Relationship Id="rId7" Type="http://schemas.microsoft.com/office/2007/relationships/diagramDrawing" Target="../diagrams/drawing15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5.xml"/><Relationship Id="rId5" Type="http://schemas.openxmlformats.org/officeDocument/2006/relationships/diagramQuickStyle" Target="../diagrams/quickStyle15.xml"/><Relationship Id="rId4" Type="http://schemas.openxmlformats.org/officeDocument/2006/relationships/diagramLayout" Target="../diagrams/layout1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13" Type="http://schemas.openxmlformats.org/officeDocument/2006/relationships/diagramData" Target="../diagrams/data6.xml"/><Relationship Id="rId3" Type="http://schemas.openxmlformats.org/officeDocument/2006/relationships/diagramLayout" Target="../diagrams/layout4.xml"/><Relationship Id="rId7" Type="http://schemas.openxmlformats.org/officeDocument/2006/relationships/diagramData" Target="../diagrams/data5.xml"/><Relationship Id="rId12" Type="http://schemas.openxmlformats.org/officeDocument/2006/relationships/image" Target="../media/image3.jpeg"/><Relationship Id="rId17" Type="http://schemas.microsoft.com/office/2007/relationships/diagramDrawing" Target="../diagrams/drawing6.xml"/><Relationship Id="rId2" Type="http://schemas.openxmlformats.org/officeDocument/2006/relationships/diagramData" Target="../diagrams/data4.xml"/><Relationship Id="rId16" Type="http://schemas.openxmlformats.org/officeDocument/2006/relationships/diagramColors" Target="../diagrams/colors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11" Type="http://schemas.microsoft.com/office/2007/relationships/diagramDrawing" Target="../diagrams/drawing5.xml"/><Relationship Id="rId5" Type="http://schemas.openxmlformats.org/officeDocument/2006/relationships/diagramColors" Target="../diagrams/colors4.xml"/><Relationship Id="rId15" Type="http://schemas.openxmlformats.org/officeDocument/2006/relationships/diagramQuickStyle" Target="../diagrams/quickStyle6.xml"/><Relationship Id="rId10" Type="http://schemas.openxmlformats.org/officeDocument/2006/relationships/diagramColors" Target="../diagrams/colors5.xml"/><Relationship Id="rId4" Type="http://schemas.openxmlformats.org/officeDocument/2006/relationships/diagramQuickStyle" Target="../diagrams/quickStyle4.xml"/><Relationship Id="rId9" Type="http://schemas.openxmlformats.org/officeDocument/2006/relationships/diagramQuickStyle" Target="../diagrams/quickStyle5.xml"/><Relationship Id="rId14" Type="http://schemas.openxmlformats.org/officeDocument/2006/relationships/diagramLayout" Target="../diagrams/layout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8.xml"/><Relationship Id="rId13" Type="http://schemas.openxmlformats.org/officeDocument/2006/relationships/diagramLayout" Target="../diagrams/layout9.xml"/><Relationship Id="rId3" Type="http://schemas.openxmlformats.org/officeDocument/2006/relationships/diagramLayout" Target="../diagrams/layout7.xml"/><Relationship Id="rId7" Type="http://schemas.openxmlformats.org/officeDocument/2006/relationships/diagramData" Target="../diagrams/data8.xml"/><Relationship Id="rId12" Type="http://schemas.openxmlformats.org/officeDocument/2006/relationships/diagramData" Target="../diagrams/data9.xml"/><Relationship Id="rId17" Type="http://schemas.openxmlformats.org/officeDocument/2006/relationships/image" Target="../media/image4.jpeg"/><Relationship Id="rId2" Type="http://schemas.openxmlformats.org/officeDocument/2006/relationships/diagramData" Target="../diagrams/data7.xml"/><Relationship Id="rId16" Type="http://schemas.microsoft.com/office/2007/relationships/diagramDrawing" Target="../diagrams/drawing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11" Type="http://schemas.microsoft.com/office/2007/relationships/diagramDrawing" Target="../diagrams/drawing8.xml"/><Relationship Id="rId5" Type="http://schemas.openxmlformats.org/officeDocument/2006/relationships/diagramColors" Target="../diagrams/colors7.xml"/><Relationship Id="rId15" Type="http://schemas.openxmlformats.org/officeDocument/2006/relationships/diagramColors" Target="../diagrams/colors9.xml"/><Relationship Id="rId10" Type="http://schemas.openxmlformats.org/officeDocument/2006/relationships/diagramColors" Target="../diagrams/colors8.xml"/><Relationship Id="rId4" Type="http://schemas.openxmlformats.org/officeDocument/2006/relationships/diagramQuickStyle" Target="../diagrams/quickStyle7.xml"/><Relationship Id="rId9" Type="http://schemas.openxmlformats.org/officeDocument/2006/relationships/diagramQuickStyle" Target="../diagrams/quickStyle8.xml"/><Relationship Id="rId14" Type="http://schemas.openxmlformats.org/officeDocument/2006/relationships/diagramQuickStyle" Target="../diagrams/quickStyle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/>
        </p:nvSpPr>
        <p:spPr bwMode="auto">
          <a:xfrm>
            <a:off x="3062948" y="1844824"/>
            <a:ext cx="5621866" cy="3096493"/>
          </a:xfrm>
          <a:custGeom>
            <a:avLst/>
            <a:gdLst>
              <a:gd name="connsiteX0" fmla="*/ 0 w 5472684"/>
              <a:gd name="connsiteY0" fmla="*/ 0 h 2756916"/>
              <a:gd name="connsiteX1" fmla="*/ 4094226 w 5472684"/>
              <a:gd name="connsiteY1" fmla="*/ 0 h 2756916"/>
              <a:gd name="connsiteX2" fmla="*/ 5472684 w 5472684"/>
              <a:gd name="connsiteY2" fmla="*/ 1378458 h 2756916"/>
              <a:gd name="connsiteX3" fmla="*/ 4094226 w 5472684"/>
              <a:gd name="connsiteY3" fmla="*/ 2756916 h 2756916"/>
              <a:gd name="connsiteX4" fmla="*/ 0 w 5472684"/>
              <a:gd name="connsiteY4" fmla="*/ 2756916 h 2756916"/>
              <a:gd name="connsiteX5" fmla="*/ 0 w 5472684"/>
              <a:gd name="connsiteY5" fmla="*/ 0 h 27569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72684" h="2756916">
                <a:moveTo>
                  <a:pt x="5472684" y="2756916"/>
                </a:moveTo>
                <a:lnTo>
                  <a:pt x="1378458" y="2756916"/>
                </a:lnTo>
                <a:lnTo>
                  <a:pt x="0" y="1378458"/>
                </a:lnTo>
                <a:lnTo>
                  <a:pt x="1378458" y="0"/>
                </a:lnTo>
                <a:lnTo>
                  <a:pt x="5472684" y="0"/>
                </a:lnTo>
                <a:lnTo>
                  <a:pt x="5472684" y="2756916"/>
                </a:lnTo>
                <a:close/>
              </a:path>
            </a:pathLst>
          </a:custGeom>
          <a:solidFill>
            <a:schemeClr val="accent4">
              <a:lumMod val="5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904952" tIns="87631" rIns="163576" bIns="87630" spcCol="1270" anchor="ctr"/>
          <a:lstStyle/>
          <a:p>
            <a:pPr algn="ctr" defTabSz="1022350" fontAlgn="auto">
              <a:lnSpc>
                <a:spcPct val="90000"/>
              </a:lnSpc>
              <a:spcAft>
                <a:spcPct val="35000"/>
              </a:spcAft>
              <a:defRPr/>
            </a:pPr>
            <a:endParaRPr lang="id-ID" sz="3200" dirty="0"/>
          </a:p>
        </p:txBody>
      </p:sp>
      <p:sp>
        <p:nvSpPr>
          <p:cNvPr id="6" name="Oval 5"/>
          <p:cNvSpPr/>
          <p:nvPr/>
        </p:nvSpPr>
        <p:spPr bwMode="auto">
          <a:xfrm>
            <a:off x="1364602" y="1844824"/>
            <a:ext cx="3012334" cy="3096492"/>
          </a:xfrm>
          <a:prstGeom prst="ellipse">
            <a:avLst/>
          </a:prstGeom>
          <a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20000" b="-20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471496661"/>
              </p:ext>
            </p:extLst>
          </p:nvPr>
        </p:nvGraphicFramePr>
        <p:xfrm>
          <a:off x="1066800" y="5403800"/>
          <a:ext cx="7847469" cy="8309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004566"/>
            <a:ext cx="3359281" cy="280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69507596"/>
      </p:ext>
    </p:extLst>
  </p:cSld>
  <p:clrMapOvr>
    <a:masterClrMapping/>
  </p:clrMapOvr>
  <p:transition spd="slow" advClick="0" advTm="4569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Graphic spid="3" grpId="0">
        <p:bldAsOne/>
      </p:bldGraphic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760652308"/>
              </p:ext>
            </p:extLst>
          </p:nvPr>
        </p:nvGraphicFramePr>
        <p:xfrm>
          <a:off x="457200" y="228600"/>
          <a:ext cx="5029200" cy="9027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ectangle 5"/>
          <p:cNvSpPr/>
          <p:nvPr/>
        </p:nvSpPr>
        <p:spPr>
          <a:xfrm>
            <a:off x="228600" y="1143000"/>
            <a:ext cx="96774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 smtClean="0"/>
              <a:t>Buta</a:t>
            </a:r>
            <a:r>
              <a:rPr lang="en-US" sz="2800" dirty="0" smtClean="0"/>
              <a:t> </a:t>
            </a:r>
            <a:r>
              <a:rPr lang="en-US" sz="2800" dirty="0" err="1" smtClean="0"/>
              <a:t>warna</a:t>
            </a:r>
            <a:r>
              <a:rPr lang="en-US" sz="2800" dirty="0" smtClean="0"/>
              <a:t> </a:t>
            </a:r>
            <a:r>
              <a:rPr lang="en-US" sz="2800" dirty="0" err="1"/>
              <a:t>merupakan</a:t>
            </a:r>
            <a:r>
              <a:rPr lang="en-US" sz="2800" dirty="0"/>
              <a:t> </a:t>
            </a:r>
            <a:r>
              <a:rPr lang="en-US" sz="2800" dirty="0" err="1"/>
              <a:t>cacat</a:t>
            </a:r>
            <a:r>
              <a:rPr lang="en-US" sz="2800" dirty="0"/>
              <a:t> </a:t>
            </a:r>
            <a:r>
              <a:rPr lang="en-US" sz="2800" dirty="0" err="1"/>
              <a:t>menurun</a:t>
            </a:r>
            <a:r>
              <a:rPr lang="en-US" sz="2800" dirty="0"/>
              <a:t> </a:t>
            </a:r>
            <a:r>
              <a:rPr lang="en-US" sz="2800" dirty="0" err="1"/>
              <a:t>dimana</a:t>
            </a:r>
            <a:r>
              <a:rPr lang="en-US" sz="2800" dirty="0"/>
              <a:t> </a:t>
            </a:r>
            <a:r>
              <a:rPr lang="en-US" sz="2800" dirty="0" err="1"/>
              <a:t>seseorang</a:t>
            </a:r>
            <a:r>
              <a:rPr lang="en-US" sz="2800" dirty="0"/>
              <a:t> </a:t>
            </a:r>
            <a:r>
              <a:rPr lang="en-US" sz="2800" dirty="0" err="1"/>
              <a:t>tidak</a:t>
            </a:r>
            <a:r>
              <a:rPr lang="en-US" sz="2800" dirty="0"/>
              <a:t> </a:t>
            </a:r>
            <a:r>
              <a:rPr lang="en-US" sz="2800" dirty="0" err="1"/>
              <a:t>bisa</a:t>
            </a:r>
            <a:r>
              <a:rPr lang="en-US" sz="2800" dirty="0"/>
              <a:t> </a:t>
            </a:r>
            <a:r>
              <a:rPr lang="en-US" sz="2800" dirty="0" err="1"/>
              <a:t>membedakan</a:t>
            </a:r>
            <a:r>
              <a:rPr lang="en-US" sz="2800" dirty="0"/>
              <a:t> </a:t>
            </a:r>
            <a:r>
              <a:rPr lang="en-US" sz="2800" dirty="0" err="1"/>
              <a:t>warna</a:t>
            </a:r>
            <a:r>
              <a:rPr lang="en-US" sz="2800" dirty="0"/>
              <a:t>. </a:t>
            </a:r>
            <a:r>
              <a:rPr lang="en-US" sz="2800" dirty="0" err="1"/>
              <a:t>Umumnya</a:t>
            </a:r>
            <a:r>
              <a:rPr lang="en-US" sz="2800" dirty="0"/>
              <a:t> </a:t>
            </a:r>
            <a:r>
              <a:rPr lang="en-US" sz="2800" dirty="0" err="1"/>
              <a:t>tidak</a:t>
            </a:r>
            <a:r>
              <a:rPr lang="en-US" sz="2800" dirty="0"/>
              <a:t> </a:t>
            </a:r>
            <a:r>
              <a:rPr lang="en-US" sz="2800" dirty="0" err="1"/>
              <a:t>bisa</a:t>
            </a:r>
            <a:r>
              <a:rPr lang="en-US" sz="2800" dirty="0"/>
              <a:t> </a:t>
            </a:r>
            <a:r>
              <a:rPr lang="en-US" sz="2800" dirty="0" err="1"/>
              <a:t>membedakan</a:t>
            </a:r>
            <a:r>
              <a:rPr lang="en-US" sz="2800" dirty="0"/>
              <a:t> </a:t>
            </a:r>
            <a:r>
              <a:rPr lang="en-US" sz="2800" dirty="0" err="1"/>
              <a:t>warna</a:t>
            </a:r>
            <a:r>
              <a:rPr lang="en-US" sz="2800" dirty="0"/>
              <a:t> </a:t>
            </a:r>
            <a:r>
              <a:rPr lang="en-US" sz="2800" dirty="0" err="1"/>
              <a:t>merah</a:t>
            </a:r>
            <a:r>
              <a:rPr lang="en-US" sz="2800" dirty="0"/>
              <a:t> </a:t>
            </a:r>
            <a:r>
              <a:rPr lang="en-US" sz="2800" dirty="0" err="1"/>
              <a:t>dan</a:t>
            </a:r>
            <a:r>
              <a:rPr lang="en-US" sz="2800" dirty="0"/>
              <a:t> </a:t>
            </a:r>
            <a:r>
              <a:rPr lang="en-US" sz="2800" dirty="0" err="1"/>
              <a:t>hijau</a:t>
            </a:r>
            <a:r>
              <a:rPr lang="en-US" sz="2800" dirty="0"/>
              <a:t> (</a:t>
            </a:r>
            <a:r>
              <a:rPr lang="en-US" sz="2800" dirty="0" err="1"/>
              <a:t>dikromatis</a:t>
            </a:r>
            <a:r>
              <a:rPr lang="en-US" sz="2800" dirty="0"/>
              <a:t>). </a:t>
            </a:r>
            <a:r>
              <a:rPr lang="en-US" sz="2800" dirty="0" err="1"/>
              <a:t>Sedangkan</a:t>
            </a:r>
            <a:r>
              <a:rPr lang="en-US" sz="2800" dirty="0"/>
              <a:t> </a:t>
            </a:r>
            <a:r>
              <a:rPr lang="en-US" sz="2800" dirty="0" err="1"/>
              <a:t>pada</a:t>
            </a:r>
            <a:r>
              <a:rPr lang="en-US" sz="2800" dirty="0"/>
              <a:t> </a:t>
            </a:r>
            <a:r>
              <a:rPr lang="en-US" sz="2800" dirty="0" err="1"/>
              <a:t>butawarna</a:t>
            </a:r>
            <a:r>
              <a:rPr lang="en-US" sz="2800" dirty="0"/>
              <a:t> total orang </a:t>
            </a:r>
            <a:r>
              <a:rPr lang="en-US" sz="2800" dirty="0" err="1"/>
              <a:t>tidak</a:t>
            </a:r>
            <a:r>
              <a:rPr lang="en-US" sz="2800" dirty="0"/>
              <a:t> </a:t>
            </a:r>
            <a:r>
              <a:rPr lang="en-US" sz="2800" dirty="0" err="1"/>
              <a:t>bisa</a:t>
            </a:r>
            <a:r>
              <a:rPr lang="en-US" sz="2800" dirty="0"/>
              <a:t> </a:t>
            </a:r>
            <a:r>
              <a:rPr lang="en-US" sz="2800" dirty="0" err="1"/>
              <a:t>melihat</a:t>
            </a:r>
            <a:r>
              <a:rPr lang="en-US" sz="2800" dirty="0"/>
              <a:t> </a:t>
            </a:r>
            <a:r>
              <a:rPr lang="en-US" sz="2800" dirty="0" err="1"/>
              <a:t>warna</a:t>
            </a:r>
            <a:r>
              <a:rPr lang="en-US" sz="2800" dirty="0"/>
              <a:t>. </a:t>
            </a:r>
            <a:r>
              <a:rPr lang="en-US" sz="2800" dirty="0" err="1"/>
              <a:t>Kelainan</a:t>
            </a:r>
            <a:r>
              <a:rPr lang="en-US" sz="2800" dirty="0"/>
              <a:t> </a:t>
            </a:r>
            <a:r>
              <a:rPr lang="en-US" sz="2800" dirty="0" err="1"/>
              <a:t>ini</a:t>
            </a:r>
            <a:r>
              <a:rPr lang="en-US" sz="2800" dirty="0"/>
              <a:t> </a:t>
            </a:r>
            <a:r>
              <a:rPr lang="en-US" sz="2800" dirty="0" err="1"/>
              <a:t>juga</a:t>
            </a:r>
            <a:r>
              <a:rPr lang="en-US" sz="2800" dirty="0"/>
              <a:t> </a:t>
            </a:r>
            <a:r>
              <a:rPr lang="en-US" sz="2800" dirty="0" err="1"/>
              <a:t>disebabkan</a:t>
            </a:r>
            <a:r>
              <a:rPr lang="en-US" sz="2800" dirty="0"/>
              <a:t> gen </a:t>
            </a:r>
            <a:r>
              <a:rPr lang="en-US" sz="2800" dirty="0" err="1"/>
              <a:t>resesif</a:t>
            </a:r>
            <a:r>
              <a:rPr lang="en-US" sz="2800" dirty="0"/>
              <a:t> c, </a:t>
            </a:r>
            <a:r>
              <a:rPr lang="en-US" sz="2800" dirty="0" err="1"/>
              <a:t>sedangkan</a:t>
            </a:r>
            <a:r>
              <a:rPr lang="en-US" sz="2800" dirty="0"/>
              <a:t> </a:t>
            </a:r>
            <a:r>
              <a:rPr lang="en-US" sz="2800" dirty="0" err="1"/>
              <a:t>sifat</a:t>
            </a:r>
            <a:r>
              <a:rPr lang="en-US" sz="2800" dirty="0"/>
              <a:t> normal </a:t>
            </a:r>
            <a:r>
              <a:rPr lang="en-US" sz="2800" dirty="0" err="1"/>
              <a:t>dikendalikan</a:t>
            </a:r>
            <a:r>
              <a:rPr lang="en-US" sz="2800" dirty="0"/>
              <a:t> gen </a:t>
            </a:r>
            <a:r>
              <a:rPr lang="en-US" sz="2800" dirty="0" err="1"/>
              <a:t>dominan</a:t>
            </a:r>
            <a:r>
              <a:rPr lang="en-US" sz="2800" dirty="0"/>
              <a:t> C.</a:t>
            </a:r>
          </a:p>
          <a:p>
            <a:endParaRPr lang="en-US" sz="2800" dirty="0" smtClean="0"/>
          </a:p>
          <a:p>
            <a:r>
              <a:rPr lang="en-US" sz="2800" dirty="0"/>
              <a:t>P    :    </a:t>
            </a:r>
            <a:r>
              <a:rPr lang="en-US" sz="2800" dirty="0" err="1"/>
              <a:t>pria</a:t>
            </a:r>
            <a:r>
              <a:rPr lang="en-US" sz="2800" dirty="0"/>
              <a:t> </a:t>
            </a:r>
            <a:r>
              <a:rPr lang="en-US" sz="2800" dirty="0" err="1"/>
              <a:t>butawarna</a:t>
            </a:r>
            <a:r>
              <a:rPr lang="en-US" sz="2800" dirty="0"/>
              <a:t>        x        </a:t>
            </a:r>
            <a:r>
              <a:rPr lang="en-US" sz="2800" dirty="0" err="1"/>
              <a:t>wanita</a:t>
            </a:r>
            <a:r>
              <a:rPr lang="en-US" sz="2800" dirty="0"/>
              <a:t> carrier</a:t>
            </a:r>
          </a:p>
          <a:p>
            <a:r>
              <a:rPr lang="en-US" sz="2800" dirty="0"/>
              <a:t>               </a:t>
            </a:r>
            <a:r>
              <a:rPr lang="en-US" sz="2800" dirty="0" err="1"/>
              <a:t>X</a:t>
            </a:r>
            <a:r>
              <a:rPr lang="en-US" sz="2800" baseline="30000" dirty="0" err="1"/>
              <a:t>c</a:t>
            </a:r>
            <a:r>
              <a:rPr lang="en-US" sz="2800" dirty="0" err="1"/>
              <a:t>Y</a:t>
            </a:r>
            <a:r>
              <a:rPr lang="en-US" sz="2800" dirty="0"/>
              <a:t>                                 </a:t>
            </a:r>
            <a:r>
              <a:rPr lang="en-US" sz="2800" dirty="0" err="1"/>
              <a:t>X</a:t>
            </a:r>
            <a:r>
              <a:rPr lang="en-US" sz="2800" baseline="30000" dirty="0" err="1"/>
              <a:t>C</a:t>
            </a:r>
            <a:r>
              <a:rPr lang="en-US" sz="2800" dirty="0" err="1"/>
              <a:t>X</a:t>
            </a:r>
            <a:r>
              <a:rPr lang="en-US" sz="2800" baseline="30000" dirty="0" err="1"/>
              <a:t>c</a:t>
            </a:r>
            <a:endParaRPr lang="en-US" sz="2800" dirty="0"/>
          </a:p>
          <a:p>
            <a:r>
              <a:rPr lang="en-US" sz="2800" dirty="0"/>
              <a:t>G    :     </a:t>
            </a:r>
            <a:r>
              <a:rPr lang="en-US" sz="2800" dirty="0" err="1"/>
              <a:t>X</a:t>
            </a:r>
            <a:r>
              <a:rPr lang="en-US" sz="2800" baseline="30000" dirty="0" err="1"/>
              <a:t>c</a:t>
            </a:r>
            <a:r>
              <a:rPr lang="en-US" sz="2800" dirty="0"/>
              <a:t>, Y                            X</a:t>
            </a:r>
            <a:r>
              <a:rPr lang="en-US" sz="2800" baseline="30000" dirty="0"/>
              <a:t>C</a:t>
            </a:r>
            <a:r>
              <a:rPr lang="en-US" sz="2800" dirty="0"/>
              <a:t>, </a:t>
            </a:r>
            <a:r>
              <a:rPr lang="en-US" sz="2800" dirty="0" err="1"/>
              <a:t>X</a:t>
            </a:r>
            <a:r>
              <a:rPr lang="en-US" sz="2800" baseline="30000" dirty="0" err="1"/>
              <a:t>c</a:t>
            </a:r>
            <a:endParaRPr lang="en-US" sz="2800" dirty="0"/>
          </a:p>
          <a:p>
            <a:r>
              <a:rPr lang="en-US" sz="2800" dirty="0"/>
              <a:t>F    :    </a:t>
            </a:r>
            <a:r>
              <a:rPr lang="en-US" sz="2800" dirty="0" err="1"/>
              <a:t>X</a:t>
            </a:r>
            <a:r>
              <a:rPr lang="en-US" sz="2800" baseline="30000" dirty="0" err="1"/>
              <a:t>C</a:t>
            </a:r>
            <a:r>
              <a:rPr lang="en-US" sz="2800" dirty="0" err="1"/>
              <a:t>X</a:t>
            </a:r>
            <a:r>
              <a:rPr lang="en-US" sz="2800" baseline="30000" dirty="0" err="1"/>
              <a:t>c</a:t>
            </a:r>
            <a:r>
              <a:rPr lang="en-US" sz="2800" dirty="0"/>
              <a:t>    : </a:t>
            </a:r>
            <a:r>
              <a:rPr lang="en-US" sz="2800" dirty="0" err="1"/>
              <a:t>wanita</a:t>
            </a:r>
            <a:r>
              <a:rPr lang="en-US" sz="2800" dirty="0"/>
              <a:t> normal carrier </a:t>
            </a:r>
            <a:r>
              <a:rPr lang="en-US" sz="2800" dirty="0" smtClean="0"/>
              <a:t>    </a:t>
            </a:r>
            <a:r>
              <a:rPr lang="en-US" sz="2800" dirty="0" err="1"/>
              <a:t>X</a:t>
            </a:r>
            <a:r>
              <a:rPr lang="en-US" sz="2800" baseline="30000" dirty="0" err="1"/>
              <a:t>c</a:t>
            </a:r>
            <a:r>
              <a:rPr lang="en-US" sz="2800" dirty="0" err="1"/>
              <a:t>X</a:t>
            </a:r>
            <a:r>
              <a:rPr lang="en-US" sz="2800" baseline="30000" dirty="0" err="1"/>
              <a:t>c</a:t>
            </a:r>
            <a:r>
              <a:rPr lang="en-US" sz="2800" dirty="0"/>
              <a:t>     : </a:t>
            </a:r>
            <a:r>
              <a:rPr lang="en-US" sz="2800" dirty="0" err="1"/>
              <a:t>wanita</a:t>
            </a:r>
            <a:r>
              <a:rPr lang="en-US" sz="2800" dirty="0"/>
              <a:t> </a:t>
            </a:r>
            <a:r>
              <a:rPr lang="en-US" sz="2800" dirty="0" err="1"/>
              <a:t>butawarna</a:t>
            </a:r>
            <a:r>
              <a:rPr lang="en-US" sz="2800" dirty="0"/>
              <a:t> </a:t>
            </a:r>
            <a:br>
              <a:rPr lang="en-US" sz="2800" dirty="0"/>
            </a:br>
            <a:r>
              <a:rPr lang="en-US" sz="2800" dirty="0"/>
              <a:t>          X</a:t>
            </a:r>
            <a:r>
              <a:rPr lang="en-US" sz="2800" baseline="30000" dirty="0"/>
              <a:t>C</a:t>
            </a:r>
            <a:r>
              <a:rPr lang="en-US" sz="2800" dirty="0"/>
              <a:t>Y      : </a:t>
            </a:r>
            <a:r>
              <a:rPr lang="en-US" sz="2800" dirty="0" err="1"/>
              <a:t>pria</a:t>
            </a:r>
            <a:r>
              <a:rPr lang="en-US" sz="2800" dirty="0"/>
              <a:t> </a:t>
            </a:r>
            <a:r>
              <a:rPr lang="en-US" sz="2800" dirty="0" smtClean="0"/>
              <a:t>normal 		 </a:t>
            </a:r>
            <a:r>
              <a:rPr lang="en-US" sz="2800" dirty="0" err="1" smtClean="0"/>
              <a:t>X</a:t>
            </a:r>
            <a:r>
              <a:rPr lang="en-US" sz="2800" baseline="30000" dirty="0" err="1" smtClean="0"/>
              <a:t>c</a:t>
            </a:r>
            <a:r>
              <a:rPr lang="en-US" sz="2800" dirty="0" err="1" smtClean="0"/>
              <a:t>Y</a:t>
            </a:r>
            <a:r>
              <a:rPr lang="en-US" sz="2800" dirty="0"/>
              <a:t>      : </a:t>
            </a:r>
            <a:r>
              <a:rPr lang="en-US" sz="2800" dirty="0" err="1"/>
              <a:t>pria</a:t>
            </a:r>
            <a:r>
              <a:rPr lang="en-US" sz="2800" dirty="0"/>
              <a:t> </a:t>
            </a:r>
            <a:r>
              <a:rPr lang="en-US" sz="2800" dirty="0" err="1"/>
              <a:t>butawarna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722269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084107"/>
            <a:ext cx="9264445" cy="56337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217138659"/>
              </p:ext>
            </p:extLst>
          </p:nvPr>
        </p:nvGraphicFramePr>
        <p:xfrm>
          <a:off x="2971800" y="228600"/>
          <a:ext cx="4419600" cy="6463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425178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71600" y="2613421"/>
            <a:ext cx="7772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err="1" smtClean="0">
                <a:latin typeface="Lucida Calligraphy" pitchFamily="66" charset="0"/>
              </a:rPr>
              <a:t>Terima</a:t>
            </a:r>
            <a:r>
              <a:rPr lang="en-US" sz="6600" dirty="0" smtClean="0">
                <a:latin typeface="Lucida Calligraphy" pitchFamily="66" charset="0"/>
              </a:rPr>
              <a:t> </a:t>
            </a:r>
            <a:r>
              <a:rPr lang="en-US" sz="6600" dirty="0" err="1" smtClean="0">
                <a:latin typeface="Lucida Calligraphy" pitchFamily="66" charset="0"/>
              </a:rPr>
              <a:t>kasih</a:t>
            </a:r>
            <a:r>
              <a:rPr lang="en-US" sz="6600" dirty="0" smtClean="0">
                <a:latin typeface="Lucida Calligraphy" pitchFamily="66" charset="0"/>
              </a:rPr>
              <a:t> …</a:t>
            </a:r>
            <a:endParaRPr lang="en-US" sz="6600" dirty="0">
              <a:latin typeface="Lucida Calligraphy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629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209856200"/>
              </p:ext>
            </p:extLst>
          </p:nvPr>
        </p:nvGraphicFramePr>
        <p:xfrm>
          <a:off x="1069258" y="1295400"/>
          <a:ext cx="7846142" cy="1371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396888255"/>
              </p:ext>
            </p:extLst>
          </p:nvPr>
        </p:nvGraphicFramePr>
        <p:xfrm>
          <a:off x="1069258" y="381000"/>
          <a:ext cx="7847469" cy="8309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1" name="Block Arc 10"/>
          <p:cNvSpPr/>
          <p:nvPr/>
        </p:nvSpPr>
        <p:spPr>
          <a:xfrm>
            <a:off x="-3879798" y="1966961"/>
            <a:ext cx="5438678" cy="5438678"/>
          </a:xfrm>
          <a:prstGeom prst="blockArc">
            <a:avLst>
              <a:gd name="adj1" fmla="val 18900000"/>
              <a:gd name="adj2" fmla="val 2700000"/>
              <a:gd name="adj3" fmla="val 397"/>
            </a:avLst>
          </a:prstGeom>
        </p:spPr>
        <p:style>
          <a:lnRef idx="2">
            <a:schemeClr val="accent2">
              <a:hueOff val="0"/>
              <a:satOff val="0"/>
              <a:lumOff val="0"/>
              <a:alphaOff val="0"/>
            </a:schemeClr>
          </a:lnRef>
          <a:fillRef idx="0">
            <a:schemeClr val="accent3">
              <a:tint val="90000"/>
              <a:hueOff val="0"/>
              <a:satOff val="0"/>
              <a:lumOff val="0"/>
              <a:alphaOff val="0"/>
            </a:schemeClr>
          </a:fillRef>
          <a:effectRef idx="0">
            <a:schemeClr val="accent3">
              <a:tint val="9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2" name="Freeform 11"/>
          <p:cNvSpPr/>
          <p:nvPr/>
        </p:nvSpPr>
        <p:spPr>
          <a:xfrm>
            <a:off x="1037510" y="2919331"/>
            <a:ext cx="7945023" cy="504986"/>
          </a:xfrm>
          <a:custGeom>
            <a:avLst/>
            <a:gdLst>
              <a:gd name="connsiteX0" fmla="*/ 0 w 7945023"/>
              <a:gd name="connsiteY0" fmla="*/ 0 h 504986"/>
              <a:gd name="connsiteX1" fmla="*/ 7945023 w 7945023"/>
              <a:gd name="connsiteY1" fmla="*/ 0 h 504986"/>
              <a:gd name="connsiteX2" fmla="*/ 7945023 w 7945023"/>
              <a:gd name="connsiteY2" fmla="*/ 504986 h 504986"/>
              <a:gd name="connsiteX3" fmla="*/ 0 w 7945023"/>
              <a:gd name="connsiteY3" fmla="*/ 504986 h 504986"/>
              <a:gd name="connsiteX4" fmla="*/ 0 w 7945023"/>
              <a:gd name="connsiteY4" fmla="*/ 0 h 504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45023" h="504986">
                <a:moveTo>
                  <a:pt x="0" y="0"/>
                </a:moveTo>
                <a:lnTo>
                  <a:pt x="7945023" y="0"/>
                </a:lnTo>
                <a:lnTo>
                  <a:pt x="7945023" y="504986"/>
                </a:lnTo>
                <a:lnTo>
                  <a:pt x="0" y="504986"/>
                </a:lnTo>
                <a:lnTo>
                  <a:pt x="0" y="0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2">
              <a:hueOff val="0"/>
              <a:satOff val="0"/>
              <a:lumOff val="0"/>
              <a:alphaOff val="0"/>
            </a:schemeClr>
          </a:fillRef>
          <a:effectRef idx="1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400833" tIns="71120" rIns="71120" bIns="71120" numCol="1" spcCol="1270" anchor="ctr" anchorCtr="0">
            <a:noAutofit/>
          </a:bodyPr>
          <a:lstStyle/>
          <a:p>
            <a:pPr lvl="0" algn="l" defTabSz="12446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kern="1200" dirty="0" err="1" smtClean="0"/>
              <a:t>Ciri-ciri</a:t>
            </a:r>
            <a:r>
              <a:rPr lang="en-US" sz="2800" kern="1200" dirty="0" smtClean="0"/>
              <a:t> </a:t>
            </a:r>
            <a:r>
              <a:rPr lang="en-US" sz="2800" kern="1200" dirty="0" err="1" smtClean="0"/>
              <a:t>persilangan</a:t>
            </a:r>
            <a:r>
              <a:rPr lang="en-US" sz="2800" kern="1200" dirty="0" smtClean="0"/>
              <a:t> </a:t>
            </a:r>
            <a:r>
              <a:rPr lang="en-US" sz="2800" kern="1200" dirty="0" err="1" smtClean="0"/>
              <a:t>Dihibrid</a:t>
            </a:r>
            <a:r>
              <a:rPr lang="en-US" sz="2800" kern="1200" dirty="0" smtClean="0"/>
              <a:t>:</a:t>
            </a:r>
            <a:endParaRPr lang="en-US" sz="2800" kern="1200" dirty="0"/>
          </a:p>
        </p:txBody>
      </p:sp>
      <p:sp>
        <p:nvSpPr>
          <p:cNvPr id="13" name="Oval 12"/>
          <p:cNvSpPr/>
          <p:nvPr/>
        </p:nvSpPr>
        <p:spPr>
          <a:xfrm>
            <a:off x="752374" y="2856208"/>
            <a:ext cx="631233" cy="631233"/>
          </a:xfrm>
          <a:prstGeom prst="ellipse">
            <a:avLst/>
          </a:prstGeom>
        </p:spPr>
        <p:style>
          <a:lnRef idx="1">
            <a:schemeClr val="accent2">
              <a:hueOff val="0"/>
              <a:satOff val="0"/>
              <a:lumOff val="0"/>
              <a:alphaOff val="0"/>
            </a:schemeClr>
          </a:lnRef>
          <a:fillRef idx="2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4" name="Freeform 13"/>
          <p:cNvSpPr/>
          <p:nvPr/>
        </p:nvSpPr>
        <p:spPr>
          <a:xfrm>
            <a:off x="1429849" y="3676569"/>
            <a:ext cx="7583164" cy="504986"/>
          </a:xfrm>
          <a:custGeom>
            <a:avLst/>
            <a:gdLst>
              <a:gd name="connsiteX0" fmla="*/ 0 w 7583164"/>
              <a:gd name="connsiteY0" fmla="*/ 0 h 504986"/>
              <a:gd name="connsiteX1" fmla="*/ 7583164 w 7583164"/>
              <a:gd name="connsiteY1" fmla="*/ 0 h 504986"/>
              <a:gd name="connsiteX2" fmla="*/ 7583164 w 7583164"/>
              <a:gd name="connsiteY2" fmla="*/ 504986 h 504986"/>
              <a:gd name="connsiteX3" fmla="*/ 0 w 7583164"/>
              <a:gd name="connsiteY3" fmla="*/ 504986 h 504986"/>
              <a:gd name="connsiteX4" fmla="*/ 0 w 7583164"/>
              <a:gd name="connsiteY4" fmla="*/ 0 h 504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83164" h="504986">
                <a:moveTo>
                  <a:pt x="0" y="0"/>
                </a:moveTo>
                <a:lnTo>
                  <a:pt x="7583164" y="0"/>
                </a:lnTo>
                <a:lnTo>
                  <a:pt x="7583164" y="504986"/>
                </a:lnTo>
                <a:lnTo>
                  <a:pt x="0" y="504986"/>
                </a:lnTo>
                <a:lnTo>
                  <a:pt x="0" y="0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3">
              <a:hueOff val="0"/>
              <a:satOff val="0"/>
              <a:lumOff val="0"/>
              <a:alphaOff val="0"/>
            </a:schemeClr>
          </a:fillRef>
          <a:effectRef idx="1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400833" tIns="53340" rIns="53340" bIns="53340" numCol="1" spcCol="1270" anchor="ctr" anchorCtr="0">
            <a:noAutofit/>
          </a:bodyPr>
          <a:lstStyle/>
          <a:p>
            <a:pPr lvl="0" algn="l" defTabSz="9334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100" kern="1200" dirty="0" err="1" smtClean="0"/>
              <a:t>Persilangan</a:t>
            </a:r>
            <a:r>
              <a:rPr lang="en-US" sz="2100" kern="1200" dirty="0" smtClean="0"/>
              <a:t> </a:t>
            </a:r>
            <a:r>
              <a:rPr lang="en-US" sz="2100" kern="1200" dirty="0" err="1" smtClean="0"/>
              <a:t>dengan</a:t>
            </a:r>
            <a:r>
              <a:rPr lang="en-US" sz="2100" kern="1200" dirty="0" smtClean="0"/>
              <a:t> </a:t>
            </a:r>
            <a:r>
              <a:rPr lang="en-US" sz="2100" kern="1200" dirty="0" err="1" smtClean="0"/>
              <a:t>memperhatikan</a:t>
            </a:r>
            <a:r>
              <a:rPr lang="en-US" sz="2100" kern="1200" dirty="0" smtClean="0"/>
              <a:t> </a:t>
            </a:r>
            <a:r>
              <a:rPr lang="en-US" sz="2100" kern="1200" dirty="0" err="1" smtClean="0"/>
              <a:t>dua</a:t>
            </a:r>
            <a:r>
              <a:rPr lang="en-US" sz="2100" kern="1200" dirty="0" smtClean="0"/>
              <a:t> </a:t>
            </a:r>
            <a:r>
              <a:rPr lang="en-US" sz="2100" kern="1200" dirty="0" err="1" smtClean="0"/>
              <a:t>sifat</a:t>
            </a:r>
            <a:r>
              <a:rPr lang="en-US" sz="2100" kern="1200" dirty="0" smtClean="0"/>
              <a:t> </a:t>
            </a:r>
            <a:r>
              <a:rPr lang="en-US" sz="2100" kern="1200" dirty="0" err="1" smtClean="0"/>
              <a:t>beda</a:t>
            </a:r>
            <a:r>
              <a:rPr lang="en-US" sz="2100" kern="1200" dirty="0" smtClean="0"/>
              <a:t> </a:t>
            </a:r>
            <a:endParaRPr lang="en-US" sz="2100" kern="1200" dirty="0"/>
          </a:p>
        </p:txBody>
      </p:sp>
      <p:sp>
        <p:nvSpPr>
          <p:cNvPr id="15" name="Oval 14"/>
          <p:cNvSpPr/>
          <p:nvPr/>
        </p:nvSpPr>
        <p:spPr>
          <a:xfrm>
            <a:off x="1114233" y="3613445"/>
            <a:ext cx="631233" cy="631233"/>
          </a:xfrm>
          <a:prstGeom prst="ellipse">
            <a:avLst/>
          </a:prstGeom>
        </p:spPr>
        <p:style>
          <a:lnRef idx="1">
            <a:schemeClr val="accent3">
              <a:hueOff val="0"/>
              <a:satOff val="0"/>
              <a:lumOff val="0"/>
              <a:alphaOff val="0"/>
            </a:schemeClr>
          </a:lnRef>
          <a:fillRef idx="2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6" name="Freeform 15"/>
          <p:cNvSpPr/>
          <p:nvPr/>
        </p:nvSpPr>
        <p:spPr>
          <a:xfrm>
            <a:off x="1540911" y="4433806"/>
            <a:ext cx="7472103" cy="504986"/>
          </a:xfrm>
          <a:custGeom>
            <a:avLst/>
            <a:gdLst>
              <a:gd name="connsiteX0" fmla="*/ 0 w 7472103"/>
              <a:gd name="connsiteY0" fmla="*/ 0 h 504986"/>
              <a:gd name="connsiteX1" fmla="*/ 7472103 w 7472103"/>
              <a:gd name="connsiteY1" fmla="*/ 0 h 504986"/>
              <a:gd name="connsiteX2" fmla="*/ 7472103 w 7472103"/>
              <a:gd name="connsiteY2" fmla="*/ 504986 h 504986"/>
              <a:gd name="connsiteX3" fmla="*/ 0 w 7472103"/>
              <a:gd name="connsiteY3" fmla="*/ 504986 h 504986"/>
              <a:gd name="connsiteX4" fmla="*/ 0 w 7472103"/>
              <a:gd name="connsiteY4" fmla="*/ 0 h 504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72103" h="504986">
                <a:moveTo>
                  <a:pt x="0" y="0"/>
                </a:moveTo>
                <a:lnTo>
                  <a:pt x="7472103" y="0"/>
                </a:lnTo>
                <a:lnTo>
                  <a:pt x="7472103" y="504986"/>
                </a:lnTo>
                <a:lnTo>
                  <a:pt x="0" y="504986"/>
                </a:lnTo>
                <a:lnTo>
                  <a:pt x="0" y="0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4">
              <a:hueOff val="0"/>
              <a:satOff val="0"/>
              <a:lumOff val="0"/>
              <a:alphaOff val="0"/>
            </a:schemeClr>
          </a:fillRef>
          <a:effectRef idx="1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400833" tIns="53340" rIns="53340" bIns="53340" numCol="1" spcCol="1270" anchor="ctr" anchorCtr="0">
            <a:noAutofit/>
          </a:bodyPr>
          <a:lstStyle/>
          <a:p>
            <a:pPr lvl="0" algn="l" defTabSz="9334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100" kern="1200" dirty="0" err="1" smtClean="0"/>
              <a:t>Jumlah</a:t>
            </a:r>
            <a:r>
              <a:rPr lang="en-US" sz="2100" kern="1200" dirty="0" smtClean="0"/>
              <a:t> </a:t>
            </a:r>
            <a:r>
              <a:rPr lang="en-US" sz="2100" kern="1200" dirty="0" err="1" smtClean="0"/>
              <a:t>Gamet</a:t>
            </a:r>
            <a:r>
              <a:rPr lang="en-US" sz="2100" kern="1200" dirty="0" smtClean="0"/>
              <a:t> yang </a:t>
            </a:r>
            <a:r>
              <a:rPr lang="en-US" sz="2100" kern="1200" dirty="0" err="1" smtClean="0"/>
              <a:t>terbentuk</a:t>
            </a:r>
            <a:r>
              <a:rPr lang="en-US" sz="2100" kern="1200" dirty="0" smtClean="0"/>
              <a:t> </a:t>
            </a:r>
            <a:r>
              <a:rPr lang="en-US" sz="2100" kern="1200" dirty="0" err="1" smtClean="0"/>
              <a:t>pada</a:t>
            </a:r>
            <a:r>
              <a:rPr lang="en-US" sz="2100" kern="1200" dirty="0" smtClean="0"/>
              <a:t> </a:t>
            </a:r>
            <a:r>
              <a:rPr lang="en-US" sz="2100" kern="1200" dirty="0" err="1" smtClean="0"/>
              <a:t>setiap</a:t>
            </a:r>
            <a:r>
              <a:rPr lang="en-US" sz="2100" kern="1200" dirty="0" smtClean="0"/>
              <a:t> </a:t>
            </a:r>
            <a:r>
              <a:rPr lang="en-US" sz="2100" kern="1200" dirty="0" err="1" smtClean="0"/>
              <a:t>individu</a:t>
            </a:r>
            <a:r>
              <a:rPr lang="en-US" sz="2100" kern="1200" dirty="0" smtClean="0"/>
              <a:t> </a:t>
            </a:r>
            <a:r>
              <a:rPr lang="en-US" sz="2100" kern="1200" dirty="0" err="1" smtClean="0"/>
              <a:t>adalah</a:t>
            </a:r>
            <a:r>
              <a:rPr lang="en-US" sz="2100" kern="1200" dirty="0" smtClean="0"/>
              <a:t> 4 (2n)</a:t>
            </a:r>
            <a:endParaRPr lang="en-US" sz="2100" kern="1200" dirty="0"/>
          </a:p>
        </p:txBody>
      </p:sp>
      <p:sp>
        <p:nvSpPr>
          <p:cNvPr id="17" name="Oval 16"/>
          <p:cNvSpPr/>
          <p:nvPr/>
        </p:nvSpPr>
        <p:spPr>
          <a:xfrm>
            <a:off x="1225294" y="4370683"/>
            <a:ext cx="631233" cy="631233"/>
          </a:xfrm>
          <a:prstGeom prst="ellipse">
            <a:avLst/>
          </a:prstGeom>
        </p:spPr>
        <p:style>
          <a:lnRef idx="1">
            <a:schemeClr val="accent4">
              <a:hueOff val="0"/>
              <a:satOff val="0"/>
              <a:lumOff val="0"/>
              <a:alphaOff val="0"/>
            </a:schemeClr>
          </a:lnRef>
          <a:fillRef idx="2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8" name="Freeform 17"/>
          <p:cNvSpPr/>
          <p:nvPr/>
        </p:nvSpPr>
        <p:spPr>
          <a:xfrm>
            <a:off x="1429849" y="5191044"/>
            <a:ext cx="7583164" cy="504986"/>
          </a:xfrm>
          <a:custGeom>
            <a:avLst/>
            <a:gdLst>
              <a:gd name="connsiteX0" fmla="*/ 0 w 7583164"/>
              <a:gd name="connsiteY0" fmla="*/ 0 h 504986"/>
              <a:gd name="connsiteX1" fmla="*/ 7583164 w 7583164"/>
              <a:gd name="connsiteY1" fmla="*/ 0 h 504986"/>
              <a:gd name="connsiteX2" fmla="*/ 7583164 w 7583164"/>
              <a:gd name="connsiteY2" fmla="*/ 504986 h 504986"/>
              <a:gd name="connsiteX3" fmla="*/ 0 w 7583164"/>
              <a:gd name="connsiteY3" fmla="*/ 504986 h 504986"/>
              <a:gd name="connsiteX4" fmla="*/ 0 w 7583164"/>
              <a:gd name="connsiteY4" fmla="*/ 0 h 504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83164" h="504986">
                <a:moveTo>
                  <a:pt x="0" y="0"/>
                </a:moveTo>
                <a:lnTo>
                  <a:pt x="7583164" y="0"/>
                </a:lnTo>
                <a:lnTo>
                  <a:pt x="7583164" y="504986"/>
                </a:lnTo>
                <a:lnTo>
                  <a:pt x="0" y="504986"/>
                </a:lnTo>
                <a:lnTo>
                  <a:pt x="0" y="0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5">
              <a:hueOff val="0"/>
              <a:satOff val="0"/>
              <a:lumOff val="0"/>
              <a:alphaOff val="0"/>
            </a:schemeClr>
          </a:fillRef>
          <a:effectRef idx="1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400833" tIns="53340" rIns="53340" bIns="53340" numCol="1" spcCol="1270" anchor="ctr" anchorCtr="0">
            <a:noAutofit/>
          </a:bodyPr>
          <a:lstStyle/>
          <a:p>
            <a:pPr lvl="0" algn="l" defTabSz="9334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100" kern="1200" dirty="0" err="1" smtClean="0"/>
              <a:t>Fenotip</a:t>
            </a:r>
            <a:r>
              <a:rPr lang="en-US" sz="2100" kern="1200" dirty="0" smtClean="0"/>
              <a:t> </a:t>
            </a:r>
            <a:r>
              <a:rPr lang="en-US" sz="2100" kern="1200" dirty="0" err="1" smtClean="0"/>
              <a:t>individu</a:t>
            </a:r>
            <a:r>
              <a:rPr lang="en-US" sz="2100" kern="1200" dirty="0" smtClean="0"/>
              <a:t> </a:t>
            </a:r>
            <a:r>
              <a:rPr lang="en-US" sz="2100" kern="1200" dirty="0" err="1" smtClean="0"/>
              <a:t>ditentukan</a:t>
            </a:r>
            <a:r>
              <a:rPr lang="en-US" sz="2100" kern="1200" dirty="0" smtClean="0"/>
              <a:t> </a:t>
            </a:r>
            <a:r>
              <a:rPr lang="en-US" sz="2100" kern="1200" dirty="0" err="1" smtClean="0"/>
              <a:t>oleh</a:t>
            </a:r>
            <a:r>
              <a:rPr lang="en-US" sz="2100" kern="1200" dirty="0" smtClean="0"/>
              <a:t> 2 </a:t>
            </a:r>
            <a:r>
              <a:rPr lang="en-US" sz="2100" kern="1200" dirty="0" err="1" smtClean="0"/>
              <a:t>macan</a:t>
            </a:r>
            <a:r>
              <a:rPr lang="en-US" sz="2100" kern="1200" dirty="0" smtClean="0"/>
              <a:t> </a:t>
            </a:r>
            <a:r>
              <a:rPr lang="en-US" sz="2100" kern="1200" dirty="0" err="1" smtClean="0"/>
              <a:t>sifat</a:t>
            </a:r>
            <a:r>
              <a:rPr lang="en-US" sz="2100" kern="1200" dirty="0" smtClean="0"/>
              <a:t> </a:t>
            </a:r>
            <a:r>
              <a:rPr lang="en-US" sz="2100" kern="1200" dirty="0" err="1" smtClean="0"/>
              <a:t>genetik</a:t>
            </a:r>
            <a:r>
              <a:rPr lang="en-US" sz="2100" kern="1200" dirty="0" smtClean="0"/>
              <a:t> </a:t>
            </a:r>
            <a:endParaRPr lang="en-US" sz="2100" kern="1200" dirty="0"/>
          </a:p>
        </p:txBody>
      </p:sp>
      <p:sp>
        <p:nvSpPr>
          <p:cNvPr id="19" name="Oval 18"/>
          <p:cNvSpPr/>
          <p:nvPr/>
        </p:nvSpPr>
        <p:spPr>
          <a:xfrm>
            <a:off x="1114233" y="5127920"/>
            <a:ext cx="631233" cy="631233"/>
          </a:xfrm>
          <a:prstGeom prst="ellipse">
            <a:avLst/>
          </a:prstGeom>
        </p:spPr>
        <p:style>
          <a:lnRef idx="1">
            <a:schemeClr val="accent5">
              <a:hueOff val="0"/>
              <a:satOff val="0"/>
              <a:lumOff val="0"/>
              <a:alphaOff val="0"/>
            </a:schemeClr>
          </a:lnRef>
          <a:fillRef idx="2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0" name="Freeform 19"/>
          <p:cNvSpPr/>
          <p:nvPr/>
        </p:nvSpPr>
        <p:spPr>
          <a:xfrm>
            <a:off x="1067991" y="5948281"/>
            <a:ext cx="7945023" cy="504986"/>
          </a:xfrm>
          <a:custGeom>
            <a:avLst/>
            <a:gdLst>
              <a:gd name="connsiteX0" fmla="*/ 0 w 7945023"/>
              <a:gd name="connsiteY0" fmla="*/ 0 h 504986"/>
              <a:gd name="connsiteX1" fmla="*/ 7945023 w 7945023"/>
              <a:gd name="connsiteY1" fmla="*/ 0 h 504986"/>
              <a:gd name="connsiteX2" fmla="*/ 7945023 w 7945023"/>
              <a:gd name="connsiteY2" fmla="*/ 504986 h 504986"/>
              <a:gd name="connsiteX3" fmla="*/ 0 w 7945023"/>
              <a:gd name="connsiteY3" fmla="*/ 504986 h 504986"/>
              <a:gd name="connsiteX4" fmla="*/ 0 w 7945023"/>
              <a:gd name="connsiteY4" fmla="*/ 0 h 504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45023" h="504986">
                <a:moveTo>
                  <a:pt x="0" y="0"/>
                </a:moveTo>
                <a:lnTo>
                  <a:pt x="7945023" y="0"/>
                </a:lnTo>
                <a:lnTo>
                  <a:pt x="7945023" y="504986"/>
                </a:lnTo>
                <a:lnTo>
                  <a:pt x="0" y="504986"/>
                </a:lnTo>
                <a:lnTo>
                  <a:pt x="0" y="0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6">
              <a:hueOff val="0"/>
              <a:satOff val="0"/>
              <a:lumOff val="0"/>
              <a:alphaOff val="0"/>
            </a:schemeClr>
          </a:fillRef>
          <a:effectRef idx="1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400833" tIns="53340" rIns="53340" bIns="53340" numCol="1" spcCol="1270" anchor="ctr" anchorCtr="0">
            <a:noAutofit/>
          </a:bodyPr>
          <a:lstStyle/>
          <a:p>
            <a:pPr lvl="0" algn="l" defTabSz="9334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100" kern="1200" dirty="0" err="1" smtClean="0"/>
              <a:t>Dijumpai</a:t>
            </a:r>
            <a:r>
              <a:rPr lang="en-US" sz="2100" kern="1200" dirty="0" smtClean="0"/>
              <a:t> </a:t>
            </a:r>
            <a:r>
              <a:rPr lang="en-US" sz="2100" kern="1200" dirty="0" err="1" smtClean="0"/>
              <a:t>maksimal</a:t>
            </a:r>
            <a:r>
              <a:rPr lang="en-US" sz="2100" kern="1200" dirty="0" smtClean="0"/>
              <a:t> 16 </a:t>
            </a:r>
            <a:r>
              <a:rPr lang="en-US" sz="2100" kern="1200" dirty="0" err="1" smtClean="0"/>
              <a:t>variasi</a:t>
            </a:r>
            <a:r>
              <a:rPr lang="en-US" sz="2100" kern="1200" dirty="0" smtClean="0"/>
              <a:t> </a:t>
            </a:r>
            <a:r>
              <a:rPr lang="en-US" sz="2100" kern="1200" dirty="0" err="1" smtClean="0"/>
              <a:t>genotip</a:t>
            </a:r>
            <a:r>
              <a:rPr lang="en-US" sz="2100" kern="1200" dirty="0" smtClean="0"/>
              <a:t> </a:t>
            </a:r>
            <a:r>
              <a:rPr lang="en-US" sz="2100" kern="1200" dirty="0" err="1" smtClean="0"/>
              <a:t>pada</a:t>
            </a:r>
            <a:r>
              <a:rPr lang="en-US" sz="2100" kern="1200" dirty="0" smtClean="0"/>
              <a:t> F2</a:t>
            </a:r>
            <a:endParaRPr lang="en-US" sz="2100" kern="1200" dirty="0"/>
          </a:p>
        </p:txBody>
      </p:sp>
      <p:sp>
        <p:nvSpPr>
          <p:cNvPr id="21" name="Oval 20"/>
          <p:cNvSpPr/>
          <p:nvPr/>
        </p:nvSpPr>
        <p:spPr>
          <a:xfrm>
            <a:off x="752374" y="5885158"/>
            <a:ext cx="631233" cy="631233"/>
          </a:xfrm>
          <a:prstGeom prst="ellipse">
            <a:avLst/>
          </a:prstGeom>
        </p:spPr>
        <p:style>
          <a:lnRef idx="1">
            <a:schemeClr val="accent6">
              <a:hueOff val="0"/>
              <a:satOff val="0"/>
              <a:lumOff val="0"/>
              <a:alphaOff val="0"/>
            </a:schemeClr>
          </a:lnRef>
          <a:fillRef idx="2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3553798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  <p:bldGraphic spid="7" grpId="0">
        <p:bldAsOne/>
      </p:bldGraphic>
      <p:bldP spid="12" grpId="0" animBg="1"/>
      <p:bldP spid="14" grpId="0" animBg="1"/>
      <p:bldP spid="16" grpId="0" animBg="1"/>
      <p:bldP spid="18" grpId="0" animBg="1"/>
      <p:bldP spid="2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87275622"/>
              </p:ext>
            </p:extLst>
          </p:nvPr>
        </p:nvGraphicFramePr>
        <p:xfrm>
          <a:off x="533400" y="304800"/>
          <a:ext cx="8534400" cy="1752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1697585602"/>
              </p:ext>
            </p:extLst>
          </p:nvPr>
        </p:nvGraphicFramePr>
        <p:xfrm>
          <a:off x="533400" y="2057400"/>
          <a:ext cx="3733800" cy="13849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2050" name="Picture 2" descr="Genotip BbKk"/>
          <p:cNvPicPr>
            <a:picLocks noChangeAspect="1" noChangeArrowheads="1"/>
          </p:cNvPicPr>
          <p:nvPr/>
        </p:nvPicPr>
        <p:blipFill>
          <a:blip r:embed="rId1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2057400"/>
            <a:ext cx="3810000" cy="4078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1630741255"/>
              </p:ext>
            </p:extLst>
          </p:nvPr>
        </p:nvGraphicFramePr>
        <p:xfrm>
          <a:off x="533400" y="4096673"/>
          <a:ext cx="4245077" cy="1752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</p:spTree>
    <p:extLst>
      <p:ext uri="{BB962C8B-B14F-4D97-AF65-F5344CB8AC3E}">
        <p14:creationId xmlns:p14="http://schemas.microsoft.com/office/powerpoint/2010/main" val="3937626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Graphic spid="9" grpId="0">
        <p:bldAsOne/>
      </p:bldGraphic>
      <p:bldGraphic spid="10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89420181"/>
              </p:ext>
            </p:extLst>
          </p:nvPr>
        </p:nvGraphicFramePr>
        <p:xfrm>
          <a:off x="533400" y="304800"/>
          <a:ext cx="8534400" cy="1752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636469882"/>
              </p:ext>
            </p:extLst>
          </p:nvPr>
        </p:nvGraphicFramePr>
        <p:xfrm>
          <a:off x="533400" y="2057400"/>
          <a:ext cx="4267200" cy="13849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4045660488"/>
              </p:ext>
            </p:extLst>
          </p:nvPr>
        </p:nvGraphicFramePr>
        <p:xfrm>
          <a:off x="304800" y="3429000"/>
          <a:ext cx="4876800" cy="3505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pic>
        <p:nvPicPr>
          <p:cNvPr id="3074" name="Picture 2" descr="Genotip HHLl "/>
          <p:cNvPicPr>
            <a:picLocks noChangeAspect="1" noChangeArrowheads="1"/>
          </p:cNvPicPr>
          <p:nvPr/>
        </p:nvPicPr>
        <p:blipFill>
          <a:blip r:embed="rId17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2057400"/>
            <a:ext cx="3962400" cy="4251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7592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Graphic spid="3" grpId="0">
        <p:bldAsOne/>
      </p:bldGraphic>
      <p:bldGraphic spid="4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3184" y="31954"/>
            <a:ext cx="2238068" cy="14920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223977630"/>
              </p:ext>
            </p:extLst>
          </p:nvPr>
        </p:nvGraphicFramePr>
        <p:xfrm>
          <a:off x="228600" y="609600"/>
          <a:ext cx="7315200" cy="6463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Rectangle 4"/>
          <p:cNvSpPr/>
          <p:nvPr/>
        </p:nvSpPr>
        <p:spPr>
          <a:xfrm>
            <a:off x="609600" y="1828800"/>
            <a:ext cx="89916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err="1"/>
              <a:t>Saat</a:t>
            </a:r>
            <a:r>
              <a:rPr lang="en-US" sz="2800" dirty="0"/>
              <a:t> Mendel </a:t>
            </a:r>
            <a:r>
              <a:rPr lang="en-US" sz="2800" dirty="0" err="1"/>
              <a:t>melakukan</a:t>
            </a:r>
            <a:r>
              <a:rPr lang="en-US" sz="2800" dirty="0"/>
              <a:t> </a:t>
            </a:r>
            <a:r>
              <a:rPr lang="en-US" sz="2800" dirty="0" err="1"/>
              <a:t>persilangan</a:t>
            </a:r>
            <a:r>
              <a:rPr lang="en-US" sz="2800" dirty="0"/>
              <a:t> </a:t>
            </a:r>
            <a:r>
              <a:rPr lang="en-US" sz="2800" dirty="0" err="1" smtClean="0"/>
              <a:t>antara</a:t>
            </a:r>
            <a:endParaRPr lang="en-US" sz="2800" dirty="0" smtClean="0"/>
          </a:p>
          <a:p>
            <a:pPr algn="ctr"/>
            <a:r>
              <a:rPr lang="en-US" sz="2800" dirty="0" smtClean="0"/>
              <a:t> </a:t>
            </a:r>
            <a:r>
              <a:rPr lang="en-US" sz="2800" dirty="0" err="1"/>
              <a:t>tanaman</a:t>
            </a:r>
            <a:r>
              <a:rPr lang="en-US" sz="2800" dirty="0"/>
              <a:t> </a:t>
            </a:r>
            <a:r>
              <a:rPr lang="en-US" sz="2800" dirty="0" err="1"/>
              <a:t>ercis</a:t>
            </a:r>
            <a:r>
              <a:rPr lang="en-US" sz="2800" dirty="0"/>
              <a:t> </a:t>
            </a:r>
            <a:r>
              <a:rPr lang="en-US" sz="2800" dirty="0" err="1"/>
              <a:t>berbiji</a:t>
            </a:r>
            <a:r>
              <a:rPr lang="en-US" sz="2800" dirty="0"/>
              <a:t> </a:t>
            </a:r>
            <a:r>
              <a:rPr lang="en-US" sz="2800" dirty="0" err="1"/>
              <a:t>bulat</a:t>
            </a:r>
            <a:r>
              <a:rPr lang="en-US" sz="2800" dirty="0"/>
              <a:t> </a:t>
            </a:r>
            <a:r>
              <a:rPr lang="en-US" sz="2800" dirty="0" err="1"/>
              <a:t>warna</a:t>
            </a:r>
            <a:r>
              <a:rPr lang="en-US" sz="2800" dirty="0"/>
              <a:t> </a:t>
            </a:r>
            <a:r>
              <a:rPr lang="en-US" sz="2800" dirty="0" err="1"/>
              <a:t>kuning</a:t>
            </a:r>
            <a:r>
              <a:rPr lang="en-US" sz="2800" dirty="0"/>
              <a:t> (BBKK) </a:t>
            </a:r>
            <a:r>
              <a:rPr lang="en-US" sz="2800" dirty="0" err="1"/>
              <a:t>dengan</a:t>
            </a:r>
            <a:r>
              <a:rPr lang="en-US" sz="2800" dirty="0"/>
              <a:t> </a:t>
            </a:r>
            <a:endParaRPr lang="en-US" sz="2800" dirty="0" smtClean="0"/>
          </a:p>
          <a:p>
            <a:pPr algn="ctr"/>
            <a:r>
              <a:rPr lang="en-US" sz="2800" dirty="0" err="1" smtClean="0"/>
              <a:t>tanaman</a:t>
            </a:r>
            <a:r>
              <a:rPr lang="en-US" sz="2800" dirty="0" smtClean="0"/>
              <a:t> </a:t>
            </a:r>
            <a:r>
              <a:rPr lang="en-US" sz="2800" dirty="0" err="1"/>
              <a:t>ercis</a:t>
            </a:r>
            <a:r>
              <a:rPr lang="en-US" sz="2800" dirty="0"/>
              <a:t> </a:t>
            </a:r>
            <a:r>
              <a:rPr lang="en-US" sz="2800" dirty="0" err="1"/>
              <a:t>berbiji</a:t>
            </a:r>
            <a:r>
              <a:rPr lang="en-US" sz="2800" dirty="0"/>
              <a:t> </a:t>
            </a:r>
            <a:r>
              <a:rPr lang="en-US" sz="2800" dirty="0" err="1"/>
              <a:t>kerut</a:t>
            </a:r>
            <a:r>
              <a:rPr lang="en-US" sz="2800" dirty="0"/>
              <a:t> </a:t>
            </a:r>
            <a:r>
              <a:rPr lang="en-US" sz="2800" dirty="0" err="1"/>
              <a:t>warna</a:t>
            </a:r>
            <a:r>
              <a:rPr lang="en-US" sz="2800" dirty="0"/>
              <a:t> </a:t>
            </a:r>
            <a:r>
              <a:rPr lang="en-US" sz="2800" dirty="0" err="1"/>
              <a:t>hijau</a:t>
            </a:r>
            <a:r>
              <a:rPr lang="en-US" sz="2800" dirty="0"/>
              <a:t> (</a:t>
            </a:r>
            <a:r>
              <a:rPr lang="en-US" sz="2800" dirty="0" err="1"/>
              <a:t>bbkk</a:t>
            </a:r>
            <a:r>
              <a:rPr lang="en-US" sz="2800" dirty="0"/>
              <a:t>), </a:t>
            </a:r>
            <a:endParaRPr lang="en-US" sz="2800" dirty="0" smtClean="0"/>
          </a:p>
          <a:p>
            <a:pPr algn="ctr"/>
            <a:r>
              <a:rPr lang="en-US" sz="2800" dirty="0" err="1" smtClean="0"/>
              <a:t>ternyata</a:t>
            </a:r>
            <a:r>
              <a:rPr lang="en-US" sz="2800" dirty="0" smtClean="0"/>
              <a:t> </a:t>
            </a:r>
            <a:r>
              <a:rPr lang="en-US" sz="2800" dirty="0" err="1"/>
              <a:t>semua</a:t>
            </a:r>
            <a:r>
              <a:rPr lang="en-US" sz="2800" dirty="0"/>
              <a:t> </a:t>
            </a:r>
            <a:r>
              <a:rPr lang="en-US" sz="2800" dirty="0" err="1"/>
              <a:t>keturunannya</a:t>
            </a:r>
            <a:r>
              <a:rPr lang="en-US" sz="2800" dirty="0"/>
              <a:t> (F1) </a:t>
            </a:r>
            <a:r>
              <a:rPr lang="en-US" sz="2800" dirty="0" err="1"/>
              <a:t>adalah</a:t>
            </a:r>
            <a:r>
              <a:rPr lang="en-US" sz="2800" dirty="0"/>
              <a:t> </a:t>
            </a:r>
            <a:endParaRPr lang="en-US" sz="2800" dirty="0" smtClean="0"/>
          </a:p>
          <a:p>
            <a:pPr algn="ctr"/>
            <a:r>
              <a:rPr lang="en-US" sz="2800" dirty="0" err="1" smtClean="0"/>
              <a:t>tanaman</a:t>
            </a:r>
            <a:r>
              <a:rPr lang="en-US" sz="2800" dirty="0" smtClean="0"/>
              <a:t> </a:t>
            </a:r>
            <a:r>
              <a:rPr lang="en-US" sz="2800" dirty="0" err="1"/>
              <a:t>ercis</a:t>
            </a:r>
            <a:r>
              <a:rPr lang="en-US" sz="2800" dirty="0"/>
              <a:t> </a:t>
            </a:r>
            <a:r>
              <a:rPr lang="en-US" sz="2800" dirty="0" err="1"/>
              <a:t>berbiji</a:t>
            </a:r>
            <a:r>
              <a:rPr lang="en-US" sz="2800" dirty="0"/>
              <a:t> </a:t>
            </a:r>
            <a:r>
              <a:rPr lang="en-US" sz="2800" dirty="0" err="1"/>
              <a:t>bulat</a:t>
            </a:r>
            <a:r>
              <a:rPr lang="en-US" sz="2800" dirty="0"/>
              <a:t> </a:t>
            </a:r>
            <a:r>
              <a:rPr lang="en-US" sz="2800" dirty="0" err="1"/>
              <a:t>warna</a:t>
            </a:r>
            <a:r>
              <a:rPr lang="en-US" sz="2800" dirty="0"/>
              <a:t> </a:t>
            </a:r>
            <a:r>
              <a:rPr lang="en-US" sz="2800" dirty="0" err="1"/>
              <a:t>kuning</a:t>
            </a:r>
            <a:r>
              <a:rPr lang="en-US" sz="2800" dirty="0"/>
              <a:t> (</a:t>
            </a:r>
            <a:r>
              <a:rPr lang="en-US" sz="2800" dirty="0" err="1"/>
              <a:t>BbKk</a:t>
            </a:r>
            <a:r>
              <a:rPr lang="en-US" sz="2800" dirty="0"/>
              <a:t>). </a:t>
            </a:r>
            <a:endParaRPr lang="en-US" sz="2800" dirty="0" smtClean="0"/>
          </a:p>
          <a:p>
            <a:pPr algn="ctr"/>
            <a:r>
              <a:rPr lang="en-US" sz="2800" dirty="0" err="1" smtClean="0"/>
              <a:t>Ketika</a:t>
            </a:r>
            <a:r>
              <a:rPr lang="en-US" sz="2800" dirty="0" smtClean="0"/>
              <a:t> </a:t>
            </a:r>
            <a:r>
              <a:rPr lang="en-US" sz="2800" dirty="0"/>
              <a:t>Mendel </a:t>
            </a:r>
            <a:r>
              <a:rPr lang="en-US" sz="2800" dirty="0" err="1"/>
              <a:t>melanjutkan</a:t>
            </a:r>
            <a:r>
              <a:rPr lang="en-US" sz="2800" dirty="0"/>
              <a:t> </a:t>
            </a:r>
            <a:r>
              <a:rPr lang="en-US" sz="2800" dirty="0" err="1"/>
              <a:t>percobaanya</a:t>
            </a:r>
            <a:r>
              <a:rPr lang="en-US" sz="2800" dirty="0"/>
              <a:t> </a:t>
            </a:r>
            <a:r>
              <a:rPr lang="en-US" sz="2800" dirty="0" err="1"/>
              <a:t>dengan</a:t>
            </a:r>
            <a:r>
              <a:rPr lang="en-US" sz="2800" dirty="0"/>
              <a:t> </a:t>
            </a:r>
            <a:r>
              <a:rPr lang="en-US" sz="2800" dirty="0" err="1"/>
              <a:t>menyilangkan</a:t>
            </a:r>
            <a:r>
              <a:rPr lang="en-US" sz="2800" dirty="0"/>
              <a:t> </a:t>
            </a:r>
            <a:r>
              <a:rPr lang="en-US" sz="2800" dirty="0" err="1"/>
              <a:t>tanaman</a:t>
            </a:r>
            <a:r>
              <a:rPr lang="en-US" sz="2800" dirty="0"/>
              <a:t> F1 </a:t>
            </a:r>
            <a:r>
              <a:rPr lang="en-US" sz="2800" dirty="0" err="1"/>
              <a:t>dengan</a:t>
            </a:r>
            <a:r>
              <a:rPr lang="en-US" sz="2800" dirty="0"/>
              <a:t> </a:t>
            </a:r>
            <a:r>
              <a:rPr lang="en-US" sz="2800" dirty="0" err="1"/>
              <a:t>sesamanya</a:t>
            </a:r>
            <a:r>
              <a:rPr lang="en-US" sz="2800" dirty="0"/>
              <a:t> </a:t>
            </a:r>
            <a:r>
              <a:rPr lang="en-US" sz="2800" dirty="0" err="1"/>
              <a:t>diperoleh</a:t>
            </a:r>
            <a:r>
              <a:rPr lang="en-US" sz="2800" dirty="0"/>
              <a:t> </a:t>
            </a:r>
            <a:r>
              <a:rPr lang="en-US" sz="2800" dirty="0" err="1"/>
              <a:t>perbandingan</a:t>
            </a:r>
            <a:r>
              <a:rPr lang="en-US" sz="2800" dirty="0"/>
              <a:t> </a:t>
            </a:r>
            <a:r>
              <a:rPr lang="en-US" sz="2800" dirty="0" err="1"/>
              <a:t>fenotip</a:t>
            </a:r>
            <a:r>
              <a:rPr lang="en-US" sz="2800" dirty="0"/>
              <a:t> </a:t>
            </a:r>
            <a:r>
              <a:rPr lang="en-US" sz="2800" dirty="0" err="1"/>
              <a:t>sebagai</a:t>
            </a:r>
            <a:r>
              <a:rPr lang="en-US" sz="2800" dirty="0"/>
              <a:t> </a:t>
            </a:r>
            <a:r>
              <a:rPr lang="en-US" sz="2800" dirty="0" err="1"/>
              <a:t>berikut</a:t>
            </a:r>
            <a:r>
              <a:rPr lang="en-US" sz="2800" dirty="0"/>
              <a:t>: </a:t>
            </a:r>
            <a:endParaRPr lang="en-US" sz="2800" dirty="0" smtClean="0"/>
          </a:p>
          <a:p>
            <a:pPr algn="ctr"/>
            <a:r>
              <a:rPr lang="en-US" sz="2800" dirty="0" smtClean="0"/>
              <a:t>9/16 </a:t>
            </a:r>
            <a:r>
              <a:rPr lang="en-US" sz="2800" dirty="0" err="1"/>
              <a:t>bulat</a:t>
            </a:r>
            <a:r>
              <a:rPr lang="en-US" sz="2800" dirty="0"/>
              <a:t> </a:t>
            </a:r>
            <a:r>
              <a:rPr lang="en-US" sz="2800" dirty="0" err="1"/>
              <a:t>kuning</a:t>
            </a:r>
            <a:r>
              <a:rPr lang="en-US" sz="2800" dirty="0"/>
              <a:t> : 3/16 </a:t>
            </a:r>
            <a:r>
              <a:rPr lang="en-US" sz="2800" dirty="0" err="1"/>
              <a:t>bulat</a:t>
            </a:r>
            <a:r>
              <a:rPr lang="en-US" sz="2800" dirty="0"/>
              <a:t> </a:t>
            </a:r>
            <a:r>
              <a:rPr lang="en-US" sz="2800" dirty="0" err="1"/>
              <a:t>hijau</a:t>
            </a:r>
            <a:r>
              <a:rPr lang="en-US" sz="2800" dirty="0"/>
              <a:t> : 3/16 </a:t>
            </a:r>
            <a:r>
              <a:rPr lang="en-US" sz="2800" dirty="0" err="1"/>
              <a:t>kerut</a:t>
            </a:r>
            <a:r>
              <a:rPr lang="en-US" sz="2800" dirty="0"/>
              <a:t> </a:t>
            </a:r>
            <a:r>
              <a:rPr lang="en-US" sz="2800" dirty="0" err="1"/>
              <a:t>kuning</a:t>
            </a:r>
            <a:r>
              <a:rPr lang="en-US" sz="2800" dirty="0"/>
              <a:t> : 1/16 </a:t>
            </a:r>
            <a:r>
              <a:rPr lang="en-US" sz="2800" dirty="0" err="1"/>
              <a:t>kerut</a:t>
            </a:r>
            <a:r>
              <a:rPr lang="en-US" sz="2800" dirty="0"/>
              <a:t> </a:t>
            </a:r>
            <a:r>
              <a:rPr lang="en-US" sz="2800" dirty="0" err="1"/>
              <a:t>hijau</a:t>
            </a:r>
            <a:r>
              <a:rPr lang="en-US" sz="28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62977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3137" y="304800"/>
            <a:ext cx="6980494" cy="6338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5057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09600"/>
            <a:ext cx="9048886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177717535"/>
              </p:ext>
            </p:extLst>
          </p:nvPr>
        </p:nvGraphicFramePr>
        <p:xfrm>
          <a:off x="838200" y="4267200"/>
          <a:ext cx="8305800" cy="2286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169172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3352800"/>
            <a:ext cx="4953000" cy="2465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4115873173"/>
              </p:ext>
            </p:extLst>
          </p:nvPr>
        </p:nvGraphicFramePr>
        <p:xfrm>
          <a:off x="457200" y="228600"/>
          <a:ext cx="5029200" cy="9027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Rectangle 5"/>
          <p:cNvSpPr/>
          <p:nvPr/>
        </p:nvSpPr>
        <p:spPr>
          <a:xfrm>
            <a:off x="501444" y="1371600"/>
            <a:ext cx="8337756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err="1" smtClean="0"/>
              <a:t>Golongan</a:t>
            </a:r>
            <a:r>
              <a:rPr lang="en-US" sz="2000" dirty="0" smtClean="0"/>
              <a:t> </a:t>
            </a:r>
            <a:r>
              <a:rPr lang="en-US" sz="2000" dirty="0" err="1" smtClean="0"/>
              <a:t>darah</a:t>
            </a:r>
            <a:r>
              <a:rPr lang="en-US" sz="2000" dirty="0" smtClean="0"/>
              <a:t> ABO </a:t>
            </a:r>
            <a:r>
              <a:rPr lang="en-US" sz="2000" dirty="0" err="1" smtClean="0"/>
              <a:t>dikendalikan</a:t>
            </a:r>
            <a:r>
              <a:rPr lang="en-US" sz="2000" dirty="0" smtClean="0"/>
              <a:t> </a:t>
            </a:r>
            <a:r>
              <a:rPr lang="en-US" sz="2000" dirty="0" err="1" smtClean="0"/>
              <a:t>oleh</a:t>
            </a:r>
            <a:r>
              <a:rPr lang="en-US" sz="2000" dirty="0" smtClean="0"/>
              <a:t> </a:t>
            </a:r>
            <a:r>
              <a:rPr lang="en-US" sz="2000" dirty="0" err="1" smtClean="0"/>
              <a:t>alela</a:t>
            </a:r>
            <a:r>
              <a:rPr lang="en-US" sz="2000" dirty="0" smtClean="0"/>
              <a:t> </a:t>
            </a:r>
            <a:r>
              <a:rPr lang="en-US" sz="2000" dirty="0" err="1" smtClean="0"/>
              <a:t>ganda</a:t>
            </a:r>
            <a:r>
              <a:rPr lang="en-US" sz="2000" dirty="0" smtClean="0"/>
              <a:t> IA, IB, </a:t>
            </a:r>
            <a:r>
              <a:rPr lang="en-US" sz="2000" dirty="0" err="1" smtClean="0"/>
              <a:t>dan</a:t>
            </a:r>
            <a:r>
              <a:rPr lang="en-US" sz="2000" dirty="0" smtClean="0"/>
              <a:t> IO. IA </a:t>
            </a:r>
            <a:r>
              <a:rPr lang="en-US" sz="2000" dirty="0" err="1" smtClean="0"/>
              <a:t>dan</a:t>
            </a:r>
            <a:r>
              <a:rPr lang="en-US" sz="2000" dirty="0" smtClean="0"/>
              <a:t> IB </a:t>
            </a:r>
            <a:r>
              <a:rPr lang="en-US" sz="2000" dirty="0" err="1" smtClean="0"/>
              <a:t>kodominan</a:t>
            </a:r>
            <a:r>
              <a:rPr lang="en-US" sz="2000" dirty="0" smtClean="0"/>
              <a:t>,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keduanya</a:t>
            </a:r>
            <a:r>
              <a:rPr lang="en-US" sz="2000" dirty="0" smtClean="0"/>
              <a:t> </a:t>
            </a:r>
            <a:r>
              <a:rPr lang="en-US" sz="2000" dirty="0" err="1" smtClean="0"/>
              <a:t>dominan</a:t>
            </a:r>
            <a:r>
              <a:rPr lang="en-US" sz="2000" dirty="0" smtClean="0"/>
              <a:t> </a:t>
            </a:r>
            <a:r>
              <a:rPr lang="en-US" sz="2000" dirty="0" err="1" smtClean="0"/>
              <a:t>terhadap</a:t>
            </a:r>
            <a:r>
              <a:rPr lang="en-US" sz="2000" dirty="0" smtClean="0"/>
              <a:t> IO.</a:t>
            </a:r>
          </a:p>
          <a:p>
            <a:r>
              <a:rPr lang="en-US" sz="2000" dirty="0" err="1" smtClean="0"/>
              <a:t>Contoh</a:t>
            </a:r>
            <a:r>
              <a:rPr lang="en-US" sz="2000" dirty="0" smtClean="0"/>
              <a:t>: </a:t>
            </a:r>
            <a:r>
              <a:rPr lang="en-US" sz="2000" dirty="0" err="1" smtClean="0"/>
              <a:t>perkawinan</a:t>
            </a:r>
            <a:r>
              <a:rPr lang="en-US" sz="2000" dirty="0" smtClean="0"/>
              <a:t> </a:t>
            </a:r>
            <a:r>
              <a:rPr lang="en-US" sz="2000" dirty="0" err="1" smtClean="0"/>
              <a:t>antara</a:t>
            </a:r>
            <a:r>
              <a:rPr lang="en-US" sz="2000" dirty="0" smtClean="0"/>
              <a:t> </a:t>
            </a:r>
            <a:r>
              <a:rPr lang="en-US" sz="2000" dirty="0" err="1" smtClean="0"/>
              <a:t>pria</a:t>
            </a:r>
            <a:r>
              <a:rPr lang="en-US" sz="2000" dirty="0" smtClean="0"/>
              <a:t> </a:t>
            </a:r>
            <a:r>
              <a:rPr lang="en-US" sz="2000" dirty="0" err="1" smtClean="0"/>
              <a:t>golongan</a:t>
            </a:r>
            <a:r>
              <a:rPr lang="en-US" sz="2000" dirty="0" smtClean="0"/>
              <a:t> A </a:t>
            </a:r>
            <a:r>
              <a:rPr lang="en-US" sz="2000" dirty="0" err="1" smtClean="0"/>
              <a:t>heterozigot</a:t>
            </a:r>
            <a:r>
              <a:rPr lang="en-US" sz="2000" dirty="0" smtClean="0"/>
              <a:t> </a:t>
            </a:r>
            <a:r>
              <a:rPr lang="en-US" sz="2000" dirty="0" err="1" smtClean="0"/>
              <a:t>dengan</a:t>
            </a:r>
            <a:r>
              <a:rPr lang="en-US" sz="2000" dirty="0" smtClean="0"/>
              <a:t> </a:t>
            </a:r>
            <a:r>
              <a:rPr lang="en-US" sz="2000" dirty="0" err="1" smtClean="0"/>
              <a:t>wanita</a:t>
            </a:r>
            <a:r>
              <a:rPr lang="en-US" sz="2000" dirty="0" smtClean="0"/>
              <a:t> B </a:t>
            </a:r>
            <a:r>
              <a:rPr lang="en-US" sz="2000" dirty="0" err="1" smtClean="0"/>
              <a:t>heterozigot</a:t>
            </a:r>
            <a:r>
              <a:rPr lang="en-US" sz="2000" dirty="0" smtClean="0"/>
              <a:t>.</a:t>
            </a:r>
          </a:p>
          <a:p>
            <a:endParaRPr lang="en-US" sz="2000" dirty="0" smtClean="0"/>
          </a:p>
          <a:p>
            <a:r>
              <a:rPr lang="en-US" sz="2000" dirty="0" smtClean="0"/>
              <a:t>P    :    IAIO        x        IBIO</a:t>
            </a:r>
          </a:p>
          <a:p>
            <a:r>
              <a:rPr lang="en-US" sz="2000" dirty="0" smtClean="0"/>
              <a:t>G    :    IA , IO                 IB , IO</a:t>
            </a:r>
          </a:p>
          <a:p>
            <a:r>
              <a:rPr lang="en-US" sz="2000" dirty="0" smtClean="0"/>
              <a:t>F    :    IAIB    : </a:t>
            </a:r>
            <a:r>
              <a:rPr lang="en-US" sz="2000" dirty="0" err="1" smtClean="0"/>
              <a:t>golongan</a:t>
            </a:r>
            <a:r>
              <a:rPr lang="en-US" sz="2000" dirty="0" smtClean="0"/>
              <a:t> AB</a:t>
            </a:r>
          </a:p>
          <a:p>
            <a:r>
              <a:rPr lang="en-US" sz="2000" dirty="0" smtClean="0"/>
              <a:t>        IAIO    : </a:t>
            </a:r>
            <a:r>
              <a:rPr lang="en-US" sz="2000" dirty="0" err="1" smtClean="0"/>
              <a:t>golongan</a:t>
            </a:r>
            <a:r>
              <a:rPr lang="en-US" sz="2000" dirty="0" smtClean="0"/>
              <a:t> A</a:t>
            </a:r>
          </a:p>
          <a:p>
            <a:r>
              <a:rPr lang="en-US" sz="2000" dirty="0" smtClean="0"/>
              <a:t>        IBIO    : </a:t>
            </a:r>
            <a:r>
              <a:rPr lang="en-US" sz="2000" dirty="0" err="1" smtClean="0"/>
              <a:t>golongan</a:t>
            </a:r>
            <a:r>
              <a:rPr lang="en-US" sz="2000" dirty="0" smtClean="0"/>
              <a:t> B</a:t>
            </a:r>
          </a:p>
          <a:p>
            <a:r>
              <a:rPr lang="en-US" sz="2000" dirty="0" smtClean="0"/>
              <a:t>        IOIO    : </a:t>
            </a:r>
            <a:r>
              <a:rPr lang="en-US" sz="2000" dirty="0" err="1" smtClean="0"/>
              <a:t>golongan</a:t>
            </a:r>
            <a:r>
              <a:rPr lang="en-US" sz="2000" dirty="0" smtClean="0"/>
              <a:t> O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596266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4089255427"/>
              </p:ext>
            </p:extLst>
          </p:nvPr>
        </p:nvGraphicFramePr>
        <p:xfrm>
          <a:off x="457200" y="228600"/>
          <a:ext cx="5029200" cy="9027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ectangle 5"/>
          <p:cNvSpPr/>
          <p:nvPr/>
        </p:nvSpPr>
        <p:spPr>
          <a:xfrm>
            <a:off x="501444" y="1371600"/>
            <a:ext cx="909975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/>
              <a:t>Hemofili</a:t>
            </a:r>
            <a:r>
              <a:rPr lang="en-US" sz="2800" dirty="0"/>
              <a:t> </a:t>
            </a:r>
            <a:r>
              <a:rPr lang="en-US" sz="2800" dirty="0" err="1"/>
              <a:t>merupakan</a:t>
            </a:r>
            <a:r>
              <a:rPr lang="en-US" sz="2800" dirty="0"/>
              <a:t> </a:t>
            </a:r>
            <a:r>
              <a:rPr lang="en-US" sz="2800" dirty="0" err="1"/>
              <a:t>suatu</a:t>
            </a:r>
            <a:r>
              <a:rPr lang="en-US" sz="2800" dirty="0"/>
              <a:t> </a:t>
            </a:r>
            <a:r>
              <a:rPr lang="en-US" sz="2800" dirty="0" err="1"/>
              <a:t>kelainan</a:t>
            </a:r>
            <a:r>
              <a:rPr lang="en-US" sz="2800" dirty="0"/>
              <a:t> </a:t>
            </a:r>
            <a:r>
              <a:rPr lang="en-US" sz="2800" dirty="0" err="1"/>
              <a:t>dimana</a:t>
            </a:r>
            <a:r>
              <a:rPr lang="en-US" sz="2800" dirty="0"/>
              <a:t> </a:t>
            </a:r>
            <a:r>
              <a:rPr lang="en-US" sz="2800" dirty="0" err="1"/>
              <a:t>darah</a:t>
            </a:r>
            <a:r>
              <a:rPr lang="en-US" sz="2800" dirty="0"/>
              <a:t> </a:t>
            </a:r>
            <a:r>
              <a:rPr lang="en-US" sz="2800" dirty="0" err="1"/>
              <a:t>seseorang</a:t>
            </a:r>
            <a:r>
              <a:rPr lang="en-US" sz="2800" dirty="0"/>
              <a:t> </a:t>
            </a:r>
            <a:r>
              <a:rPr lang="en-US" sz="2800" dirty="0" err="1"/>
              <a:t>sulit</a:t>
            </a:r>
            <a:r>
              <a:rPr lang="en-US" sz="2800" dirty="0"/>
              <a:t> </a:t>
            </a:r>
            <a:r>
              <a:rPr lang="en-US" sz="2800" dirty="0" err="1"/>
              <a:t>untuk</a:t>
            </a:r>
            <a:r>
              <a:rPr lang="en-US" sz="2800" dirty="0"/>
              <a:t> </a:t>
            </a:r>
            <a:r>
              <a:rPr lang="en-US" sz="2800" dirty="0" err="1"/>
              <a:t>membeku</a:t>
            </a:r>
            <a:r>
              <a:rPr lang="en-US" sz="2800" dirty="0"/>
              <a:t>. </a:t>
            </a:r>
            <a:r>
              <a:rPr lang="en-US" sz="2800" dirty="0" err="1"/>
              <a:t>Penyakit</a:t>
            </a:r>
            <a:r>
              <a:rPr lang="en-US" sz="2800" dirty="0"/>
              <a:t> </a:t>
            </a:r>
            <a:r>
              <a:rPr lang="en-US" sz="2800" dirty="0" err="1"/>
              <a:t>ini</a:t>
            </a:r>
            <a:r>
              <a:rPr lang="en-US" sz="2800" dirty="0"/>
              <a:t> </a:t>
            </a:r>
            <a:r>
              <a:rPr lang="en-US" sz="2800" dirty="0" err="1"/>
              <a:t>disebabkan</a:t>
            </a:r>
            <a:r>
              <a:rPr lang="en-US" sz="2800" dirty="0"/>
              <a:t> gen </a:t>
            </a:r>
            <a:r>
              <a:rPr lang="en-US" sz="2800" dirty="0" err="1"/>
              <a:t>resesif</a:t>
            </a:r>
            <a:r>
              <a:rPr lang="en-US" sz="2800" dirty="0"/>
              <a:t> h, </a:t>
            </a:r>
            <a:r>
              <a:rPr lang="en-US" sz="2800" dirty="0" err="1"/>
              <a:t>sedangkan</a:t>
            </a:r>
            <a:r>
              <a:rPr lang="en-US" sz="2800" dirty="0"/>
              <a:t> </a:t>
            </a:r>
            <a:r>
              <a:rPr lang="en-US" sz="2800" dirty="0" err="1"/>
              <a:t>sifat</a:t>
            </a:r>
            <a:r>
              <a:rPr lang="en-US" sz="2800" dirty="0"/>
              <a:t> normal </a:t>
            </a:r>
            <a:r>
              <a:rPr lang="en-US" sz="2800" dirty="0" err="1"/>
              <a:t>dikendalikan</a:t>
            </a:r>
            <a:r>
              <a:rPr lang="en-US" sz="2800" dirty="0"/>
              <a:t> </a:t>
            </a:r>
            <a:r>
              <a:rPr lang="en-US" sz="2800" dirty="0" err="1"/>
              <a:t>oleh</a:t>
            </a:r>
            <a:r>
              <a:rPr lang="en-US" sz="2800" dirty="0"/>
              <a:t> gen H. </a:t>
            </a:r>
            <a:endParaRPr lang="en-US" sz="2800" dirty="0" smtClean="0"/>
          </a:p>
          <a:p>
            <a:endParaRPr lang="en-US" sz="2800" dirty="0" smtClean="0"/>
          </a:p>
          <a:p>
            <a:r>
              <a:rPr lang="en-US" sz="2800" dirty="0"/>
              <a:t>P    :    </a:t>
            </a:r>
            <a:r>
              <a:rPr lang="en-US" sz="2800" dirty="0" err="1"/>
              <a:t>pria</a:t>
            </a:r>
            <a:r>
              <a:rPr lang="en-US" sz="2800" dirty="0"/>
              <a:t> normal    x     </a:t>
            </a:r>
            <a:r>
              <a:rPr lang="en-US" sz="2800" dirty="0" err="1"/>
              <a:t>wanita</a:t>
            </a:r>
            <a:r>
              <a:rPr lang="en-US" sz="2800" dirty="0"/>
              <a:t> carrier</a:t>
            </a:r>
          </a:p>
          <a:p>
            <a:r>
              <a:rPr lang="en-US" sz="2800" dirty="0"/>
              <a:t>            X</a:t>
            </a:r>
            <a:r>
              <a:rPr lang="en-US" sz="2800" baseline="30000" dirty="0"/>
              <a:t>H</a:t>
            </a:r>
            <a:r>
              <a:rPr lang="en-US" sz="2800" dirty="0"/>
              <a:t>Y                       </a:t>
            </a:r>
            <a:r>
              <a:rPr lang="en-US" sz="2800" dirty="0" err="1"/>
              <a:t>X</a:t>
            </a:r>
            <a:r>
              <a:rPr lang="en-US" sz="2800" baseline="30000" dirty="0" err="1"/>
              <a:t>H</a:t>
            </a:r>
            <a:r>
              <a:rPr lang="en-US" sz="2800" dirty="0" err="1"/>
              <a:t>X</a:t>
            </a:r>
            <a:r>
              <a:rPr lang="en-US" sz="2800" baseline="30000" dirty="0" err="1"/>
              <a:t>h</a:t>
            </a:r>
            <a:endParaRPr lang="en-US" sz="2800" dirty="0"/>
          </a:p>
          <a:p>
            <a:r>
              <a:rPr lang="en-US" sz="2800" dirty="0"/>
              <a:t>G    :        X</a:t>
            </a:r>
            <a:r>
              <a:rPr lang="en-US" sz="2800" baseline="30000" dirty="0"/>
              <a:t>H</a:t>
            </a:r>
            <a:r>
              <a:rPr lang="en-US" sz="2800" dirty="0"/>
              <a:t>, Y            X</a:t>
            </a:r>
            <a:r>
              <a:rPr lang="en-US" sz="2800" baseline="30000" dirty="0"/>
              <a:t>H</a:t>
            </a:r>
            <a:r>
              <a:rPr lang="en-US" sz="2800" dirty="0"/>
              <a:t>, </a:t>
            </a:r>
            <a:r>
              <a:rPr lang="en-US" sz="2800" dirty="0" err="1" smtClean="0"/>
              <a:t>X</a:t>
            </a:r>
            <a:r>
              <a:rPr lang="en-US" sz="2800" baseline="30000" dirty="0" err="1" smtClean="0"/>
              <a:t>h</a:t>
            </a:r>
            <a:endParaRPr lang="en-US" sz="2800" baseline="30000" dirty="0" smtClean="0"/>
          </a:p>
          <a:p>
            <a:endParaRPr lang="en-US" sz="2800" dirty="0"/>
          </a:p>
          <a:p>
            <a:r>
              <a:rPr lang="en-US" sz="2800" dirty="0"/>
              <a:t>F    :    X</a:t>
            </a:r>
            <a:r>
              <a:rPr lang="en-US" sz="2800" baseline="30000" dirty="0"/>
              <a:t>H</a:t>
            </a:r>
            <a:r>
              <a:rPr lang="en-US" sz="2800" dirty="0"/>
              <a:t>X</a:t>
            </a:r>
            <a:r>
              <a:rPr lang="en-US" sz="2800" baseline="30000" dirty="0"/>
              <a:t>H</a:t>
            </a:r>
            <a:r>
              <a:rPr lang="en-US" sz="2800" dirty="0"/>
              <a:t>    : </a:t>
            </a:r>
            <a:r>
              <a:rPr lang="en-US" sz="2800" dirty="0" err="1"/>
              <a:t>wanita</a:t>
            </a:r>
            <a:r>
              <a:rPr lang="en-US" sz="2800" dirty="0"/>
              <a:t> normal                 X</a:t>
            </a:r>
            <a:r>
              <a:rPr lang="en-US" sz="2800" baseline="30000" dirty="0"/>
              <a:t>H</a:t>
            </a:r>
            <a:r>
              <a:rPr lang="en-US" sz="2800" dirty="0"/>
              <a:t>Y    : </a:t>
            </a:r>
            <a:r>
              <a:rPr lang="en-US" sz="2800" dirty="0" err="1"/>
              <a:t>pria</a:t>
            </a:r>
            <a:r>
              <a:rPr lang="en-US" sz="2800" dirty="0"/>
              <a:t> normal </a:t>
            </a:r>
            <a:br>
              <a:rPr lang="en-US" sz="2800" dirty="0"/>
            </a:br>
            <a:r>
              <a:rPr lang="en-US" sz="2800" dirty="0"/>
              <a:t>          </a:t>
            </a:r>
            <a:r>
              <a:rPr lang="en-US" sz="2800" dirty="0" err="1"/>
              <a:t>X</a:t>
            </a:r>
            <a:r>
              <a:rPr lang="en-US" sz="2800" baseline="30000" dirty="0" err="1"/>
              <a:t>H</a:t>
            </a:r>
            <a:r>
              <a:rPr lang="en-US" sz="2800" dirty="0" err="1"/>
              <a:t>X</a:t>
            </a:r>
            <a:r>
              <a:rPr lang="en-US" sz="2800" baseline="30000" dirty="0" err="1"/>
              <a:t>h</a:t>
            </a:r>
            <a:r>
              <a:rPr lang="en-US" sz="2800" dirty="0"/>
              <a:t>     : </a:t>
            </a:r>
            <a:r>
              <a:rPr lang="en-US" sz="2800" dirty="0" err="1"/>
              <a:t>wanita</a:t>
            </a:r>
            <a:r>
              <a:rPr lang="en-US" sz="2800" dirty="0"/>
              <a:t> normal carrier       </a:t>
            </a:r>
            <a:r>
              <a:rPr lang="en-US" sz="2800" dirty="0" err="1"/>
              <a:t>X</a:t>
            </a:r>
            <a:r>
              <a:rPr lang="en-US" sz="2800" baseline="30000" dirty="0" err="1"/>
              <a:t>h</a:t>
            </a:r>
            <a:r>
              <a:rPr lang="en-US" sz="2800" dirty="0" err="1"/>
              <a:t>y</a:t>
            </a:r>
            <a:r>
              <a:rPr lang="en-US" sz="2800" dirty="0"/>
              <a:t>   : </a:t>
            </a:r>
            <a:r>
              <a:rPr lang="en-US" sz="2800" dirty="0" err="1"/>
              <a:t>pria</a:t>
            </a:r>
            <a:r>
              <a:rPr lang="en-US" sz="2800" dirty="0"/>
              <a:t> </a:t>
            </a:r>
            <a:r>
              <a:rPr lang="en-US" sz="2800" dirty="0" err="1"/>
              <a:t>hemofili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750476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P spid="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NDENT_LEVEL" val="0"/>
  <p:tag name="GENSWF_ADVANCE_TIME" val="45.699"/>
  <p:tag name="ISPRING_SLIDE_ID_2" val="{92DBA866-03BA-44A8-8F86-6845D67663E9}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366</TotalTime>
  <Words>375</Words>
  <Application>Microsoft Office PowerPoint</Application>
  <PresentationFormat>A4 Paper (210x297 mm)</PresentationFormat>
  <Paragraphs>55</Paragraphs>
  <Slides>12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hp</cp:lastModifiedBy>
  <cp:revision>15</cp:revision>
  <dcterms:created xsi:type="dcterms:W3CDTF">2020-10-06T12:47:52Z</dcterms:created>
  <dcterms:modified xsi:type="dcterms:W3CDTF">2020-10-06T19:04:26Z</dcterms:modified>
</cp:coreProperties>
</file>