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9" r:id="rId4"/>
    <p:sldId id="260" r:id="rId5"/>
    <p:sldId id="261" r:id="rId6"/>
    <p:sldId id="262" r:id="rId7"/>
    <p:sldId id="273" r:id="rId8"/>
    <p:sldId id="275" r:id="rId9"/>
    <p:sldId id="274" r:id="rId10"/>
    <p:sldId id="265" r:id="rId11"/>
    <p:sldId id="264" r:id="rId12"/>
    <p:sldId id="268" r:id="rId13"/>
    <p:sldId id="269" r:id="rId14"/>
    <p:sldId id="270" r:id="rId15"/>
    <p:sldId id="271" r:id="rId16"/>
    <p:sldId id="258" r:id="rId17"/>
    <p:sldId id="278" r:id="rId18"/>
    <p:sldId id="277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D6D9CE-B0B7-4167-B228-DF7467B8BEA2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526274-C9CC-4A5F-ADA5-C8ECFCF26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923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526274-C9CC-4A5F-ADA5-C8ECFCF26DB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1727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D28C4-DF63-4BE5-AC93-3D1D16713ECC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ACED6-F925-4338-85FF-FAAAC17B6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215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D28C4-DF63-4BE5-AC93-3D1D16713ECC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ACED6-F925-4338-85FF-FAAAC17B6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757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D28C4-DF63-4BE5-AC93-3D1D16713ECC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ACED6-F925-4338-85FF-FAAAC17B6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294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D28C4-DF63-4BE5-AC93-3D1D16713ECC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ACED6-F925-4338-85FF-FAAAC17B6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841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D28C4-DF63-4BE5-AC93-3D1D16713ECC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ACED6-F925-4338-85FF-FAAAC17B6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595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D28C4-DF63-4BE5-AC93-3D1D16713ECC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ACED6-F925-4338-85FF-FAAAC17B6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791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D28C4-DF63-4BE5-AC93-3D1D16713ECC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ACED6-F925-4338-85FF-FAAAC17B6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506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D28C4-DF63-4BE5-AC93-3D1D16713ECC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ACED6-F925-4338-85FF-FAAAC17B6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381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D28C4-DF63-4BE5-AC93-3D1D16713ECC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ACED6-F925-4338-85FF-FAAAC17B6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366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D28C4-DF63-4BE5-AC93-3D1D16713ECC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ACED6-F925-4338-85FF-FAAAC17B6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450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D28C4-DF63-4BE5-AC93-3D1D16713ECC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ACED6-F925-4338-85FF-FAAAC17B6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689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CD28C4-DF63-4BE5-AC93-3D1D16713ECC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CACED6-F925-4338-85FF-FAAAC17B6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345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8.png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SD TALENTA\SAMPLE PPT\c10f2bdfb919a62fde7ad7fb1e4f575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3" y="0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345598" y="4501487"/>
            <a:ext cx="6858000" cy="20156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  <a:latin typeface="Century Gothic" pitchFamily="34" charset="0"/>
              </a:rPr>
              <a:t>Good Morning!</a:t>
            </a:r>
          </a:p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419066" y="3994245"/>
            <a:ext cx="4572001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4800" b="1" dirty="0" smtClean="0">
                <a:latin typeface="Century Gothic" pitchFamily="34" charset="0"/>
              </a:rPr>
              <a:t>Unit 1 Lesson 3</a:t>
            </a:r>
            <a:endParaRPr lang="en-US" sz="4800" b="1" dirty="0">
              <a:latin typeface="Century Gothic" pitchFamily="34" charset="0"/>
            </a:endParaRPr>
          </a:p>
        </p:txBody>
      </p:sp>
      <p:sp>
        <p:nvSpPr>
          <p:cNvPr id="8" name="Right Arrow 7">
            <a:hlinkClick r:id="" action="ppaction://hlinkshowjump?jump=nextslide"/>
          </p:cNvPr>
          <p:cNvSpPr/>
          <p:nvPr/>
        </p:nvSpPr>
        <p:spPr>
          <a:xfrm>
            <a:off x="7664669" y="6019800"/>
            <a:ext cx="1098331" cy="63062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421874" y="0"/>
            <a:ext cx="4713027" cy="609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  <a:latin typeface="Century Gothic" pitchFamily="34" charset="0"/>
              </a:rPr>
              <a:t>First Meeting</a:t>
            </a:r>
            <a:endParaRPr lang="en-US" sz="4400" b="1" dirty="0" smtClean="0">
              <a:solidFill>
                <a:schemeClr val="tx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935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SD TALENTA\SAMPLE PPT\unname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3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90600" y="372954"/>
            <a:ext cx="38384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entury Gothic" pitchFamily="34" charset="0"/>
              </a:rPr>
              <a:t>Let’s sing a song!</a:t>
            </a:r>
            <a:endParaRPr lang="en-US" sz="2800" b="1" dirty="0">
              <a:latin typeface="Century Gothic" pitchFamily="34" charset="0"/>
            </a:endParaRPr>
          </a:p>
        </p:txBody>
      </p:sp>
      <p:sp>
        <p:nvSpPr>
          <p:cNvPr id="6" name="Google Shape;267;p35"/>
          <p:cNvSpPr txBox="1">
            <a:spLocks/>
          </p:cNvSpPr>
          <p:nvPr/>
        </p:nvSpPr>
        <p:spPr>
          <a:xfrm>
            <a:off x="2739646" y="1064710"/>
            <a:ext cx="6255508" cy="53340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en-US" sz="3200" b="1" dirty="0" smtClean="0">
                <a:latin typeface="Century Gothic" pitchFamily="34" charset="0"/>
              </a:rPr>
              <a:t>Good Morning! Good Evening!</a:t>
            </a:r>
          </a:p>
          <a:p>
            <a:pPr algn="l">
              <a:lnSpc>
                <a:spcPct val="150000"/>
              </a:lnSpc>
              <a:spcBef>
                <a:spcPts val="0"/>
              </a:spcBef>
            </a:pPr>
            <a:endParaRPr lang="en-US" sz="2000" b="1" dirty="0" smtClean="0">
              <a:latin typeface="Century Gothic" pitchFamily="34" charset="0"/>
            </a:endParaRPr>
          </a:p>
          <a:p>
            <a:pPr algn="l">
              <a:spcBef>
                <a:spcPts val="0"/>
              </a:spcBef>
            </a:pPr>
            <a:r>
              <a:rPr lang="en-US" sz="2800" dirty="0" smtClean="0">
                <a:latin typeface="Century Gothic" pitchFamily="34" charset="0"/>
              </a:rPr>
              <a:t>Good morning to you!</a:t>
            </a:r>
          </a:p>
          <a:p>
            <a:pPr algn="l">
              <a:spcBef>
                <a:spcPts val="0"/>
              </a:spcBef>
            </a:pPr>
            <a:r>
              <a:rPr lang="en-US" sz="2800" dirty="0">
                <a:latin typeface="Century Gothic" pitchFamily="34" charset="0"/>
              </a:rPr>
              <a:t>Good morning to you</a:t>
            </a:r>
            <a:r>
              <a:rPr lang="en-US" sz="2800" dirty="0" smtClean="0">
                <a:latin typeface="Century Gothic" pitchFamily="34" charset="0"/>
              </a:rPr>
              <a:t>!</a:t>
            </a:r>
          </a:p>
          <a:p>
            <a:pPr algn="l">
              <a:spcBef>
                <a:spcPts val="0"/>
              </a:spcBef>
            </a:pPr>
            <a:r>
              <a:rPr lang="en-US" sz="2800" dirty="0">
                <a:latin typeface="Century Gothic" pitchFamily="34" charset="0"/>
              </a:rPr>
              <a:t>Good </a:t>
            </a:r>
            <a:r>
              <a:rPr lang="en-US" sz="2800" dirty="0" smtClean="0">
                <a:latin typeface="Century Gothic" pitchFamily="34" charset="0"/>
              </a:rPr>
              <a:t>morning, dear friend!</a:t>
            </a:r>
          </a:p>
          <a:p>
            <a:pPr algn="l">
              <a:spcBef>
                <a:spcPts val="0"/>
              </a:spcBef>
            </a:pPr>
            <a:r>
              <a:rPr lang="en-US" sz="2800" dirty="0">
                <a:latin typeface="Century Gothic" pitchFamily="34" charset="0"/>
              </a:rPr>
              <a:t>Good morning to you!</a:t>
            </a:r>
          </a:p>
          <a:p>
            <a:pPr algn="l">
              <a:spcBef>
                <a:spcPts val="0"/>
              </a:spcBef>
            </a:pPr>
            <a:endParaRPr lang="en-US" sz="2800" dirty="0" smtClean="0">
              <a:latin typeface="Century Gothic" pitchFamily="34" charset="0"/>
            </a:endParaRPr>
          </a:p>
          <a:p>
            <a:pPr algn="l">
              <a:spcBef>
                <a:spcPts val="0"/>
              </a:spcBef>
            </a:pPr>
            <a:r>
              <a:rPr lang="en-US" sz="2800" dirty="0">
                <a:latin typeface="Century Gothic" pitchFamily="34" charset="0"/>
              </a:rPr>
              <a:t>Good </a:t>
            </a:r>
            <a:r>
              <a:rPr lang="en-US" sz="2800" dirty="0" smtClean="0">
                <a:latin typeface="Century Gothic" pitchFamily="34" charset="0"/>
              </a:rPr>
              <a:t>evening </a:t>
            </a:r>
            <a:r>
              <a:rPr lang="en-US" sz="2800" dirty="0">
                <a:latin typeface="Century Gothic" pitchFamily="34" charset="0"/>
              </a:rPr>
              <a:t>to you!</a:t>
            </a:r>
          </a:p>
          <a:p>
            <a:pPr algn="l">
              <a:spcBef>
                <a:spcPts val="0"/>
              </a:spcBef>
            </a:pPr>
            <a:r>
              <a:rPr lang="en-US" sz="2800" dirty="0">
                <a:latin typeface="Century Gothic" pitchFamily="34" charset="0"/>
              </a:rPr>
              <a:t>Good </a:t>
            </a:r>
            <a:r>
              <a:rPr lang="en-US" sz="2800" dirty="0" smtClean="0">
                <a:latin typeface="Century Gothic" pitchFamily="34" charset="0"/>
              </a:rPr>
              <a:t>evening </a:t>
            </a:r>
            <a:r>
              <a:rPr lang="en-US" sz="2800" dirty="0">
                <a:latin typeface="Century Gothic" pitchFamily="34" charset="0"/>
              </a:rPr>
              <a:t>to you!</a:t>
            </a:r>
          </a:p>
          <a:p>
            <a:pPr algn="l">
              <a:spcBef>
                <a:spcPts val="0"/>
              </a:spcBef>
            </a:pPr>
            <a:r>
              <a:rPr lang="en-US" sz="2800" dirty="0">
                <a:latin typeface="Century Gothic" pitchFamily="34" charset="0"/>
              </a:rPr>
              <a:t>Good </a:t>
            </a:r>
            <a:r>
              <a:rPr lang="en-US" sz="2800" dirty="0" smtClean="0">
                <a:latin typeface="Century Gothic" pitchFamily="34" charset="0"/>
              </a:rPr>
              <a:t>evening, </a:t>
            </a:r>
            <a:r>
              <a:rPr lang="en-US" sz="2800" dirty="0">
                <a:latin typeface="Century Gothic" pitchFamily="34" charset="0"/>
              </a:rPr>
              <a:t>dear friend!</a:t>
            </a:r>
          </a:p>
          <a:p>
            <a:pPr algn="l">
              <a:spcBef>
                <a:spcPts val="0"/>
              </a:spcBef>
            </a:pPr>
            <a:r>
              <a:rPr lang="en-US" sz="2800" dirty="0">
                <a:latin typeface="Century Gothic" pitchFamily="34" charset="0"/>
              </a:rPr>
              <a:t>Good </a:t>
            </a:r>
            <a:r>
              <a:rPr lang="en-US" sz="2800" dirty="0" smtClean="0">
                <a:latin typeface="Century Gothic" pitchFamily="34" charset="0"/>
              </a:rPr>
              <a:t>evening </a:t>
            </a:r>
            <a:r>
              <a:rPr lang="en-US" sz="2800" dirty="0">
                <a:latin typeface="Century Gothic" pitchFamily="34" charset="0"/>
              </a:rPr>
              <a:t>to you!</a:t>
            </a:r>
          </a:p>
          <a:p>
            <a:pPr algn="l">
              <a:spcBef>
                <a:spcPts val="0"/>
              </a:spcBef>
            </a:pPr>
            <a:endParaRPr lang="en-US" sz="2000" dirty="0">
              <a:latin typeface="Century Gothic" pitchFamily="34" charset="0"/>
            </a:endParaRPr>
          </a:p>
        </p:txBody>
      </p:sp>
      <p:pic>
        <p:nvPicPr>
          <p:cNvPr id="4" name="15 Track 15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994244" y="349127"/>
            <a:ext cx="609600" cy="609600"/>
          </a:xfrm>
          <a:prstGeom prst="rect">
            <a:avLst/>
          </a:prstGeom>
        </p:spPr>
      </p:pic>
      <p:sp>
        <p:nvSpPr>
          <p:cNvPr id="8" name="Right Arrow 7">
            <a:hlinkClick r:id="" action="ppaction://hlinkshowjump?jump=previousslide"/>
          </p:cNvPr>
          <p:cNvSpPr/>
          <p:nvPr/>
        </p:nvSpPr>
        <p:spPr>
          <a:xfrm rot="10800000">
            <a:off x="228601" y="6113261"/>
            <a:ext cx="1066804" cy="57507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>
            <a:hlinkClick r:id="" action="ppaction://hlinkshowjump?jump=nextslide"/>
          </p:cNvPr>
          <p:cNvSpPr/>
          <p:nvPr/>
        </p:nvSpPr>
        <p:spPr>
          <a:xfrm>
            <a:off x="7620000" y="6040183"/>
            <a:ext cx="1098331" cy="63062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22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14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SD TALENTA\SAMPLE PPT\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88" y="30804"/>
            <a:ext cx="9161443" cy="6827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Google Shape;267;p35"/>
          <p:cNvSpPr txBox="1">
            <a:spLocks/>
          </p:cNvSpPr>
          <p:nvPr/>
        </p:nvSpPr>
        <p:spPr>
          <a:xfrm>
            <a:off x="228600" y="533400"/>
            <a:ext cx="8382000" cy="20574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sz="3200" dirty="0" smtClean="0">
                <a:latin typeface="Century Gothic" pitchFamily="34" charset="0"/>
              </a:rPr>
              <a:t>In this lesson, you will learn how to identify the different times of day</a:t>
            </a:r>
          </a:p>
          <a:p>
            <a:r>
              <a:rPr lang="en-US" sz="3200" dirty="0" smtClean="0">
                <a:latin typeface="Century Gothic" pitchFamily="34" charset="0"/>
              </a:rPr>
              <a:t>(morning, afternoon, evening, night) </a:t>
            </a:r>
            <a:endParaRPr lang="en-US" sz="3200" dirty="0"/>
          </a:p>
        </p:txBody>
      </p:sp>
      <p:sp>
        <p:nvSpPr>
          <p:cNvPr id="6" name="Google Shape;267;p35"/>
          <p:cNvSpPr txBox="1">
            <a:spLocks/>
          </p:cNvSpPr>
          <p:nvPr/>
        </p:nvSpPr>
        <p:spPr>
          <a:xfrm>
            <a:off x="374415" y="4343400"/>
            <a:ext cx="8382000" cy="22860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sz="4000" b="1" dirty="0" smtClean="0">
                <a:latin typeface="Century Gothic" pitchFamily="34" charset="0"/>
              </a:rPr>
              <a:t>The Subject is taken from </a:t>
            </a:r>
            <a:br>
              <a:rPr lang="en-US" sz="4000" b="1" dirty="0" smtClean="0">
                <a:latin typeface="Century Gothic" pitchFamily="34" charset="0"/>
              </a:rPr>
            </a:br>
            <a:r>
              <a:rPr lang="en-US" sz="4000" b="1" dirty="0" smtClean="0">
                <a:latin typeface="Century Gothic" pitchFamily="34" charset="0"/>
              </a:rPr>
              <a:t>English Chest 1 Unit 1 Lesson 3</a:t>
            </a:r>
            <a:br>
              <a:rPr lang="en-US" sz="4000" b="1" dirty="0" smtClean="0">
                <a:latin typeface="Century Gothic" pitchFamily="34" charset="0"/>
              </a:rPr>
            </a:br>
            <a:r>
              <a:rPr lang="en-US" sz="4000" b="1" dirty="0" smtClean="0">
                <a:latin typeface="Century Gothic" pitchFamily="34" charset="0"/>
              </a:rPr>
              <a:t>“Good Morning!”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endParaRPr lang="en-US" sz="4000" b="1" dirty="0"/>
          </a:p>
        </p:txBody>
      </p:sp>
      <p:sp>
        <p:nvSpPr>
          <p:cNvPr id="7" name="Right Arrow 6">
            <a:hlinkClick r:id="" action="ppaction://hlinkshowjump?jump=previousslide"/>
          </p:cNvPr>
          <p:cNvSpPr/>
          <p:nvPr/>
        </p:nvSpPr>
        <p:spPr>
          <a:xfrm rot="10800000">
            <a:off x="266700" y="6054323"/>
            <a:ext cx="1066804" cy="57507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>
            <a:hlinkClick r:id="" action="ppaction://hlinkshowjump?jump=nextslide"/>
          </p:cNvPr>
          <p:cNvSpPr/>
          <p:nvPr/>
        </p:nvSpPr>
        <p:spPr>
          <a:xfrm>
            <a:off x="7547084" y="5998779"/>
            <a:ext cx="1098331" cy="63062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686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SD TALENTA\SAMPLE PPT\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31" y="0"/>
            <a:ext cx="9161443" cy="6827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Google Shape;267;p35"/>
          <p:cNvSpPr txBox="1">
            <a:spLocks/>
          </p:cNvSpPr>
          <p:nvPr/>
        </p:nvSpPr>
        <p:spPr>
          <a:xfrm>
            <a:off x="1295400" y="304800"/>
            <a:ext cx="5721585" cy="12192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sz="5400" b="1" dirty="0" smtClean="0">
                <a:latin typeface="Century Gothic" pitchFamily="34" charset="0"/>
              </a:rPr>
              <a:t>Greeting</a:t>
            </a:r>
          </a:p>
        </p:txBody>
      </p:sp>
      <p:sp>
        <p:nvSpPr>
          <p:cNvPr id="8" name="Google Shape;267;p35"/>
          <p:cNvSpPr txBox="1">
            <a:spLocks/>
          </p:cNvSpPr>
          <p:nvPr/>
        </p:nvSpPr>
        <p:spPr>
          <a:xfrm>
            <a:off x="609600" y="1752600"/>
            <a:ext cx="3408480" cy="903051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US" sz="3200" b="1" dirty="0">
                <a:latin typeface="Century Gothic" pitchFamily="34" charset="0"/>
              </a:rPr>
              <a:t>h</a:t>
            </a:r>
            <a:r>
              <a:rPr lang="en-US" sz="3200" b="1" dirty="0" smtClean="0">
                <a:latin typeface="Century Gothic" pitchFamily="34" charset="0"/>
              </a:rPr>
              <a:t>ello – hello</a:t>
            </a:r>
          </a:p>
        </p:txBody>
      </p:sp>
      <p:sp>
        <p:nvSpPr>
          <p:cNvPr id="9" name="Google Shape;267;p35"/>
          <p:cNvSpPr txBox="1">
            <a:spLocks/>
          </p:cNvSpPr>
          <p:nvPr/>
        </p:nvSpPr>
        <p:spPr>
          <a:xfrm>
            <a:off x="638175" y="2667000"/>
            <a:ext cx="3408480" cy="903051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US" sz="3200" b="1" dirty="0" smtClean="0">
                <a:latin typeface="Century Gothic" pitchFamily="34" charset="0"/>
              </a:rPr>
              <a:t>hi </a:t>
            </a:r>
            <a:r>
              <a:rPr lang="en-US" sz="3200" b="1" dirty="0">
                <a:latin typeface="Century Gothic" pitchFamily="34" charset="0"/>
              </a:rPr>
              <a:t>– hi</a:t>
            </a:r>
          </a:p>
        </p:txBody>
      </p:sp>
      <p:sp>
        <p:nvSpPr>
          <p:cNvPr id="10" name="Google Shape;267;p35"/>
          <p:cNvSpPr txBox="1">
            <a:spLocks/>
          </p:cNvSpPr>
          <p:nvPr/>
        </p:nvSpPr>
        <p:spPr>
          <a:xfrm>
            <a:off x="576262" y="3581400"/>
            <a:ext cx="8342430" cy="903051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US" sz="3200" b="1" dirty="0" smtClean="0">
                <a:latin typeface="Century Gothic" pitchFamily="34" charset="0"/>
              </a:rPr>
              <a:t>nice </a:t>
            </a:r>
            <a:r>
              <a:rPr lang="en-US" sz="3200" b="1" dirty="0">
                <a:latin typeface="Century Gothic" pitchFamily="34" charset="0"/>
              </a:rPr>
              <a:t>to meet you – nice to meet you too</a:t>
            </a:r>
          </a:p>
        </p:txBody>
      </p:sp>
      <p:sp>
        <p:nvSpPr>
          <p:cNvPr id="11" name="Right Arrow 10">
            <a:hlinkClick r:id="" action="ppaction://hlinkshowjump?jump=previousslide"/>
          </p:cNvPr>
          <p:cNvSpPr/>
          <p:nvPr/>
        </p:nvSpPr>
        <p:spPr>
          <a:xfrm rot="10800000">
            <a:off x="266700" y="6054323"/>
            <a:ext cx="1066804" cy="57507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hlinkClick r:id="" action="ppaction://hlinkshowjump?jump=nextslide"/>
          </p:cNvPr>
          <p:cNvSpPr/>
          <p:nvPr/>
        </p:nvSpPr>
        <p:spPr>
          <a:xfrm>
            <a:off x="7696200" y="5998779"/>
            <a:ext cx="1098331" cy="63062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575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SD TALENTA\SAMPLE PPT\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31" y="0"/>
            <a:ext cx="9161443" cy="6827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Google Shape;267;p35"/>
          <p:cNvSpPr txBox="1">
            <a:spLocks/>
          </p:cNvSpPr>
          <p:nvPr/>
        </p:nvSpPr>
        <p:spPr>
          <a:xfrm>
            <a:off x="1295400" y="304800"/>
            <a:ext cx="5721585" cy="12192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sz="5400" b="1" dirty="0" smtClean="0">
                <a:latin typeface="Century Gothic" pitchFamily="34" charset="0"/>
              </a:rPr>
              <a:t>Farewell</a:t>
            </a:r>
          </a:p>
        </p:txBody>
      </p:sp>
      <p:sp>
        <p:nvSpPr>
          <p:cNvPr id="8" name="Google Shape;267;p35"/>
          <p:cNvSpPr txBox="1">
            <a:spLocks/>
          </p:cNvSpPr>
          <p:nvPr/>
        </p:nvSpPr>
        <p:spPr>
          <a:xfrm>
            <a:off x="609600" y="1752600"/>
            <a:ext cx="3408480" cy="903051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US" sz="3200" b="1" dirty="0">
                <a:latin typeface="Century Gothic" pitchFamily="34" charset="0"/>
              </a:rPr>
              <a:t>b</a:t>
            </a:r>
            <a:r>
              <a:rPr lang="en-US" sz="3200" b="1" dirty="0" smtClean="0">
                <a:latin typeface="Century Gothic" pitchFamily="34" charset="0"/>
              </a:rPr>
              <a:t>ye - bye</a:t>
            </a:r>
          </a:p>
        </p:txBody>
      </p:sp>
      <p:sp>
        <p:nvSpPr>
          <p:cNvPr id="9" name="Google Shape;267;p35"/>
          <p:cNvSpPr txBox="1">
            <a:spLocks/>
          </p:cNvSpPr>
          <p:nvPr/>
        </p:nvSpPr>
        <p:spPr>
          <a:xfrm>
            <a:off x="638174" y="2667000"/>
            <a:ext cx="6067425" cy="903051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US" sz="3200" b="1" dirty="0" smtClean="0">
                <a:latin typeface="Century Gothic" pitchFamily="34" charset="0"/>
              </a:rPr>
              <a:t>good bye – good bye</a:t>
            </a:r>
            <a:endParaRPr lang="en-US" sz="3200" b="1" dirty="0">
              <a:latin typeface="Century Gothic" pitchFamily="34" charset="0"/>
            </a:endParaRPr>
          </a:p>
        </p:txBody>
      </p:sp>
      <p:sp>
        <p:nvSpPr>
          <p:cNvPr id="10" name="Google Shape;267;p35"/>
          <p:cNvSpPr txBox="1">
            <a:spLocks/>
          </p:cNvSpPr>
          <p:nvPr/>
        </p:nvSpPr>
        <p:spPr>
          <a:xfrm>
            <a:off x="576262" y="3581400"/>
            <a:ext cx="5214938" cy="903051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US" sz="3200" b="1" dirty="0">
                <a:latin typeface="Century Gothic" pitchFamily="34" charset="0"/>
              </a:rPr>
              <a:t>s</a:t>
            </a:r>
            <a:r>
              <a:rPr lang="en-US" sz="3200" b="1" dirty="0" smtClean="0">
                <a:latin typeface="Century Gothic" pitchFamily="34" charset="0"/>
              </a:rPr>
              <a:t>ee you – see you</a:t>
            </a:r>
            <a:endParaRPr lang="en-US" sz="3200" b="1" dirty="0">
              <a:latin typeface="Century Gothic" pitchFamily="34" charset="0"/>
            </a:endParaRPr>
          </a:p>
        </p:txBody>
      </p:sp>
      <p:sp>
        <p:nvSpPr>
          <p:cNvPr id="7" name="Right Arrow 6">
            <a:hlinkClick r:id="" action="ppaction://hlinkshowjump?jump=previousslide"/>
          </p:cNvPr>
          <p:cNvSpPr/>
          <p:nvPr/>
        </p:nvSpPr>
        <p:spPr>
          <a:xfrm rot="10800000">
            <a:off x="266700" y="6054323"/>
            <a:ext cx="1066804" cy="57507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>
            <a:hlinkClick r:id="" action="ppaction://hlinkshowjump?jump=nextslide"/>
          </p:cNvPr>
          <p:cNvSpPr/>
          <p:nvPr/>
        </p:nvSpPr>
        <p:spPr>
          <a:xfrm>
            <a:off x="7620000" y="5962195"/>
            <a:ext cx="1098331" cy="63062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073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SD TALENTA\SAMPLE PPT\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31" y="0"/>
            <a:ext cx="9161443" cy="6827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Google Shape;267;p35"/>
          <p:cNvSpPr txBox="1">
            <a:spLocks/>
          </p:cNvSpPr>
          <p:nvPr/>
        </p:nvSpPr>
        <p:spPr>
          <a:xfrm>
            <a:off x="1066800" y="0"/>
            <a:ext cx="7162800" cy="12192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sz="5400" b="1" dirty="0" smtClean="0">
                <a:latin typeface="Century Gothic" pitchFamily="34" charset="0"/>
              </a:rPr>
              <a:t>Sentence Patterns</a:t>
            </a:r>
          </a:p>
        </p:txBody>
      </p:sp>
      <p:sp>
        <p:nvSpPr>
          <p:cNvPr id="7" name="Google Shape;267;p35"/>
          <p:cNvSpPr txBox="1">
            <a:spLocks/>
          </p:cNvSpPr>
          <p:nvPr/>
        </p:nvSpPr>
        <p:spPr>
          <a:xfrm>
            <a:off x="548490" y="1219200"/>
            <a:ext cx="8001000" cy="4495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dirty="0">
                <a:latin typeface="Century Gothic" pitchFamily="34" charset="0"/>
              </a:rPr>
              <a:t>*</a:t>
            </a:r>
            <a:r>
              <a:rPr lang="en-US" sz="3200" b="1" dirty="0">
                <a:latin typeface="Century Gothic" pitchFamily="34" charset="0"/>
              </a:rPr>
              <a:t>Mr.</a:t>
            </a:r>
            <a:r>
              <a:rPr lang="en-US" sz="3200" dirty="0">
                <a:latin typeface="Century Gothic" pitchFamily="34" charset="0"/>
              </a:rPr>
              <a:t> is short for </a:t>
            </a:r>
            <a:r>
              <a:rPr lang="en-US" sz="3200" b="1" dirty="0" smtClean="0">
                <a:latin typeface="Century Gothic" pitchFamily="34" charset="0"/>
              </a:rPr>
              <a:t>Mister</a:t>
            </a:r>
            <a:r>
              <a:rPr lang="en-US" sz="3200" dirty="0" smtClean="0">
                <a:latin typeface="Century Gothic" pitchFamily="34" charset="0"/>
              </a:rPr>
              <a:t>.</a:t>
            </a:r>
          </a:p>
          <a:p>
            <a:pPr algn="just"/>
            <a:r>
              <a:rPr lang="en-US" sz="3200" dirty="0" smtClean="0">
                <a:latin typeface="Century Gothic" pitchFamily="34" charset="0"/>
              </a:rPr>
              <a:t>*</a:t>
            </a:r>
            <a:r>
              <a:rPr lang="en-US" sz="3200" b="1" dirty="0" smtClean="0">
                <a:latin typeface="Century Gothic" pitchFamily="34" charset="0"/>
              </a:rPr>
              <a:t>Miss</a:t>
            </a:r>
            <a:r>
              <a:rPr lang="en-US" sz="3200" dirty="0" smtClean="0">
                <a:latin typeface="Century Gothic" pitchFamily="34" charset="0"/>
              </a:rPr>
              <a:t> </a:t>
            </a:r>
            <a:r>
              <a:rPr lang="en-US" sz="3200" dirty="0">
                <a:latin typeface="Century Gothic" pitchFamily="34" charset="0"/>
              </a:rPr>
              <a:t>or </a:t>
            </a:r>
            <a:r>
              <a:rPr lang="en-US" sz="3200" b="1" dirty="0">
                <a:latin typeface="Century Gothic" pitchFamily="34" charset="0"/>
              </a:rPr>
              <a:t>Misses</a:t>
            </a:r>
            <a:r>
              <a:rPr lang="en-US" sz="3200" dirty="0">
                <a:latin typeface="Century Gothic" pitchFamily="34" charset="0"/>
              </a:rPr>
              <a:t> is used for women.</a:t>
            </a:r>
          </a:p>
          <a:p>
            <a:pPr algn="just"/>
            <a:r>
              <a:rPr lang="en-US" sz="5400" dirty="0">
                <a:latin typeface="Century Gothic" pitchFamily="34" charset="0"/>
              </a:rPr>
              <a:t> </a:t>
            </a:r>
          </a:p>
          <a:p>
            <a:pPr algn="just"/>
            <a:r>
              <a:rPr lang="en-US" sz="3200" b="1" dirty="0">
                <a:latin typeface="Century Gothic" pitchFamily="34" charset="0"/>
              </a:rPr>
              <a:t>Miss</a:t>
            </a:r>
            <a:r>
              <a:rPr lang="en-US" sz="3200" dirty="0">
                <a:latin typeface="Century Gothic" pitchFamily="34" charset="0"/>
              </a:rPr>
              <a:t> is for an unmarried woman.</a:t>
            </a:r>
          </a:p>
          <a:p>
            <a:pPr algn="just"/>
            <a:r>
              <a:rPr lang="en-US" sz="3200" b="1" dirty="0">
                <a:latin typeface="Century Gothic" pitchFamily="34" charset="0"/>
              </a:rPr>
              <a:t>Misses</a:t>
            </a:r>
            <a:r>
              <a:rPr lang="en-US" sz="3200" dirty="0">
                <a:latin typeface="Century Gothic" pitchFamily="34" charset="0"/>
              </a:rPr>
              <a:t> is abbreviated as </a:t>
            </a:r>
            <a:r>
              <a:rPr lang="en-US" sz="3200" b="1" dirty="0">
                <a:latin typeface="Century Gothic" pitchFamily="34" charset="0"/>
              </a:rPr>
              <a:t>Mrs</a:t>
            </a:r>
            <a:r>
              <a:rPr lang="en-US" sz="3200" dirty="0">
                <a:latin typeface="Century Gothic" pitchFamily="34" charset="0"/>
              </a:rPr>
              <a:t>., means a married woman.</a:t>
            </a:r>
          </a:p>
          <a:p>
            <a:pPr algn="just"/>
            <a:r>
              <a:rPr lang="en-US" sz="3200" b="1" dirty="0">
                <a:latin typeface="Century Gothic" pitchFamily="34" charset="0"/>
              </a:rPr>
              <a:t>Ms</a:t>
            </a:r>
            <a:r>
              <a:rPr lang="en-US" sz="3200" dirty="0">
                <a:latin typeface="Century Gothic" pitchFamily="34" charset="0"/>
              </a:rPr>
              <a:t>. can be used for any woman</a:t>
            </a:r>
            <a:r>
              <a:rPr lang="en-US" sz="5400" dirty="0">
                <a:latin typeface="Century Gothic" pitchFamily="34" charset="0"/>
              </a:rPr>
              <a:t>.</a:t>
            </a:r>
          </a:p>
        </p:txBody>
      </p:sp>
      <p:sp>
        <p:nvSpPr>
          <p:cNvPr id="11" name="Right Arrow 10">
            <a:hlinkClick r:id="" action="ppaction://hlinkshowjump?jump=previousslide"/>
          </p:cNvPr>
          <p:cNvSpPr/>
          <p:nvPr/>
        </p:nvSpPr>
        <p:spPr>
          <a:xfrm rot="10800000">
            <a:off x="266700" y="6054323"/>
            <a:ext cx="1066804" cy="57507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hlinkClick r:id="" action="ppaction://hlinkshowjump?jump=nextslide"/>
          </p:cNvPr>
          <p:cNvSpPr/>
          <p:nvPr/>
        </p:nvSpPr>
        <p:spPr>
          <a:xfrm>
            <a:off x="7505024" y="5998779"/>
            <a:ext cx="1098331" cy="63062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78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267;p35"/>
          <p:cNvSpPr txBox="1">
            <a:spLocks/>
          </p:cNvSpPr>
          <p:nvPr/>
        </p:nvSpPr>
        <p:spPr>
          <a:xfrm>
            <a:off x="1752600" y="0"/>
            <a:ext cx="4648200" cy="12192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sz="5400" b="1" dirty="0" smtClean="0">
                <a:latin typeface="Century Gothic" pitchFamily="34" charset="0"/>
              </a:rPr>
              <a:t>Examples </a:t>
            </a:r>
          </a:p>
        </p:txBody>
      </p:sp>
      <p:sp>
        <p:nvSpPr>
          <p:cNvPr id="7" name="Google Shape;267;p35"/>
          <p:cNvSpPr txBox="1">
            <a:spLocks/>
          </p:cNvSpPr>
          <p:nvPr/>
        </p:nvSpPr>
        <p:spPr>
          <a:xfrm>
            <a:off x="252412" y="990600"/>
            <a:ext cx="7291388" cy="12954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dirty="0">
                <a:latin typeface="Century Gothic" pitchFamily="34" charset="0"/>
              </a:rPr>
              <a:t>Ms. </a:t>
            </a:r>
            <a:r>
              <a:rPr lang="en-US" sz="3200" dirty="0" err="1">
                <a:latin typeface="Century Gothic" pitchFamily="34" charset="0"/>
              </a:rPr>
              <a:t>Retno</a:t>
            </a:r>
            <a:r>
              <a:rPr lang="en-US" sz="3200" dirty="0" smtClean="0">
                <a:latin typeface="Century Gothic" pitchFamily="34" charset="0"/>
              </a:rPr>
              <a:t>  : Hello, children!</a:t>
            </a:r>
          </a:p>
          <a:p>
            <a:pPr algn="just"/>
            <a:r>
              <a:rPr lang="en-US" sz="3200" dirty="0">
                <a:latin typeface="Century Gothic" pitchFamily="34" charset="0"/>
              </a:rPr>
              <a:t>Children</a:t>
            </a:r>
            <a:r>
              <a:rPr lang="en-US" sz="3200" dirty="0" smtClean="0">
                <a:latin typeface="Century Gothic" pitchFamily="34" charset="0"/>
              </a:rPr>
              <a:t>    : Hello, Ms. </a:t>
            </a:r>
            <a:r>
              <a:rPr lang="en-US" sz="3200" dirty="0" err="1" smtClean="0">
                <a:latin typeface="Century Gothic" pitchFamily="34" charset="0"/>
              </a:rPr>
              <a:t>Retno</a:t>
            </a:r>
            <a:r>
              <a:rPr lang="en-US" sz="3200" dirty="0" smtClean="0">
                <a:latin typeface="Century Gothic" pitchFamily="34" charset="0"/>
              </a:rPr>
              <a:t>!</a:t>
            </a:r>
          </a:p>
        </p:txBody>
      </p:sp>
      <p:sp>
        <p:nvSpPr>
          <p:cNvPr id="5" name="Google Shape;267;p35"/>
          <p:cNvSpPr txBox="1">
            <a:spLocks/>
          </p:cNvSpPr>
          <p:nvPr/>
        </p:nvSpPr>
        <p:spPr>
          <a:xfrm>
            <a:off x="279451" y="2286000"/>
            <a:ext cx="8001000" cy="12954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dirty="0" smtClean="0">
                <a:latin typeface="Century Gothic" pitchFamily="34" charset="0"/>
              </a:rPr>
              <a:t>Ms. </a:t>
            </a:r>
            <a:r>
              <a:rPr lang="en-US" sz="3200" dirty="0" err="1" smtClean="0">
                <a:latin typeface="Century Gothic" pitchFamily="34" charset="0"/>
              </a:rPr>
              <a:t>Retno</a:t>
            </a:r>
            <a:r>
              <a:rPr lang="en-US" sz="3200" dirty="0" smtClean="0">
                <a:latin typeface="Century Gothic" pitchFamily="34" charset="0"/>
              </a:rPr>
              <a:t> : Good morning, children!</a:t>
            </a:r>
          </a:p>
          <a:p>
            <a:pPr algn="just"/>
            <a:r>
              <a:rPr lang="en-US" sz="3200" dirty="0" smtClean="0">
                <a:latin typeface="Century Gothic" pitchFamily="34" charset="0"/>
              </a:rPr>
              <a:t>Children   : Good morning, </a:t>
            </a:r>
            <a:r>
              <a:rPr lang="en-US" sz="3200" dirty="0" err="1" smtClean="0">
                <a:latin typeface="Century Gothic" pitchFamily="34" charset="0"/>
              </a:rPr>
              <a:t>Ms</a:t>
            </a:r>
            <a:r>
              <a:rPr lang="en-US" sz="3200" dirty="0" smtClean="0">
                <a:latin typeface="Century Gothic" pitchFamily="34" charset="0"/>
              </a:rPr>
              <a:t> </a:t>
            </a:r>
            <a:r>
              <a:rPr lang="en-US" sz="3200" dirty="0" err="1" smtClean="0">
                <a:latin typeface="Century Gothic" pitchFamily="34" charset="0"/>
              </a:rPr>
              <a:t>Retno</a:t>
            </a:r>
            <a:r>
              <a:rPr lang="en-US" sz="3200" dirty="0">
                <a:latin typeface="Century Gothic" pitchFamily="34" charset="0"/>
              </a:rPr>
              <a:t>!</a:t>
            </a:r>
            <a:endParaRPr lang="en-US" sz="3200" dirty="0" smtClean="0">
              <a:latin typeface="Century Gothic" pitchFamily="34" charset="0"/>
            </a:endParaRPr>
          </a:p>
        </p:txBody>
      </p:sp>
      <p:sp>
        <p:nvSpPr>
          <p:cNvPr id="8" name="Google Shape;267;p35"/>
          <p:cNvSpPr txBox="1">
            <a:spLocks/>
          </p:cNvSpPr>
          <p:nvPr/>
        </p:nvSpPr>
        <p:spPr>
          <a:xfrm>
            <a:off x="252412" y="3581400"/>
            <a:ext cx="8001000" cy="12954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dirty="0">
                <a:latin typeface="Century Gothic" pitchFamily="34" charset="0"/>
              </a:rPr>
              <a:t>Ms. </a:t>
            </a:r>
            <a:r>
              <a:rPr lang="en-US" sz="3200" dirty="0" err="1">
                <a:latin typeface="Century Gothic" pitchFamily="34" charset="0"/>
              </a:rPr>
              <a:t>Retno</a:t>
            </a:r>
            <a:r>
              <a:rPr lang="en-US" sz="3200" dirty="0" smtClean="0">
                <a:latin typeface="Century Gothic" pitchFamily="34" charset="0"/>
              </a:rPr>
              <a:t>  : Good bye, children!</a:t>
            </a:r>
          </a:p>
          <a:p>
            <a:pPr algn="just"/>
            <a:r>
              <a:rPr lang="en-US" sz="3200" dirty="0">
                <a:latin typeface="Century Gothic" pitchFamily="34" charset="0"/>
              </a:rPr>
              <a:t>Children </a:t>
            </a:r>
            <a:r>
              <a:rPr lang="en-US" sz="3200" dirty="0" smtClean="0">
                <a:latin typeface="Century Gothic" pitchFamily="34" charset="0"/>
              </a:rPr>
              <a:t>   : Good bye, Ms. </a:t>
            </a:r>
            <a:r>
              <a:rPr lang="en-US" sz="3200" dirty="0" err="1" smtClean="0">
                <a:latin typeface="Century Gothic" pitchFamily="34" charset="0"/>
              </a:rPr>
              <a:t>Retno</a:t>
            </a:r>
            <a:r>
              <a:rPr lang="en-US" sz="3200" dirty="0" smtClean="0">
                <a:latin typeface="Century Gothic" pitchFamily="34" charset="0"/>
              </a:rPr>
              <a:t>!</a:t>
            </a:r>
          </a:p>
        </p:txBody>
      </p:sp>
      <p:sp>
        <p:nvSpPr>
          <p:cNvPr id="9" name="Google Shape;267;p35"/>
          <p:cNvSpPr txBox="1">
            <a:spLocks/>
          </p:cNvSpPr>
          <p:nvPr/>
        </p:nvSpPr>
        <p:spPr>
          <a:xfrm>
            <a:off x="302920" y="4921045"/>
            <a:ext cx="8001000" cy="12954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dirty="0">
                <a:latin typeface="Century Gothic" pitchFamily="34" charset="0"/>
              </a:rPr>
              <a:t>Ms. </a:t>
            </a:r>
            <a:r>
              <a:rPr lang="en-US" sz="3200" dirty="0" err="1">
                <a:latin typeface="Century Gothic" pitchFamily="34" charset="0"/>
              </a:rPr>
              <a:t>Retno</a:t>
            </a:r>
            <a:r>
              <a:rPr lang="en-US" sz="3200" dirty="0" smtClean="0">
                <a:latin typeface="Century Gothic" pitchFamily="34" charset="0"/>
              </a:rPr>
              <a:t>  : See you, children!</a:t>
            </a:r>
          </a:p>
          <a:p>
            <a:pPr algn="just"/>
            <a:r>
              <a:rPr lang="en-US" sz="3200" dirty="0">
                <a:latin typeface="Century Gothic" pitchFamily="34" charset="0"/>
              </a:rPr>
              <a:t>Children </a:t>
            </a:r>
            <a:r>
              <a:rPr lang="en-US" sz="3200" dirty="0" smtClean="0">
                <a:latin typeface="Century Gothic" pitchFamily="34" charset="0"/>
              </a:rPr>
              <a:t>   : See you, Ms. </a:t>
            </a:r>
            <a:r>
              <a:rPr lang="en-US" sz="3200" dirty="0" err="1" smtClean="0">
                <a:latin typeface="Century Gothic" pitchFamily="34" charset="0"/>
              </a:rPr>
              <a:t>Retno</a:t>
            </a:r>
            <a:r>
              <a:rPr lang="en-US" sz="3200" dirty="0">
                <a:latin typeface="Century Gothic" pitchFamily="34" charset="0"/>
              </a:rPr>
              <a:t>!</a:t>
            </a:r>
            <a:endParaRPr lang="en-US" sz="3200" dirty="0" smtClean="0">
              <a:latin typeface="Century Gothic" pitchFamily="34" charset="0"/>
            </a:endParaRPr>
          </a:p>
        </p:txBody>
      </p:sp>
      <p:sp>
        <p:nvSpPr>
          <p:cNvPr id="10" name="Right Arrow 9">
            <a:hlinkClick r:id="" action="ppaction://hlinkshowjump?jump=previousslide"/>
          </p:cNvPr>
          <p:cNvSpPr/>
          <p:nvPr/>
        </p:nvSpPr>
        <p:spPr>
          <a:xfrm rot="10800000">
            <a:off x="266700" y="6054323"/>
            <a:ext cx="1066804" cy="57507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>
            <a:hlinkClick r:id="" action="ppaction://hlinkshowjump?jump=nextslide"/>
          </p:cNvPr>
          <p:cNvSpPr/>
          <p:nvPr/>
        </p:nvSpPr>
        <p:spPr>
          <a:xfrm>
            <a:off x="7643812" y="6019345"/>
            <a:ext cx="1098331" cy="63062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567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81200" y="762000"/>
            <a:ext cx="434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Century Gothic" pitchFamily="34" charset="0"/>
              </a:rPr>
              <a:t>What is this?</a:t>
            </a:r>
            <a:endParaRPr lang="en-US" sz="4800" b="1" dirty="0">
              <a:latin typeface="Century Gothic" pitchFamily="34" charset="0"/>
            </a:endParaRPr>
          </a:p>
        </p:txBody>
      </p:sp>
      <p:pic>
        <p:nvPicPr>
          <p:cNvPr id="2051" name="Picture 3" descr="D:\SD TALENTA\SCAN EC\GRADE 1\UNIT 1 LESSON 3\IMG_20200819_0003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5" r="2432" b="45403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838200" y="2743200"/>
            <a:ext cx="304800" cy="4572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105943" y="4505325"/>
            <a:ext cx="3413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4</a:t>
            </a:r>
            <a:endParaRPr kumimoji="0" lang="en-US" altLang="ko-KR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8534400" y="6324600"/>
            <a:ext cx="3413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3</a:t>
            </a:r>
            <a:endParaRPr kumimoji="0" lang="en-US" altLang="ko-KR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8534400" y="4524375"/>
            <a:ext cx="3413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5</a:t>
            </a:r>
            <a:endParaRPr kumimoji="0" lang="en-US" altLang="ko-KR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087687" y="6334125"/>
            <a:ext cx="3413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2</a:t>
            </a:r>
            <a:endParaRPr kumimoji="0" lang="en-US" altLang="ko-KR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812630" y="6324600"/>
            <a:ext cx="3413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6</a:t>
            </a:r>
            <a:endParaRPr kumimoji="0" lang="en-US" altLang="ko-KR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3" name="11 Track 1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724400" y="2286000"/>
            <a:ext cx="609600" cy="609600"/>
          </a:xfrm>
          <a:prstGeom prst="rect">
            <a:avLst/>
          </a:prstGeom>
        </p:spPr>
      </p:pic>
      <p:sp>
        <p:nvSpPr>
          <p:cNvPr id="12" name="Right Arrow 11">
            <a:hlinkClick r:id="" action="ppaction://hlinkshowjump?jump=previousslide"/>
          </p:cNvPr>
          <p:cNvSpPr/>
          <p:nvPr/>
        </p:nvSpPr>
        <p:spPr>
          <a:xfrm rot="10800000">
            <a:off x="266700" y="6054323"/>
            <a:ext cx="1066804" cy="57507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>
            <a:hlinkClick r:id="" action="ppaction://hlinkshowjump?jump=nextslide"/>
          </p:cNvPr>
          <p:cNvSpPr/>
          <p:nvPr/>
        </p:nvSpPr>
        <p:spPr>
          <a:xfrm>
            <a:off x="7777382" y="1592997"/>
            <a:ext cx="1098331" cy="63062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484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5934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SD TALENTA\SAMPLE PPT\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31" y="0"/>
            <a:ext cx="9161443" cy="853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ight Arrow 24">
            <a:hlinkClick r:id="" action="ppaction://hlinkshowjump?jump=previousslide"/>
          </p:cNvPr>
          <p:cNvSpPr/>
          <p:nvPr/>
        </p:nvSpPr>
        <p:spPr>
          <a:xfrm rot="10800000">
            <a:off x="266700" y="6054323"/>
            <a:ext cx="1066804" cy="57507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Arrow 25">
            <a:hlinkClick r:id="" action="ppaction://hlinkshowjump?jump=nextslide"/>
          </p:cNvPr>
          <p:cNvSpPr/>
          <p:nvPr/>
        </p:nvSpPr>
        <p:spPr>
          <a:xfrm>
            <a:off x="7388233" y="5998779"/>
            <a:ext cx="1098331" cy="63062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Google Shape;267;p35"/>
          <p:cNvSpPr txBox="1">
            <a:spLocks/>
          </p:cNvSpPr>
          <p:nvPr/>
        </p:nvSpPr>
        <p:spPr>
          <a:xfrm>
            <a:off x="1584523" y="210796"/>
            <a:ext cx="5791200" cy="6096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b="1" dirty="0" smtClean="0">
                <a:latin typeface="Century Gothic" pitchFamily="34" charset="0"/>
              </a:rPr>
              <a:t>Homework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0773000"/>
              </p:ext>
            </p:extLst>
          </p:nvPr>
        </p:nvGraphicFramePr>
        <p:xfrm>
          <a:off x="266700" y="886887"/>
          <a:ext cx="8572500" cy="49805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86250"/>
                <a:gridCol w="4286250"/>
              </a:tblGrid>
              <a:tr h="609286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Greet your family and ask.</a:t>
                      </a:r>
                      <a:endParaRPr lang="en-US" sz="110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985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Questions</a:t>
                      </a:r>
                      <a:endParaRPr lang="en-US" sz="110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Answer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157567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Good morning mom.</a:t>
                      </a:r>
                      <a:endParaRPr lang="en-US" sz="1100">
                        <a:effectLst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When do you usually cook?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Mother : __________.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157567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Good morning brother.</a:t>
                      </a:r>
                      <a:endParaRPr lang="en-US" sz="1100">
                        <a:effectLst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When do you usually have lunch?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Brother : __________.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157567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Good morning dad.</a:t>
                      </a:r>
                      <a:endParaRPr lang="en-US" sz="1100">
                        <a:effectLst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When will you back from work?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Father : __________.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2716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SD TALENTA\SAMPLE PPT\tenor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72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ight Arrow 4">
            <a:hlinkClick r:id="" action="ppaction://hlinkshowjump?jump=previousslide"/>
          </p:cNvPr>
          <p:cNvSpPr/>
          <p:nvPr/>
        </p:nvSpPr>
        <p:spPr>
          <a:xfrm rot="10800000">
            <a:off x="266700" y="6054323"/>
            <a:ext cx="1066804" cy="57507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312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SD TALENTA\SAMPLE PPT\aa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56" r="12752"/>
          <a:stretch/>
        </p:blipFill>
        <p:spPr bwMode="auto">
          <a:xfrm>
            <a:off x="0" y="0"/>
            <a:ext cx="9144000" cy="6910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9600" y="803342"/>
            <a:ext cx="434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Century Gothic" pitchFamily="34" charset="0"/>
              </a:rPr>
              <a:t>What is this?</a:t>
            </a:r>
            <a:endParaRPr lang="en-US" sz="4800" b="1" dirty="0">
              <a:latin typeface="Century Gothic" pitchFamily="34" charset="0"/>
            </a:endParaRPr>
          </a:p>
        </p:txBody>
      </p:sp>
      <p:pic>
        <p:nvPicPr>
          <p:cNvPr id="2051" name="Picture 3" descr="D:\SD TALENTA\SCAN EC\GRADE 1\UNIT 1 LESSON 3\IMG_20200819_000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62" t="24933" r="9184" b="62853"/>
          <a:stretch/>
        </p:blipFill>
        <p:spPr bwMode="auto">
          <a:xfrm>
            <a:off x="2805619" y="1682885"/>
            <a:ext cx="2717690" cy="3117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590800" y="5257798"/>
            <a:ext cx="434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Century Gothic" pitchFamily="34" charset="0"/>
              </a:rPr>
              <a:t>This is a sun.</a:t>
            </a:r>
            <a:endParaRPr lang="en-US" sz="4800" b="1" dirty="0">
              <a:latin typeface="Century Gothic" pitchFamily="34" charset="0"/>
            </a:endParaRPr>
          </a:p>
        </p:txBody>
      </p:sp>
      <p:sp>
        <p:nvSpPr>
          <p:cNvPr id="8" name="Right Arrow 7">
            <a:hlinkClick r:id="" action="ppaction://hlinkshowjump?jump=previousslide"/>
          </p:cNvPr>
          <p:cNvSpPr/>
          <p:nvPr/>
        </p:nvSpPr>
        <p:spPr>
          <a:xfrm rot="10800000">
            <a:off x="609600" y="5801256"/>
            <a:ext cx="1066804" cy="57507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>
            <a:hlinkClick r:id="" action="ppaction://hlinkshowjump?jump=nextslide"/>
          </p:cNvPr>
          <p:cNvSpPr/>
          <p:nvPr/>
        </p:nvSpPr>
        <p:spPr>
          <a:xfrm>
            <a:off x="7391400" y="5801256"/>
            <a:ext cx="1098331" cy="63062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322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SD TALENTA\SAMPLE PPT\aa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56" r="12752"/>
          <a:stretch/>
        </p:blipFill>
        <p:spPr bwMode="auto">
          <a:xfrm>
            <a:off x="0" y="0"/>
            <a:ext cx="9144000" cy="6910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9600" y="803342"/>
            <a:ext cx="434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Century Gothic" pitchFamily="34" charset="0"/>
              </a:rPr>
              <a:t>What is this?</a:t>
            </a:r>
            <a:endParaRPr lang="en-US" sz="4800" b="1" dirty="0">
              <a:latin typeface="Century Gothic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90800" y="5257798"/>
            <a:ext cx="533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Century Gothic" pitchFamily="34" charset="0"/>
              </a:rPr>
              <a:t>This is a moon.</a:t>
            </a:r>
            <a:endParaRPr lang="en-US" sz="4800" b="1" dirty="0">
              <a:latin typeface="Century Gothic" pitchFamily="34" charset="0"/>
            </a:endParaRPr>
          </a:p>
        </p:txBody>
      </p:sp>
      <p:pic>
        <p:nvPicPr>
          <p:cNvPr id="6" name="Picture 3" descr="D:\SD TALENTA\SCAN EC\GRADE 1\UNIT 1 LESSON 3\IMG_20200819_000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57" t="39086" r="8903" b="49746"/>
          <a:stretch/>
        </p:blipFill>
        <p:spPr bwMode="auto">
          <a:xfrm>
            <a:off x="3048000" y="1470498"/>
            <a:ext cx="3429000" cy="346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ight Arrow 7">
            <a:hlinkClick r:id="" action="ppaction://hlinkshowjump?jump=previousslide"/>
          </p:cNvPr>
          <p:cNvSpPr/>
          <p:nvPr/>
        </p:nvSpPr>
        <p:spPr>
          <a:xfrm rot="10800000">
            <a:off x="609600" y="5801256"/>
            <a:ext cx="1066804" cy="57507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>
            <a:hlinkClick r:id="" action="ppaction://hlinkshowjump?jump=nextslide"/>
          </p:cNvPr>
          <p:cNvSpPr/>
          <p:nvPr/>
        </p:nvSpPr>
        <p:spPr>
          <a:xfrm>
            <a:off x="7391400" y="5801256"/>
            <a:ext cx="1098331" cy="63062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887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SD TALENTA\SAMPLE PPT\aa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56" r="12752"/>
          <a:stretch/>
        </p:blipFill>
        <p:spPr bwMode="auto">
          <a:xfrm>
            <a:off x="0" y="0"/>
            <a:ext cx="9144000" cy="6910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9600" y="803342"/>
            <a:ext cx="563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Century Gothic" pitchFamily="34" charset="0"/>
              </a:rPr>
              <a:t>What are they?</a:t>
            </a:r>
            <a:endParaRPr lang="en-US" sz="4800" b="1" dirty="0">
              <a:latin typeface="Century Gothic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90800" y="5341203"/>
            <a:ext cx="533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Century Gothic" pitchFamily="34" charset="0"/>
              </a:rPr>
              <a:t>They are stars.</a:t>
            </a:r>
            <a:endParaRPr lang="en-US" sz="4800" b="1" dirty="0">
              <a:latin typeface="Century Gothic" pitchFamily="34" charset="0"/>
            </a:endParaRPr>
          </a:p>
        </p:txBody>
      </p:sp>
      <p:pic>
        <p:nvPicPr>
          <p:cNvPr id="8" name="Picture 3" descr="D:\SD TALENTA\SCAN EC\GRADE 1\UNIT 1 LESSON 3\IMG_20200819_000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79" t="40444" r="33386" b="49745"/>
          <a:stretch/>
        </p:blipFill>
        <p:spPr bwMode="auto">
          <a:xfrm>
            <a:off x="2590800" y="1634339"/>
            <a:ext cx="4869502" cy="3623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ight Arrow 8">
            <a:hlinkClick r:id="" action="ppaction://hlinkshowjump?jump=previousslide"/>
          </p:cNvPr>
          <p:cNvSpPr/>
          <p:nvPr/>
        </p:nvSpPr>
        <p:spPr>
          <a:xfrm rot="10800000">
            <a:off x="609600" y="5801256"/>
            <a:ext cx="1066804" cy="57507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>
            <a:hlinkClick r:id="" action="ppaction://hlinkshowjump?jump=nextslide"/>
          </p:cNvPr>
          <p:cNvSpPr/>
          <p:nvPr/>
        </p:nvSpPr>
        <p:spPr>
          <a:xfrm>
            <a:off x="7391400" y="5801256"/>
            <a:ext cx="1098331" cy="63062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025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SD TALENTA\SAMPLE PPT\aa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56" r="12752"/>
          <a:stretch/>
        </p:blipFill>
        <p:spPr bwMode="auto">
          <a:xfrm>
            <a:off x="0" y="0"/>
            <a:ext cx="9144000" cy="6910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9600" y="803342"/>
            <a:ext cx="563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Century Gothic" pitchFamily="34" charset="0"/>
              </a:rPr>
              <a:t>What are they?</a:t>
            </a:r>
            <a:endParaRPr lang="en-US" sz="4800" b="1" dirty="0">
              <a:latin typeface="Century Gothic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0" y="5341202"/>
            <a:ext cx="533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Century Gothic" pitchFamily="34" charset="0"/>
              </a:rPr>
              <a:t>They are clouds.</a:t>
            </a:r>
            <a:endParaRPr lang="en-US" sz="4800" b="1" dirty="0">
              <a:latin typeface="Century Gothic" pitchFamily="34" charset="0"/>
            </a:endParaRPr>
          </a:p>
        </p:txBody>
      </p:sp>
      <p:pic>
        <p:nvPicPr>
          <p:cNvPr id="6" name="Picture 3" descr="D:\SD TALENTA\SCAN EC\GRADE 1\UNIT 1 LESSON 3\IMG_20200819_000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05" t="39668" r="61527" b="49746"/>
          <a:stretch/>
        </p:blipFill>
        <p:spPr bwMode="auto">
          <a:xfrm>
            <a:off x="1939178" y="1557954"/>
            <a:ext cx="5265644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ight Arrow 8">
            <a:hlinkClick r:id="" action="ppaction://hlinkshowjump?jump=previousslide"/>
          </p:cNvPr>
          <p:cNvSpPr/>
          <p:nvPr/>
        </p:nvSpPr>
        <p:spPr>
          <a:xfrm rot="10800000">
            <a:off x="609600" y="5801256"/>
            <a:ext cx="1066804" cy="57507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>
            <a:hlinkClick r:id="" action="ppaction://hlinkshowjump?jump=nextslide"/>
          </p:cNvPr>
          <p:cNvSpPr/>
          <p:nvPr/>
        </p:nvSpPr>
        <p:spPr>
          <a:xfrm>
            <a:off x="7391400" y="5801256"/>
            <a:ext cx="1098331" cy="63062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16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SD TALENTA\SAMPLE PPT\aa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56" r="12752"/>
          <a:stretch/>
        </p:blipFill>
        <p:spPr bwMode="auto">
          <a:xfrm>
            <a:off x="0" y="0"/>
            <a:ext cx="9144000" cy="6910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33400" y="457200"/>
            <a:ext cx="784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Century Gothic" pitchFamily="34" charset="0"/>
              </a:rPr>
              <a:t>When do you usually take a bath?</a:t>
            </a:r>
            <a:endParaRPr lang="en-US" sz="3600" b="1" dirty="0">
              <a:latin typeface="Century Gothic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95400" y="4884801"/>
            <a:ext cx="693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7030A0"/>
                </a:solidFill>
                <a:latin typeface="Century Gothic" pitchFamily="34" charset="0"/>
              </a:rPr>
              <a:t>I take a bath in the morning.</a:t>
            </a:r>
            <a:endParaRPr lang="en-US" sz="3600" b="1" dirty="0">
              <a:solidFill>
                <a:srgbClr val="7030A0"/>
              </a:solidFill>
              <a:latin typeface="Century Gothic" pitchFamily="34" charset="0"/>
            </a:endParaRPr>
          </a:p>
        </p:txBody>
      </p:sp>
      <p:pic>
        <p:nvPicPr>
          <p:cNvPr id="12" name="Picture 2" descr="D:\SD TALENTA\SAMPLE PPT\77c708ef703e43668f06e6d4ad16958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49136"/>
          <a:stretch/>
        </p:blipFill>
        <p:spPr bwMode="auto">
          <a:xfrm>
            <a:off x="2590800" y="1724406"/>
            <a:ext cx="4116514" cy="2975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ight Arrow 12">
            <a:hlinkClick r:id="" action="ppaction://hlinkshowjump?jump=previousslide"/>
          </p:cNvPr>
          <p:cNvSpPr/>
          <p:nvPr/>
        </p:nvSpPr>
        <p:spPr>
          <a:xfrm rot="10800000">
            <a:off x="609600" y="5801256"/>
            <a:ext cx="1066804" cy="57507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>
            <a:hlinkClick r:id="" action="ppaction://hlinkshowjump?jump=nextslide"/>
          </p:cNvPr>
          <p:cNvSpPr/>
          <p:nvPr/>
        </p:nvSpPr>
        <p:spPr>
          <a:xfrm>
            <a:off x="7391400" y="5801256"/>
            <a:ext cx="1098331" cy="63062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272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SD TALENTA\SAMPLE PPT\aa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56" r="12752"/>
          <a:stretch/>
        </p:blipFill>
        <p:spPr bwMode="auto">
          <a:xfrm>
            <a:off x="0" y="0"/>
            <a:ext cx="9144000" cy="6910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33400" y="457200"/>
            <a:ext cx="784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Century Gothic" pitchFamily="34" charset="0"/>
              </a:rPr>
              <a:t>When do you usually have lunch?</a:t>
            </a:r>
            <a:endParaRPr lang="en-US" sz="3600" b="1" dirty="0">
              <a:latin typeface="Century Gothic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06365" y="4934634"/>
            <a:ext cx="693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7030A0"/>
                </a:solidFill>
                <a:latin typeface="Century Gothic" pitchFamily="34" charset="0"/>
              </a:rPr>
              <a:t>I have lunch in the afternoon.</a:t>
            </a:r>
            <a:endParaRPr lang="en-US" sz="3600" b="1" dirty="0">
              <a:solidFill>
                <a:srgbClr val="7030A0"/>
              </a:solidFill>
              <a:latin typeface="Century Gothic" pitchFamily="34" charset="0"/>
            </a:endParaRPr>
          </a:p>
        </p:txBody>
      </p:sp>
      <p:pic>
        <p:nvPicPr>
          <p:cNvPr id="6146" name="Picture 2" descr="D:\SD TALENTA\SAMPLE PPT\77c708ef703e43668f06e6d4ad16958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21" r="-1494" b="49136"/>
          <a:stretch/>
        </p:blipFill>
        <p:spPr bwMode="auto">
          <a:xfrm>
            <a:off x="2667000" y="1828800"/>
            <a:ext cx="4119789" cy="2826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ight Arrow 6">
            <a:hlinkClick r:id="" action="ppaction://hlinkshowjump?jump=previousslide"/>
          </p:cNvPr>
          <p:cNvSpPr/>
          <p:nvPr/>
        </p:nvSpPr>
        <p:spPr>
          <a:xfrm rot="10800000">
            <a:off x="609600" y="5801256"/>
            <a:ext cx="1066804" cy="57507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>
            <a:hlinkClick r:id="" action="ppaction://hlinkshowjump?jump=nextslide"/>
          </p:cNvPr>
          <p:cNvSpPr/>
          <p:nvPr/>
        </p:nvSpPr>
        <p:spPr>
          <a:xfrm>
            <a:off x="7391400" y="5801256"/>
            <a:ext cx="1098331" cy="63062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477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SD TALENTA\SAMPLE PPT\aa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56" r="12752"/>
          <a:stretch/>
        </p:blipFill>
        <p:spPr bwMode="auto">
          <a:xfrm>
            <a:off x="0" y="0"/>
            <a:ext cx="9144000" cy="6910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33400" y="457200"/>
            <a:ext cx="784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Century Gothic" pitchFamily="34" charset="0"/>
              </a:rPr>
              <a:t>When do you usually read a story book?</a:t>
            </a:r>
            <a:endParaRPr lang="en-US" sz="3600" b="1" dirty="0">
              <a:latin typeface="Century Gothic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45024" y="4972797"/>
            <a:ext cx="784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7030A0"/>
                </a:solidFill>
                <a:latin typeface="Century Gothic" pitchFamily="34" charset="0"/>
              </a:rPr>
              <a:t>I read a story book in the evening.</a:t>
            </a:r>
            <a:endParaRPr lang="en-US" sz="3600" b="1" dirty="0">
              <a:solidFill>
                <a:srgbClr val="7030A0"/>
              </a:solidFill>
              <a:latin typeface="Century Gothic" pitchFamily="34" charset="0"/>
            </a:endParaRPr>
          </a:p>
        </p:txBody>
      </p:sp>
      <p:pic>
        <p:nvPicPr>
          <p:cNvPr id="7170" name="Picture 2" descr="D:\SD TALENTA\SAMPLE PPT\77c708ef703e43668f06e6d4ad16958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2" t="50000" r="50000" b="1153"/>
          <a:stretch/>
        </p:blipFill>
        <p:spPr bwMode="auto">
          <a:xfrm>
            <a:off x="2197975" y="1665490"/>
            <a:ext cx="451945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ight Arrow 6">
            <a:hlinkClick r:id="" action="ppaction://hlinkshowjump?jump=previousslide"/>
          </p:cNvPr>
          <p:cNvSpPr/>
          <p:nvPr/>
        </p:nvSpPr>
        <p:spPr>
          <a:xfrm rot="10800000">
            <a:off x="609600" y="5801256"/>
            <a:ext cx="1066804" cy="57507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>
            <a:hlinkClick r:id="" action="ppaction://hlinkshowjump?jump=nextslide"/>
          </p:cNvPr>
          <p:cNvSpPr/>
          <p:nvPr/>
        </p:nvSpPr>
        <p:spPr>
          <a:xfrm>
            <a:off x="7391400" y="5801256"/>
            <a:ext cx="1098331" cy="63062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68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SD TALENTA\SAMPLE PPT\aa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56" r="12752"/>
          <a:stretch/>
        </p:blipFill>
        <p:spPr bwMode="auto">
          <a:xfrm>
            <a:off x="0" y="0"/>
            <a:ext cx="9144000" cy="6910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11277" y="780365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Century Gothic" pitchFamily="34" charset="0"/>
              </a:rPr>
              <a:t>When will your dad back from work?</a:t>
            </a:r>
            <a:endParaRPr lang="en-US" sz="3600" b="1" dirty="0">
              <a:latin typeface="Century Gothic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9795" y="4949250"/>
            <a:ext cx="86517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7030A0"/>
                </a:solidFill>
                <a:latin typeface="Century Gothic" pitchFamily="34" charset="0"/>
              </a:rPr>
              <a:t>My dad will back from work at night.</a:t>
            </a:r>
            <a:endParaRPr lang="en-US" sz="3600" b="1" dirty="0">
              <a:solidFill>
                <a:srgbClr val="7030A0"/>
              </a:solidFill>
              <a:latin typeface="Century Gothic" pitchFamily="34" charset="0"/>
            </a:endParaRPr>
          </a:p>
        </p:txBody>
      </p:sp>
      <p:pic>
        <p:nvPicPr>
          <p:cNvPr id="7" name="Picture 2" descr="D:\SD TALENTA\SAMPLE PPT\77c708ef703e43668f06e6d4ad16958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0000"/>
          <a:stretch/>
        </p:blipFill>
        <p:spPr bwMode="auto">
          <a:xfrm>
            <a:off x="2430285" y="1752600"/>
            <a:ext cx="4283430" cy="3043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ight Arrow 7">
            <a:hlinkClick r:id="" action="ppaction://hlinkshowjump?jump=previousslide"/>
          </p:cNvPr>
          <p:cNvSpPr/>
          <p:nvPr/>
        </p:nvSpPr>
        <p:spPr>
          <a:xfrm rot="10800000">
            <a:off x="609600" y="5801256"/>
            <a:ext cx="1066804" cy="57507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hlinkClick r:id="" action="ppaction://hlinkshowjump?jump=nextslide"/>
          </p:cNvPr>
          <p:cNvSpPr/>
          <p:nvPr/>
        </p:nvSpPr>
        <p:spPr>
          <a:xfrm>
            <a:off x="7391400" y="5801256"/>
            <a:ext cx="1098331" cy="63062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960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502</TotalTime>
  <Words>327</Words>
  <Application>Microsoft Office PowerPoint</Application>
  <PresentationFormat>On-screen Show (4:3)</PresentationFormat>
  <Paragraphs>88</Paragraphs>
  <Slides>18</Slides>
  <Notes>1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retno</dc:creator>
  <cp:lastModifiedBy>retno</cp:lastModifiedBy>
  <cp:revision>19</cp:revision>
  <dcterms:created xsi:type="dcterms:W3CDTF">2020-08-20T16:49:05Z</dcterms:created>
  <dcterms:modified xsi:type="dcterms:W3CDTF">2020-08-27T03:55:04Z</dcterms:modified>
</cp:coreProperties>
</file>