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57" r:id="rId3"/>
    <p:sldId id="284" r:id="rId4"/>
    <p:sldId id="281" r:id="rId5"/>
    <p:sldId id="282" r:id="rId6"/>
    <p:sldId id="283" r:id="rId7"/>
    <p:sldId id="280" r:id="rId8"/>
    <p:sldId id="286" r:id="rId9"/>
    <p:sldId id="287" r:id="rId10"/>
    <p:sldId id="265" r:id="rId11"/>
    <p:sldId id="307" r:id="rId12"/>
    <p:sldId id="288" r:id="rId13"/>
    <p:sldId id="309" r:id="rId14"/>
    <p:sldId id="308" r:id="rId15"/>
    <p:sldId id="289" r:id="rId16"/>
    <p:sldId id="290" r:id="rId17"/>
    <p:sldId id="291" r:id="rId18"/>
    <p:sldId id="292" r:id="rId19"/>
    <p:sldId id="293" r:id="rId20"/>
    <p:sldId id="303" r:id="rId21"/>
    <p:sldId id="304" r:id="rId22"/>
    <p:sldId id="305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6D9CE-B0B7-4167-B228-DF7467B8BEA2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26274-C9CC-4A5F-ADA5-C8ECFCF26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2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1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5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9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4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9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9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6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5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D28C4-DF63-4BE5-AC93-3D1D16713ECC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ACED6-F925-4338-85FF-FAAAC17B6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D TALENTA\SAMPLE PPT\36918fe46d670afce267dc5180139f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77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69442" y="2819400"/>
            <a:ext cx="6338278" cy="1663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entury Gothic" pitchFamily="34" charset="0"/>
              </a:rPr>
              <a:t>Good Morning!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2403901"/>
            <a:ext cx="457200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b="1" dirty="0" smtClean="0">
                <a:latin typeface="Century Gothic" pitchFamily="34" charset="0"/>
              </a:rPr>
              <a:t>Unit 1 Lesson 3</a:t>
            </a:r>
            <a:endParaRPr lang="en-US" sz="4800" b="1" dirty="0">
              <a:latin typeface="Century Gothic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7173" y="0"/>
            <a:ext cx="4713027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Century Gothic" pitchFamily="34" charset="0"/>
              </a:rPr>
              <a:t>Second Meeting</a:t>
            </a:r>
          </a:p>
        </p:txBody>
      </p:sp>
      <p:sp>
        <p:nvSpPr>
          <p:cNvPr id="13" name="Right Arrow 12">
            <a:hlinkClick r:id="" action="ppaction://hlinkshowjump?jump=nextslide"/>
          </p:cNvPr>
          <p:cNvSpPr/>
          <p:nvPr/>
        </p:nvSpPr>
        <p:spPr>
          <a:xfrm>
            <a:off x="7924800" y="4509931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4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D TALENTA\SAMPLE PPT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056" y="392317"/>
            <a:ext cx="383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Let’s sing a song!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6" name="Google Shape;267;p35"/>
          <p:cNvSpPr txBox="1">
            <a:spLocks/>
          </p:cNvSpPr>
          <p:nvPr/>
        </p:nvSpPr>
        <p:spPr>
          <a:xfrm>
            <a:off x="2888491" y="1066800"/>
            <a:ext cx="7322309" cy="5334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200" b="1" dirty="0" smtClean="0">
                <a:latin typeface="Century Gothic" pitchFamily="34" charset="0"/>
              </a:rPr>
              <a:t>Good Morning! Good Evening!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US" sz="2000" b="1" dirty="0" smtClean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Good morning to you!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Century Gothic" pitchFamily="34" charset="0"/>
              </a:rPr>
              <a:t>Good morning to you</a:t>
            </a:r>
            <a:r>
              <a:rPr lang="en-US" sz="2800" dirty="0" smtClean="0">
                <a:latin typeface="Century Gothic" pitchFamily="34" charset="0"/>
              </a:rPr>
              <a:t>!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Century Gothic" pitchFamily="34" charset="0"/>
              </a:rPr>
              <a:t>Good </a:t>
            </a:r>
            <a:r>
              <a:rPr lang="en-US" sz="2800" dirty="0" smtClean="0">
                <a:latin typeface="Century Gothic" pitchFamily="34" charset="0"/>
              </a:rPr>
              <a:t>morning, dear friend!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Century Gothic" pitchFamily="34" charset="0"/>
              </a:rPr>
              <a:t>Good morning to you!</a:t>
            </a:r>
          </a:p>
          <a:p>
            <a:pPr algn="l">
              <a:spcBef>
                <a:spcPts val="0"/>
              </a:spcBef>
            </a:pPr>
            <a:endParaRPr lang="en-US" sz="2800" dirty="0" smtClean="0">
              <a:latin typeface="Century Gothic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Century Gothic" pitchFamily="34" charset="0"/>
              </a:rPr>
              <a:t>Good </a:t>
            </a:r>
            <a:r>
              <a:rPr lang="en-US" sz="2800" dirty="0" smtClean="0">
                <a:latin typeface="Century Gothic" pitchFamily="34" charset="0"/>
              </a:rPr>
              <a:t>evening </a:t>
            </a:r>
            <a:r>
              <a:rPr lang="en-US" sz="2800" dirty="0">
                <a:latin typeface="Century Gothic" pitchFamily="34" charset="0"/>
              </a:rPr>
              <a:t>to you!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Century Gothic" pitchFamily="34" charset="0"/>
              </a:rPr>
              <a:t>Good </a:t>
            </a:r>
            <a:r>
              <a:rPr lang="en-US" sz="2800" dirty="0" smtClean="0">
                <a:latin typeface="Century Gothic" pitchFamily="34" charset="0"/>
              </a:rPr>
              <a:t>evening </a:t>
            </a:r>
            <a:r>
              <a:rPr lang="en-US" sz="2800" dirty="0">
                <a:latin typeface="Century Gothic" pitchFamily="34" charset="0"/>
              </a:rPr>
              <a:t>to you!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Century Gothic" pitchFamily="34" charset="0"/>
              </a:rPr>
              <a:t>Good </a:t>
            </a:r>
            <a:r>
              <a:rPr lang="en-US" sz="2800" dirty="0" smtClean="0">
                <a:latin typeface="Century Gothic" pitchFamily="34" charset="0"/>
              </a:rPr>
              <a:t>evening, </a:t>
            </a:r>
            <a:r>
              <a:rPr lang="en-US" sz="2800" dirty="0">
                <a:latin typeface="Century Gothic" pitchFamily="34" charset="0"/>
              </a:rPr>
              <a:t>dear friend!</a:t>
            </a:r>
          </a:p>
          <a:p>
            <a:pPr algn="l">
              <a:spcBef>
                <a:spcPts val="0"/>
              </a:spcBef>
            </a:pPr>
            <a:r>
              <a:rPr lang="en-US" sz="2800" dirty="0">
                <a:latin typeface="Century Gothic" pitchFamily="34" charset="0"/>
              </a:rPr>
              <a:t>Good </a:t>
            </a:r>
            <a:r>
              <a:rPr lang="en-US" sz="2800" dirty="0" smtClean="0">
                <a:latin typeface="Century Gothic" pitchFamily="34" charset="0"/>
              </a:rPr>
              <a:t>evening </a:t>
            </a:r>
            <a:r>
              <a:rPr lang="en-US" sz="2800" dirty="0">
                <a:latin typeface="Century Gothic" pitchFamily="34" charset="0"/>
              </a:rPr>
              <a:t>to you!</a:t>
            </a:r>
          </a:p>
          <a:p>
            <a:pPr algn="l">
              <a:spcBef>
                <a:spcPts val="0"/>
              </a:spcBef>
            </a:pPr>
            <a:endParaRPr lang="en-US" sz="2000" dirty="0">
              <a:latin typeface="Century Gothic" pitchFamily="34" charset="0"/>
            </a:endParaRPr>
          </a:p>
        </p:txBody>
      </p:sp>
      <p:pic>
        <p:nvPicPr>
          <p:cNvPr id="4" name="15 Track 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600" y="349127"/>
            <a:ext cx="609600" cy="609600"/>
          </a:xfrm>
          <a:prstGeom prst="rect">
            <a:avLst/>
          </a:prstGeom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228601" y="6113261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620000" y="6040183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4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D TALENTA\SAMPLE PPT\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1" y="0"/>
            <a:ext cx="9161443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67;p35"/>
          <p:cNvSpPr txBox="1">
            <a:spLocks/>
          </p:cNvSpPr>
          <p:nvPr/>
        </p:nvSpPr>
        <p:spPr>
          <a:xfrm>
            <a:off x="1066800" y="-144811"/>
            <a:ext cx="7162800" cy="1219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 smtClean="0">
                <a:latin typeface="Century Gothic" pitchFamily="34" charset="0"/>
              </a:rPr>
              <a:t>Vocabulary</a:t>
            </a:r>
          </a:p>
        </p:txBody>
      </p:sp>
      <p:pic>
        <p:nvPicPr>
          <p:cNvPr id="5" name="Picture 3" descr="D:\SD TALENTA\SCAN EC\GRADE 1\UNIT 1 LESSON 3\IMG_20200819_0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2" t="24933" r="9184" b="62853"/>
          <a:stretch/>
        </p:blipFill>
        <p:spPr bwMode="auto">
          <a:xfrm>
            <a:off x="574640" y="1405319"/>
            <a:ext cx="873160" cy="100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SD TALENTA\SCAN EC\GRADE 1\UNIT 1 LESSON 3\IMG_20200819_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7" t="39086" r="8903" b="49746"/>
          <a:stretch/>
        </p:blipFill>
        <p:spPr bwMode="auto">
          <a:xfrm>
            <a:off x="7032657" y="1143000"/>
            <a:ext cx="935579" cy="9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SD TALENTA\SCAN EC\GRADE 1\UNIT 1 LESSON 3\IMG_20200819_0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9" t="40444" r="33386" b="49745"/>
          <a:stretch/>
        </p:blipFill>
        <p:spPr bwMode="auto">
          <a:xfrm>
            <a:off x="1702962" y="2894420"/>
            <a:ext cx="819228" cy="6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SD TALENTA\SCAN EC\GRADE 1\UNIT 1 LESSON 3\IMG_20200819_0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39668" r="61527" b="49746"/>
          <a:stretch/>
        </p:blipFill>
        <p:spPr bwMode="auto">
          <a:xfrm>
            <a:off x="3979618" y="1769289"/>
            <a:ext cx="1071291" cy="75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67;p35"/>
          <p:cNvSpPr txBox="1">
            <a:spLocks/>
          </p:cNvSpPr>
          <p:nvPr/>
        </p:nvSpPr>
        <p:spPr>
          <a:xfrm>
            <a:off x="609600" y="1143000"/>
            <a:ext cx="176319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 smtClean="0">
                <a:latin typeface="Century Gothic" pitchFamily="34" charset="0"/>
              </a:rPr>
              <a:t>sun</a:t>
            </a:r>
          </a:p>
        </p:txBody>
      </p:sp>
      <p:sp>
        <p:nvSpPr>
          <p:cNvPr id="15" name="Google Shape;267;p35"/>
          <p:cNvSpPr txBox="1">
            <a:spLocks/>
          </p:cNvSpPr>
          <p:nvPr/>
        </p:nvSpPr>
        <p:spPr>
          <a:xfrm>
            <a:off x="6770174" y="769589"/>
            <a:ext cx="176319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 smtClean="0">
                <a:latin typeface="Century Gothic" pitchFamily="34" charset="0"/>
              </a:rPr>
              <a:t>moon</a:t>
            </a:r>
          </a:p>
        </p:txBody>
      </p:sp>
      <p:sp>
        <p:nvSpPr>
          <p:cNvPr id="16" name="Google Shape;267;p35"/>
          <p:cNvSpPr txBox="1">
            <a:spLocks/>
          </p:cNvSpPr>
          <p:nvPr/>
        </p:nvSpPr>
        <p:spPr>
          <a:xfrm>
            <a:off x="1738362" y="2377709"/>
            <a:ext cx="176319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 smtClean="0">
                <a:latin typeface="Century Gothic" pitchFamily="34" charset="0"/>
              </a:rPr>
              <a:t>stars</a:t>
            </a:r>
          </a:p>
        </p:txBody>
      </p:sp>
      <p:sp>
        <p:nvSpPr>
          <p:cNvPr id="17" name="Google Shape;267;p35"/>
          <p:cNvSpPr txBox="1">
            <a:spLocks/>
          </p:cNvSpPr>
          <p:nvPr/>
        </p:nvSpPr>
        <p:spPr>
          <a:xfrm>
            <a:off x="4017576" y="2459430"/>
            <a:ext cx="2286000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 smtClean="0">
                <a:latin typeface="Century Gothic" pitchFamily="34" charset="0"/>
              </a:rPr>
              <a:t>clouds</a:t>
            </a:r>
          </a:p>
        </p:txBody>
      </p:sp>
      <p:sp>
        <p:nvSpPr>
          <p:cNvPr id="18" name="Google Shape;267;p35"/>
          <p:cNvSpPr txBox="1">
            <a:spLocks/>
          </p:cNvSpPr>
          <p:nvPr/>
        </p:nvSpPr>
        <p:spPr>
          <a:xfrm>
            <a:off x="2112576" y="6002344"/>
            <a:ext cx="1905000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 smtClean="0">
                <a:latin typeface="Century Gothic" pitchFamily="34" charset="0"/>
              </a:rPr>
              <a:t>night</a:t>
            </a:r>
          </a:p>
        </p:txBody>
      </p:sp>
      <p:sp>
        <p:nvSpPr>
          <p:cNvPr id="19" name="Google Shape;267;p35"/>
          <p:cNvSpPr txBox="1">
            <a:spLocks/>
          </p:cNvSpPr>
          <p:nvPr/>
        </p:nvSpPr>
        <p:spPr>
          <a:xfrm>
            <a:off x="372058" y="3833356"/>
            <a:ext cx="2286000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 smtClean="0">
                <a:latin typeface="Century Gothic" pitchFamily="34" charset="0"/>
              </a:rPr>
              <a:t>morning</a:t>
            </a:r>
          </a:p>
        </p:txBody>
      </p:sp>
      <p:sp>
        <p:nvSpPr>
          <p:cNvPr id="20" name="Google Shape;267;p35"/>
          <p:cNvSpPr txBox="1">
            <a:spLocks/>
          </p:cNvSpPr>
          <p:nvPr/>
        </p:nvSpPr>
        <p:spPr>
          <a:xfrm>
            <a:off x="5114276" y="5584668"/>
            <a:ext cx="2286000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 smtClean="0">
                <a:latin typeface="Century Gothic" pitchFamily="34" charset="0"/>
              </a:rPr>
              <a:t>evening</a:t>
            </a:r>
          </a:p>
        </p:txBody>
      </p:sp>
      <p:sp>
        <p:nvSpPr>
          <p:cNvPr id="21" name="Google Shape;267;p35"/>
          <p:cNvSpPr txBox="1">
            <a:spLocks/>
          </p:cNvSpPr>
          <p:nvPr/>
        </p:nvSpPr>
        <p:spPr>
          <a:xfrm>
            <a:off x="5888579" y="3657600"/>
            <a:ext cx="2999309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 smtClean="0">
                <a:latin typeface="Century Gothic" pitchFamily="34" charset="0"/>
              </a:rPr>
              <a:t>afternoon</a:t>
            </a:r>
          </a:p>
        </p:txBody>
      </p:sp>
      <p:pic>
        <p:nvPicPr>
          <p:cNvPr id="8194" name="Picture 2" descr="D:\SD TALENTA\SAMPLE PPT\77c708ef703e43668f06e6d4ad16958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5114276" y="3570787"/>
            <a:ext cx="1069181" cy="75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SD TALENTA\SAMPLE PPT\77c708ef703e43668f06e6d4ad16958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507382" y="4378560"/>
            <a:ext cx="1007676" cy="71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SD TALENTA\SAMPLE PPT\77c708ef703e43668f06e6d4ad16958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574388" y="4975068"/>
            <a:ext cx="932528" cy="66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SD TALENTA\SAMPLE PPT\77c708ef703e43668f06e6d4ad16958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2466601" y="5242725"/>
            <a:ext cx="1069182" cy="75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ight Arrow 24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hlinkClick r:id="" action="ppaction://hlinkshowjump?jump=nextslide"/>
          </p:cNvPr>
          <p:cNvSpPr/>
          <p:nvPr/>
        </p:nvSpPr>
        <p:spPr>
          <a:xfrm>
            <a:off x="7388233" y="5764224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51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76200" y="838200"/>
            <a:ext cx="3048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D:\SD TALENTA\SCAN EC\GRADE 1\UNIT 1 LESSON 3\IMG_20200819_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54735" r="4292" b="7005"/>
          <a:stretch/>
        </p:blipFill>
        <p:spPr bwMode="auto">
          <a:xfrm>
            <a:off x="381000" y="423041"/>
            <a:ext cx="8229600" cy="57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5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D TALENTA\SCAN EC\GRADE 1\UNIT 1 LESSON 3\IMG_20200819_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t="23887" r="2517" b="2591"/>
          <a:stretch/>
        </p:blipFill>
        <p:spPr bwMode="auto">
          <a:xfrm rot="10800000">
            <a:off x="76200" y="0"/>
            <a:ext cx="5867400" cy="685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SD TALENTA\SCAN EC\GRADE 1\UNIT 1 LESSON 3\IMG_20200819_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4" t="7199" r="4614" b="75533"/>
          <a:stretch/>
        </p:blipFill>
        <p:spPr bwMode="auto">
          <a:xfrm rot="10800000">
            <a:off x="5562600" y="1527461"/>
            <a:ext cx="3505200" cy="16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010400" y="1905000"/>
            <a:ext cx="990600" cy="309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15100" y="2363929"/>
            <a:ext cx="1143000" cy="309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391400" y="2814411"/>
            <a:ext cx="1143000" cy="309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200" y="838200"/>
            <a:ext cx="3048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2 Track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457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83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SD TALENTA\SCAN EC\GRADE 1\UNIT 1 LESSON 3\IMG_20200819_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6219" r="2538" b="53053"/>
          <a:stretch/>
        </p:blipFill>
        <p:spPr bwMode="auto">
          <a:xfrm>
            <a:off x="-18393" y="381000"/>
            <a:ext cx="9162393" cy="57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85800" y="1156138"/>
            <a:ext cx="53340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0" y="5467290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FF0000"/>
                </a:solidFill>
                <a:latin typeface="Century Gothic" pitchFamily="34" charset="0"/>
                <a:ea typeface="맑은 고딕" pitchFamily="50" charset="-127"/>
                <a:cs typeface="Lao UI" pitchFamily="34" charset="0"/>
              </a:rPr>
              <a:t>Good-bye</a:t>
            </a:r>
            <a:endParaRPr kumimoji="0" lang="en-US" altLang="ko-KR" sz="2000" b="1" dirty="0">
              <a:solidFill>
                <a:srgbClr val="FF0000"/>
              </a:solidFill>
              <a:latin typeface="Century Gothic" pitchFamily="34" charset="0"/>
              <a:ea typeface="맑은 고딕" pitchFamily="50" charset="-127"/>
              <a:cs typeface="Lao U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19600" y="5695890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FF0000"/>
                </a:solidFill>
                <a:latin typeface="Century Gothic" pitchFamily="34" charset="0"/>
                <a:ea typeface="맑은 고딕" pitchFamily="50" charset="-127"/>
                <a:cs typeface="Lao UI" pitchFamily="34" charset="0"/>
              </a:rPr>
              <a:t>Good afternoon</a:t>
            </a:r>
            <a:endParaRPr kumimoji="0" lang="en-US" altLang="ko-KR" sz="2000" b="1" dirty="0">
              <a:solidFill>
                <a:srgbClr val="FF0000"/>
              </a:solidFill>
              <a:latin typeface="Century Gothic" pitchFamily="34" charset="0"/>
              <a:ea typeface="맑은 고딕" pitchFamily="50" charset="-127"/>
              <a:cs typeface="Lao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D TALENTA\SCAN EC\GRADE 1\UNIT 1 LESSON 3\IMG_20200819_0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47762" r="1410" b="5657"/>
          <a:stretch/>
        </p:blipFill>
        <p:spPr bwMode="auto">
          <a:xfrm>
            <a:off x="152400" y="86434"/>
            <a:ext cx="8610600" cy="67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0" y="1524000"/>
            <a:ext cx="3048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3 Track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15882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D TALENTA\SCAN EC\GRADE 1\UNIT 1 LESSON 3\IMG_20200819_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47342" b="2184"/>
          <a:stretch/>
        </p:blipFill>
        <p:spPr bwMode="auto">
          <a:xfrm rot="10800000">
            <a:off x="18196" y="9098"/>
            <a:ext cx="8821003" cy="68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81000" y="1295400"/>
            <a:ext cx="3048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4 Track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9167" y="825690"/>
            <a:ext cx="469710" cy="4697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81200" y="4343400"/>
            <a:ext cx="1104333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71800" y="5638800"/>
            <a:ext cx="1104333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D TALENTA\SCAN EC\GRADE 1\UNIT 1 LESSON 3\IMG_20200819_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0" t="7862" b="58746"/>
          <a:stretch/>
        </p:blipFill>
        <p:spPr bwMode="auto">
          <a:xfrm rot="10800000">
            <a:off x="-3413" y="685800"/>
            <a:ext cx="3125337" cy="479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81000" y="685800"/>
            <a:ext cx="3048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67;p35"/>
          <p:cNvSpPr txBox="1">
            <a:spLocks/>
          </p:cNvSpPr>
          <p:nvPr/>
        </p:nvSpPr>
        <p:spPr>
          <a:xfrm>
            <a:off x="5063319" y="1371600"/>
            <a:ext cx="379270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 smtClean="0">
                <a:latin typeface="Century Gothic" pitchFamily="34" charset="0"/>
              </a:rPr>
              <a:t>Good evening!</a:t>
            </a:r>
          </a:p>
        </p:txBody>
      </p:sp>
      <p:sp>
        <p:nvSpPr>
          <p:cNvPr id="8" name="Google Shape;267;p35"/>
          <p:cNvSpPr txBox="1">
            <a:spLocks/>
          </p:cNvSpPr>
          <p:nvPr/>
        </p:nvSpPr>
        <p:spPr>
          <a:xfrm>
            <a:off x="5105400" y="4419600"/>
            <a:ext cx="379270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 smtClean="0">
                <a:latin typeface="Century Gothic" pitchFamily="34" charset="0"/>
              </a:rPr>
              <a:t>Good morning!</a:t>
            </a:r>
          </a:p>
        </p:txBody>
      </p:sp>
      <p:sp>
        <p:nvSpPr>
          <p:cNvPr id="9" name="Google Shape;267;p35"/>
          <p:cNvSpPr txBox="1">
            <a:spLocks/>
          </p:cNvSpPr>
          <p:nvPr/>
        </p:nvSpPr>
        <p:spPr>
          <a:xfrm>
            <a:off x="4800600" y="2971800"/>
            <a:ext cx="379270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 smtClean="0">
                <a:latin typeface="Century Gothic" pitchFamily="34" charset="0"/>
              </a:rPr>
              <a:t>Good night!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1925" y="1828800"/>
            <a:ext cx="2593075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21925" y="1828800"/>
            <a:ext cx="2593075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21925" y="4749421"/>
            <a:ext cx="27454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7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D:\SD TALENTA\SAMPLE PPT\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0" y="-26277"/>
            <a:ext cx="9171700" cy="688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retno\Downloads\download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6277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67;p35"/>
          <p:cNvSpPr txBox="1">
            <a:spLocks/>
          </p:cNvSpPr>
          <p:nvPr/>
        </p:nvSpPr>
        <p:spPr>
          <a:xfrm>
            <a:off x="332668" y="4572000"/>
            <a:ext cx="379270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 smtClean="0">
                <a:latin typeface="Century Gothic" pitchFamily="34" charset="0"/>
              </a:rPr>
              <a:t>1. It is (day / night).</a:t>
            </a:r>
          </a:p>
        </p:txBody>
      </p:sp>
      <p:sp>
        <p:nvSpPr>
          <p:cNvPr id="8" name="Google Shape;267;p35"/>
          <p:cNvSpPr txBox="1">
            <a:spLocks/>
          </p:cNvSpPr>
          <p:nvPr/>
        </p:nvSpPr>
        <p:spPr>
          <a:xfrm>
            <a:off x="307647" y="5181600"/>
            <a:ext cx="6497801" cy="60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 smtClean="0">
                <a:latin typeface="Century Gothic" pitchFamily="34" charset="0"/>
              </a:rPr>
              <a:t>2. She can see the (moon / sun).</a:t>
            </a:r>
          </a:p>
        </p:txBody>
      </p:sp>
      <p:sp>
        <p:nvSpPr>
          <p:cNvPr id="9" name="Oval 8"/>
          <p:cNvSpPr/>
          <p:nvPr/>
        </p:nvSpPr>
        <p:spPr>
          <a:xfrm>
            <a:off x="1306776" y="4686300"/>
            <a:ext cx="922242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67200" y="5295900"/>
            <a:ext cx="922242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85800" y="304800"/>
            <a:ext cx="1447800" cy="76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19800" y="3048000"/>
            <a:ext cx="3048000" cy="1676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 descr="D:\SD TALENTA\SAMPLE PPT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10"/>
            <a:ext cx="89451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retno\Downloads\images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424" y="31845"/>
            <a:ext cx="3733800" cy="35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67;p35"/>
          <p:cNvSpPr txBox="1">
            <a:spLocks/>
          </p:cNvSpPr>
          <p:nvPr/>
        </p:nvSpPr>
        <p:spPr>
          <a:xfrm>
            <a:off x="2133600" y="3971595"/>
            <a:ext cx="5257800" cy="189580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I look at the sky.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It is day.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I can see the _________.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72583" y="5191780"/>
            <a:ext cx="1394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Century Gothic" pitchFamily="34" charset="0"/>
                <a:ea typeface="맑은 고딕" pitchFamily="50" charset="-127"/>
              </a:rPr>
              <a:t>sun</a:t>
            </a:r>
            <a:endParaRPr kumimoji="0" lang="en-US" altLang="ko-KR" sz="2800" b="1" dirty="0">
              <a:solidFill>
                <a:srgbClr val="FF0000"/>
              </a:solidFill>
              <a:latin typeface="Century Gothic" pitchFamily="34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83180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752"/>
          <a:stretch/>
        </p:blipFill>
        <p:spPr bwMode="auto">
          <a:xfrm>
            <a:off x="0" y="-21811"/>
            <a:ext cx="9144000" cy="6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609600" y="5801256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391400" y="5801256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267;p35"/>
          <p:cNvSpPr txBox="1">
            <a:spLocks/>
          </p:cNvSpPr>
          <p:nvPr/>
        </p:nvSpPr>
        <p:spPr>
          <a:xfrm>
            <a:off x="930165" y="1295400"/>
            <a:ext cx="7010400" cy="3543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en-US" sz="3200" dirty="0" smtClean="0">
                <a:latin typeface="Century Gothic" pitchFamily="34" charset="0"/>
              </a:rPr>
              <a:t>In this lesson, you will learn :</a:t>
            </a:r>
          </a:p>
          <a:p>
            <a:pPr marL="514350" indent="-514350" algn="l">
              <a:buAutoNum type="arabicPeriod"/>
            </a:pPr>
            <a:r>
              <a:rPr lang="en-US" sz="3200" dirty="0" smtClean="0">
                <a:latin typeface="Century Gothic" pitchFamily="34" charset="0"/>
              </a:rPr>
              <a:t>Review homework</a:t>
            </a:r>
          </a:p>
          <a:p>
            <a:pPr marL="514350" indent="-514350" algn="l">
              <a:buAutoNum type="arabicPeriod"/>
            </a:pPr>
            <a:r>
              <a:rPr lang="en-US" sz="3200" dirty="0" smtClean="0">
                <a:latin typeface="Century Gothic" pitchFamily="34" charset="0"/>
              </a:rPr>
              <a:t>How to identify the different times of day</a:t>
            </a:r>
          </a:p>
          <a:p>
            <a:pPr marL="514350" indent="-514350" algn="l">
              <a:buAutoNum type="arabicPeriod"/>
            </a:pPr>
            <a:r>
              <a:rPr lang="en-US" sz="3200" dirty="0" smtClean="0">
                <a:latin typeface="Century Gothic" pitchFamily="34" charset="0"/>
              </a:rPr>
              <a:t>How to greet people using times of day greetings.</a:t>
            </a:r>
          </a:p>
          <a:p>
            <a:pPr marL="514350" indent="-514350" algn="l"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9322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85800" y="304800"/>
            <a:ext cx="1447800" cy="76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19800" y="3048000"/>
            <a:ext cx="3048000" cy="1676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 descr="D:\SD TALENTA\SAMPLE PPT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67;p35"/>
          <p:cNvSpPr txBox="1">
            <a:spLocks/>
          </p:cNvSpPr>
          <p:nvPr/>
        </p:nvSpPr>
        <p:spPr>
          <a:xfrm>
            <a:off x="2112579" y="4114800"/>
            <a:ext cx="5760822" cy="1905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I look at the sky.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It is _________.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I can see the __________.</a:t>
            </a:r>
          </a:p>
        </p:txBody>
      </p:sp>
      <p:pic>
        <p:nvPicPr>
          <p:cNvPr id="10" name="Picture 2" descr="C:\Users\retno\Download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69" y="152400"/>
            <a:ext cx="4000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67000" y="4734580"/>
            <a:ext cx="1394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Century Gothic" pitchFamily="34" charset="0"/>
                <a:ea typeface="맑은 고딕" pitchFamily="50" charset="-127"/>
                <a:cs typeface="Lao UI" pitchFamily="34" charset="0"/>
              </a:rPr>
              <a:t>night</a:t>
            </a:r>
            <a:endParaRPr kumimoji="0" lang="en-US" altLang="ko-KR" sz="2800" b="1" dirty="0">
              <a:solidFill>
                <a:srgbClr val="FF0000"/>
              </a:solidFill>
              <a:latin typeface="Century Gothic" pitchFamily="34" charset="0"/>
              <a:ea typeface="맑은 고딕" pitchFamily="50" charset="-127"/>
              <a:cs typeface="Lao U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685994" y="5344180"/>
            <a:ext cx="1394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Century Gothic" pitchFamily="34" charset="0"/>
                <a:ea typeface="맑은 고딕" pitchFamily="50" charset="-127"/>
                <a:cs typeface="Lao UI" pitchFamily="34" charset="0"/>
              </a:rPr>
              <a:t>stars</a:t>
            </a:r>
            <a:endParaRPr kumimoji="0" lang="en-US" altLang="ko-KR" sz="2800" b="1" dirty="0">
              <a:solidFill>
                <a:srgbClr val="FF0000"/>
              </a:solidFill>
              <a:latin typeface="Century Gothic" pitchFamily="34" charset="0"/>
              <a:ea typeface="맑은 고딕" pitchFamily="50" charset="-127"/>
              <a:cs typeface="Lao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1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85800" y="304800"/>
            <a:ext cx="1447800" cy="76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19800" y="3048000"/>
            <a:ext cx="3048000" cy="1676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 descr="D:\SD TALENTA\SAMPLE PPT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67;p35"/>
          <p:cNvSpPr txBox="1">
            <a:spLocks/>
          </p:cNvSpPr>
          <p:nvPr/>
        </p:nvSpPr>
        <p:spPr>
          <a:xfrm>
            <a:off x="2133600" y="4677104"/>
            <a:ext cx="5181600" cy="1371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Look at the _______!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It is night. </a:t>
            </a:r>
          </a:p>
        </p:txBody>
      </p:sp>
      <p:pic>
        <p:nvPicPr>
          <p:cNvPr id="12" name="Picture 3" descr="C:\Users\retno\Downloads\downlo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72" y="286407"/>
            <a:ext cx="4777285" cy="430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14800" y="4734580"/>
            <a:ext cx="1394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Century Gothic" pitchFamily="34" charset="0"/>
                <a:ea typeface="맑은 고딕" pitchFamily="50" charset="-127"/>
                <a:cs typeface="Lao UI" pitchFamily="34" charset="0"/>
              </a:rPr>
              <a:t>moon</a:t>
            </a:r>
            <a:endParaRPr kumimoji="0" lang="en-US" altLang="ko-KR" sz="2800" b="1" dirty="0">
              <a:solidFill>
                <a:srgbClr val="FF0000"/>
              </a:solidFill>
              <a:latin typeface="Century Gothic" pitchFamily="34" charset="0"/>
              <a:ea typeface="맑은 고딕" pitchFamily="50" charset="-127"/>
              <a:cs typeface="Lao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85800" y="304800"/>
            <a:ext cx="1447800" cy="76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19800" y="3048000"/>
            <a:ext cx="3048000" cy="1676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 descr="D:\SD TALENTA\SAMPLE PPT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67;p35"/>
          <p:cNvSpPr txBox="1">
            <a:spLocks/>
          </p:cNvSpPr>
          <p:nvPr/>
        </p:nvSpPr>
        <p:spPr>
          <a:xfrm>
            <a:off x="2163978" y="4531330"/>
            <a:ext cx="5760822" cy="1371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Look at the _______ !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 smtClean="0">
                <a:latin typeface="Century Gothic" pitchFamily="34" charset="0"/>
              </a:rPr>
              <a:t>The ________ is beautiful!</a:t>
            </a:r>
          </a:p>
        </p:txBody>
      </p:sp>
      <p:pic>
        <p:nvPicPr>
          <p:cNvPr id="10" name="Picture 4" descr="C:\Users\retno\Downloads\fluffy-white-cartoon-clouds-blue-sky-vector-set_53562-42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396" y="457200"/>
            <a:ext cx="537920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267200" y="4582180"/>
            <a:ext cx="1394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Century Gothic" pitchFamily="34" charset="0"/>
                <a:ea typeface="맑은 고딕" pitchFamily="50" charset="-127"/>
                <a:cs typeface="Lao UI" pitchFamily="34" charset="0"/>
              </a:rPr>
              <a:t>clouds</a:t>
            </a:r>
            <a:endParaRPr kumimoji="0" lang="en-US" altLang="ko-KR" sz="2800" b="1" dirty="0">
              <a:solidFill>
                <a:srgbClr val="FF0000"/>
              </a:solidFill>
              <a:latin typeface="Century Gothic" pitchFamily="34" charset="0"/>
              <a:ea typeface="맑은 고딕" pitchFamily="50" charset="-127"/>
              <a:cs typeface="Lao U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88149" y="5191780"/>
            <a:ext cx="1394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rgbClr val="FF0000"/>
                </a:solidFill>
                <a:latin typeface="Century Gothic" pitchFamily="34" charset="0"/>
                <a:ea typeface="맑은 고딕" pitchFamily="50" charset="-127"/>
                <a:cs typeface="Lao UI" pitchFamily="34" charset="0"/>
              </a:rPr>
              <a:t>sky</a:t>
            </a:r>
            <a:endParaRPr kumimoji="0" lang="en-US" altLang="ko-KR" sz="2800" b="1" dirty="0">
              <a:solidFill>
                <a:srgbClr val="FF0000"/>
              </a:solidFill>
              <a:latin typeface="Century Gothic" pitchFamily="34" charset="0"/>
              <a:ea typeface="맑은 고딕" pitchFamily="50" charset="-127"/>
              <a:cs typeface="Lao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7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D TALENTA\SAMPLE PPT\teno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" action="ppaction://hlinkshowjump?jump=previousslide"/>
          </p:cNvPr>
          <p:cNvSpPr/>
          <p:nvPr/>
        </p:nvSpPr>
        <p:spPr>
          <a:xfrm rot="10800000">
            <a:off x="266700" y="6054323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127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752"/>
          <a:stretch/>
        </p:blipFill>
        <p:spPr bwMode="auto">
          <a:xfrm>
            <a:off x="0" y="0"/>
            <a:ext cx="9144000" cy="6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2776" y="4572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latin typeface="Century Gothic" pitchFamily="34" charset="0"/>
              </a:rPr>
              <a:t>Greet your family and ask</a:t>
            </a:r>
            <a:r>
              <a:rPr lang="en-US" sz="4400" u="sng" dirty="0" smtClean="0">
                <a:latin typeface="Century Gothic" pitchFamily="34" charset="0"/>
              </a:rPr>
              <a:t>.</a:t>
            </a:r>
            <a:endParaRPr lang="en-US" sz="4400" u="sng" dirty="0">
              <a:latin typeface="Century Gothic" pitchFamily="34" charset="0"/>
            </a:endParaRPr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609600" y="5801256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391400" y="5801256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" y="1538266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pitchFamily="34" charset="0"/>
              </a:rPr>
              <a:t>Good morning mom.</a:t>
            </a:r>
          </a:p>
          <a:p>
            <a:r>
              <a:rPr lang="en-US" sz="2400" dirty="0" smtClean="0">
                <a:latin typeface="Century Gothic" pitchFamily="34" charset="0"/>
              </a:rPr>
              <a:t>When do you usually cook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991" y="3036069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pitchFamily="34" charset="0"/>
              </a:rPr>
              <a:t>Good morning brother / sister.</a:t>
            </a:r>
          </a:p>
          <a:p>
            <a:r>
              <a:rPr lang="en-US" sz="2400" dirty="0" smtClean="0">
                <a:latin typeface="Century Gothic" pitchFamily="34" charset="0"/>
              </a:rPr>
              <a:t>When do you usually  have lunch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973" y="45720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 Gothic" pitchFamily="34" charset="0"/>
              </a:rPr>
              <a:t>Good morning father.</a:t>
            </a:r>
          </a:p>
          <a:p>
            <a:r>
              <a:rPr lang="en-US" sz="2400" dirty="0" smtClean="0">
                <a:latin typeface="Century Gothic" pitchFamily="34" charset="0"/>
              </a:rPr>
              <a:t>When will you back from work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3946" y="2404759"/>
            <a:ext cx="576845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I usually cook in the morning.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3867066"/>
            <a:ext cx="595936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I usually have lunch in the afternoon.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5405735"/>
            <a:ext cx="595936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itchFamily="34" charset="0"/>
              </a:rPr>
              <a:t>I back from work in the evening.</a:t>
            </a:r>
            <a:endParaRPr lang="en-US" sz="3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752"/>
          <a:stretch/>
        </p:blipFill>
        <p:spPr bwMode="auto">
          <a:xfrm>
            <a:off x="0" y="0"/>
            <a:ext cx="9144000" cy="6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609600" y="5801256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391400" y="5801256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6424" y="1676400"/>
            <a:ext cx="7330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Good morning children!</a:t>
            </a:r>
          </a:p>
          <a:p>
            <a:r>
              <a:rPr lang="en-US" sz="3200" dirty="0" smtClean="0">
                <a:latin typeface="Century Gothic" pitchFamily="34" charset="0"/>
              </a:rPr>
              <a:t>When do you usually take a bath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333" y="3468907"/>
            <a:ext cx="733096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Good morning miss!</a:t>
            </a:r>
          </a:p>
          <a:p>
            <a:r>
              <a:rPr lang="en-US" sz="3200" dirty="0" smtClean="0">
                <a:latin typeface="Century Gothic" pitchFamily="34" charset="0"/>
              </a:rPr>
              <a:t>I take a bath in the morning.</a:t>
            </a:r>
          </a:p>
          <a:p>
            <a:r>
              <a:rPr lang="en-US" sz="3200" dirty="0" smtClean="0">
                <a:latin typeface="Century Gothic" pitchFamily="34" charset="0"/>
                <a:cs typeface="Arial" pitchFamily="34" charset="0"/>
              </a:rPr>
              <a:t>I take a bath at 6 a.m.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752"/>
          <a:stretch/>
        </p:blipFill>
        <p:spPr bwMode="auto">
          <a:xfrm>
            <a:off x="0" y="0"/>
            <a:ext cx="9144000" cy="6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609600" y="5801256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391400" y="5801256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6424" y="1676400"/>
            <a:ext cx="7330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Good morning children!</a:t>
            </a:r>
          </a:p>
          <a:p>
            <a:r>
              <a:rPr lang="en-US" sz="3200" dirty="0" smtClean="0">
                <a:latin typeface="Century Gothic" pitchFamily="34" charset="0"/>
              </a:rPr>
              <a:t>When do you usually have lunch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333" y="3468907"/>
            <a:ext cx="733096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Good morning miss!</a:t>
            </a:r>
          </a:p>
          <a:p>
            <a:r>
              <a:rPr lang="en-US" sz="3200" dirty="0" smtClean="0">
                <a:latin typeface="Century Gothic" pitchFamily="34" charset="0"/>
              </a:rPr>
              <a:t>I have lunch in the afternoon.</a:t>
            </a:r>
          </a:p>
          <a:p>
            <a:r>
              <a:rPr lang="en-US" sz="3200" dirty="0" smtClean="0">
                <a:latin typeface="Century Gothic" pitchFamily="34" charset="0"/>
                <a:cs typeface="Arial" pitchFamily="34" charset="0"/>
              </a:rPr>
              <a:t>I have lunch at 12  p.m.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18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752"/>
          <a:stretch/>
        </p:blipFill>
        <p:spPr bwMode="auto">
          <a:xfrm>
            <a:off x="0" y="0"/>
            <a:ext cx="9144000" cy="6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609600" y="5801256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391400" y="5801256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6424" y="1676400"/>
            <a:ext cx="7330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Good morning children!</a:t>
            </a:r>
          </a:p>
          <a:p>
            <a:r>
              <a:rPr lang="en-US" sz="3200" dirty="0" smtClean="0">
                <a:latin typeface="Century Gothic" pitchFamily="34" charset="0"/>
              </a:rPr>
              <a:t>When do you usually sleep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5333" y="3468907"/>
            <a:ext cx="733096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Good morning miss!</a:t>
            </a:r>
          </a:p>
          <a:p>
            <a:r>
              <a:rPr lang="en-US" sz="3200" dirty="0" smtClean="0">
                <a:latin typeface="Century Gothic" pitchFamily="34" charset="0"/>
              </a:rPr>
              <a:t>I sleep at night.</a:t>
            </a:r>
          </a:p>
          <a:p>
            <a:r>
              <a:rPr lang="en-US" sz="3200" dirty="0" smtClean="0">
                <a:latin typeface="Century Gothic" pitchFamily="34" charset="0"/>
                <a:cs typeface="Arial" pitchFamily="34" charset="0"/>
              </a:rPr>
              <a:t>I sleep at 8 p.m.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1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752"/>
          <a:stretch/>
        </p:blipFill>
        <p:spPr bwMode="auto">
          <a:xfrm>
            <a:off x="0" y="0"/>
            <a:ext cx="9144000" cy="6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609600" y="5801256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391400" y="5801256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2776" y="457200"/>
            <a:ext cx="450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Century Gothic" pitchFamily="34" charset="0"/>
              </a:rPr>
              <a:t>Different times of day.</a:t>
            </a:r>
            <a:endParaRPr lang="en-US" sz="4400" b="1" u="sng" dirty="0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178" y="1676400"/>
            <a:ext cx="7185389" cy="10772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entury Gothic" pitchFamily="34" charset="0"/>
              </a:rPr>
              <a:t>a.m</a:t>
            </a:r>
            <a:r>
              <a:rPr lang="en-US" sz="3200" dirty="0" smtClean="0">
                <a:latin typeface="Century Gothic" pitchFamily="34" charset="0"/>
              </a:rPr>
              <a:t> = ante meridiem</a:t>
            </a:r>
          </a:p>
          <a:p>
            <a:r>
              <a:rPr lang="en-US" sz="3200" dirty="0" smtClean="0">
                <a:latin typeface="Century Gothic" pitchFamily="34" charset="0"/>
              </a:rPr>
              <a:t>00.59 </a:t>
            </a:r>
            <a:r>
              <a:rPr lang="en-US" sz="3200" dirty="0" err="1" smtClean="0">
                <a:latin typeface="Century Gothic" pitchFamily="34" charset="0"/>
              </a:rPr>
              <a:t>dini</a:t>
            </a:r>
            <a:r>
              <a:rPr lang="en-US" sz="3200" dirty="0" smtClean="0">
                <a:latin typeface="Century Gothic" pitchFamily="34" charset="0"/>
              </a:rPr>
              <a:t> </a:t>
            </a:r>
            <a:r>
              <a:rPr lang="en-US" sz="3200" dirty="0" err="1" smtClean="0">
                <a:latin typeface="Century Gothic" pitchFamily="34" charset="0"/>
              </a:rPr>
              <a:t>hari</a:t>
            </a:r>
            <a:r>
              <a:rPr lang="en-US" sz="3200" dirty="0" smtClean="0">
                <a:latin typeface="Century Gothic" pitchFamily="34" charset="0"/>
              </a:rPr>
              <a:t> – 11.59 </a:t>
            </a:r>
            <a:r>
              <a:rPr lang="en-US" sz="3200" dirty="0" err="1" smtClean="0">
                <a:latin typeface="Century Gothic" pitchFamily="34" charset="0"/>
              </a:rPr>
              <a:t>siang</a:t>
            </a:r>
            <a:r>
              <a:rPr lang="en-US" sz="3200" dirty="0" smtClean="0">
                <a:latin typeface="Century Gothic" pitchFamily="34" charset="0"/>
              </a:rPr>
              <a:t> </a:t>
            </a:r>
            <a:r>
              <a:rPr lang="en-US" sz="3200" dirty="0" err="1" smtClean="0">
                <a:latin typeface="Century Gothic" pitchFamily="34" charset="0"/>
              </a:rPr>
              <a:t>hari</a:t>
            </a:r>
            <a:endParaRPr lang="en-US" sz="3200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176" y="3352800"/>
            <a:ext cx="7185389" cy="10772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entury Gothic" pitchFamily="34" charset="0"/>
              </a:rPr>
              <a:t>p</a:t>
            </a:r>
            <a:r>
              <a:rPr lang="en-US" sz="3200" dirty="0" err="1" smtClean="0">
                <a:latin typeface="Century Gothic" pitchFamily="34" charset="0"/>
              </a:rPr>
              <a:t>.m</a:t>
            </a:r>
            <a:r>
              <a:rPr lang="en-US" sz="3200" dirty="0" smtClean="0">
                <a:latin typeface="Century Gothic" pitchFamily="34" charset="0"/>
              </a:rPr>
              <a:t> = post meridiem</a:t>
            </a:r>
          </a:p>
          <a:p>
            <a:r>
              <a:rPr lang="en-US" sz="3200" dirty="0" smtClean="0">
                <a:latin typeface="Century Gothic" pitchFamily="34" charset="0"/>
              </a:rPr>
              <a:t>12.00 </a:t>
            </a:r>
            <a:r>
              <a:rPr lang="en-US" sz="3200" dirty="0" err="1" smtClean="0">
                <a:latin typeface="Century Gothic" pitchFamily="34" charset="0"/>
              </a:rPr>
              <a:t>siang</a:t>
            </a:r>
            <a:r>
              <a:rPr lang="en-US" sz="3200" dirty="0" smtClean="0">
                <a:latin typeface="Century Gothic" pitchFamily="34" charset="0"/>
              </a:rPr>
              <a:t> </a:t>
            </a:r>
            <a:r>
              <a:rPr lang="en-US" sz="3200" dirty="0" err="1" smtClean="0">
                <a:latin typeface="Century Gothic" pitchFamily="34" charset="0"/>
              </a:rPr>
              <a:t>hari</a:t>
            </a:r>
            <a:r>
              <a:rPr lang="en-US" sz="3200" dirty="0" smtClean="0">
                <a:latin typeface="Century Gothic" pitchFamily="34" charset="0"/>
              </a:rPr>
              <a:t> – 12.00 </a:t>
            </a:r>
            <a:r>
              <a:rPr lang="en-US" sz="3200" dirty="0" err="1" smtClean="0">
                <a:latin typeface="Century Gothic" pitchFamily="34" charset="0"/>
              </a:rPr>
              <a:t>malam</a:t>
            </a:r>
            <a:r>
              <a:rPr lang="en-US" sz="3200" dirty="0" smtClean="0">
                <a:latin typeface="Century Gothic" pitchFamily="34" charset="0"/>
              </a:rPr>
              <a:t> </a:t>
            </a:r>
            <a:r>
              <a:rPr lang="en-US" sz="3200" dirty="0" err="1" smtClean="0">
                <a:latin typeface="Century Gothic" pitchFamily="34" charset="0"/>
              </a:rPr>
              <a:t>hari</a:t>
            </a:r>
            <a:endParaRPr lang="en-US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752"/>
          <a:stretch/>
        </p:blipFill>
        <p:spPr bwMode="auto">
          <a:xfrm>
            <a:off x="0" y="0"/>
            <a:ext cx="9144000" cy="6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457200" y="6144338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391400" y="6147183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799" y="1337481"/>
            <a:ext cx="876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08.00 = </a:t>
            </a:r>
            <a:r>
              <a:rPr lang="en-US" sz="2800" b="1" dirty="0" smtClean="0">
                <a:solidFill>
                  <a:srgbClr val="0070C0"/>
                </a:solidFill>
                <a:latin typeface="Century Gothic" pitchFamily="34" charset="0"/>
              </a:rPr>
              <a:t>8 a.m. = 8 o’clock in the morning</a:t>
            </a:r>
            <a:endParaRPr lang="en-US" sz="4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922255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William : Good morning!</a:t>
            </a:r>
          </a:p>
          <a:p>
            <a:r>
              <a:rPr lang="en-US" sz="3200" dirty="0" err="1" smtClean="0">
                <a:latin typeface="Century Gothic" pitchFamily="34" charset="0"/>
              </a:rPr>
              <a:t>Jordy</a:t>
            </a:r>
            <a:r>
              <a:rPr lang="en-US" sz="3200" dirty="0" smtClean="0">
                <a:latin typeface="Century Gothic" pitchFamily="34" charset="0"/>
              </a:rPr>
              <a:t>    : Good morning!</a:t>
            </a:r>
            <a:endParaRPr lang="en-US" sz="4400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3523506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13.00 = </a:t>
            </a:r>
            <a:r>
              <a:rPr lang="en-US" sz="2800" b="1" dirty="0" smtClean="0">
                <a:solidFill>
                  <a:srgbClr val="0070C0"/>
                </a:solidFill>
                <a:latin typeface="Century Gothic" pitchFamily="34" charset="0"/>
              </a:rPr>
              <a:t>1 p.m. = 1 o’clock in the afternoon</a:t>
            </a:r>
            <a:endParaRPr lang="en-US" sz="2800" b="1" dirty="0"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4104382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Teacher : Good afternoon!</a:t>
            </a:r>
          </a:p>
          <a:p>
            <a:r>
              <a:rPr lang="en-US" sz="3200" dirty="0" smtClean="0">
                <a:latin typeface="Century Gothic" pitchFamily="34" charset="0"/>
              </a:rPr>
              <a:t>Hilda      : Good afternoon!</a:t>
            </a:r>
            <a:endParaRPr lang="en-US" sz="4400" dirty="0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776" y="457200"/>
            <a:ext cx="450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Century Gothic" pitchFamily="34" charset="0"/>
              </a:rPr>
              <a:t>Different times of day.</a:t>
            </a:r>
            <a:endParaRPr lang="en-US" sz="4400" b="1" u="sng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D TALENTA\SAMPLE PPT\a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752"/>
          <a:stretch/>
        </p:blipFill>
        <p:spPr bwMode="auto">
          <a:xfrm>
            <a:off x="0" y="0"/>
            <a:ext cx="9144000" cy="69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457200" y="6144338"/>
            <a:ext cx="1066804" cy="5750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hlinkClick r:id="" action="ppaction://hlinkshowjump?jump=nextslide"/>
          </p:cNvPr>
          <p:cNvSpPr/>
          <p:nvPr/>
        </p:nvSpPr>
        <p:spPr>
          <a:xfrm>
            <a:off x="7391400" y="6147183"/>
            <a:ext cx="1098331" cy="6306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2776" y="1413681"/>
            <a:ext cx="8458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17.00 = </a:t>
            </a:r>
            <a:r>
              <a:rPr lang="en-US" sz="2800" b="1" dirty="0" smtClean="0">
                <a:solidFill>
                  <a:srgbClr val="0070C0"/>
                </a:solidFill>
                <a:latin typeface="Century Gothic" pitchFamily="34" charset="0"/>
              </a:rPr>
              <a:t>5 p.m. = 5 o’clock in the evening</a:t>
            </a:r>
            <a:endParaRPr lang="en-US" sz="4000" b="1" dirty="0">
              <a:latin typeface="Century Gothic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998455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James : Good evening!</a:t>
            </a:r>
          </a:p>
          <a:p>
            <a:r>
              <a:rPr lang="en-US" sz="3200" dirty="0" smtClean="0">
                <a:latin typeface="Century Gothic" pitchFamily="34" charset="0"/>
              </a:rPr>
              <a:t>Paul     : Good evening!</a:t>
            </a:r>
            <a:endParaRPr lang="en-US" sz="4400" dirty="0">
              <a:latin typeface="Century Gothic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799" y="3595808"/>
            <a:ext cx="723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21.00 = </a:t>
            </a:r>
            <a:r>
              <a:rPr lang="en-US" sz="2800" b="1" dirty="0" smtClean="0">
                <a:solidFill>
                  <a:srgbClr val="0070C0"/>
                </a:solidFill>
                <a:latin typeface="Century Gothic" pitchFamily="34" charset="0"/>
              </a:rPr>
              <a:t>9 p.m. = 9 o’clock at night</a:t>
            </a:r>
            <a:endParaRPr lang="en-US" sz="5400" b="1" dirty="0">
              <a:latin typeface="Century Gothic" pitchFamily="34" charset="0"/>
            </a:endParaRPr>
          </a:p>
          <a:p>
            <a:endParaRPr lang="en-US" sz="4400" b="1" dirty="0"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4180582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Cecilia        : Good night!</a:t>
            </a:r>
          </a:p>
          <a:p>
            <a:r>
              <a:rPr lang="en-US" sz="3200" dirty="0" err="1" smtClean="0">
                <a:latin typeface="Century Gothic" pitchFamily="34" charset="0"/>
              </a:rPr>
              <a:t>Mikhaela</a:t>
            </a:r>
            <a:r>
              <a:rPr lang="en-US" sz="3200" dirty="0" smtClean="0">
                <a:latin typeface="Century Gothic" pitchFamily="34" charset="0"/>
              </a:rPr>
              <a:t>    : Good night!</a:t>
            </a:r>
            <a:endParaRPr lang="en-US" sz="4400" dirty="0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776" y="457200"/>
            <a:ext cx="450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Century Gothic" pitchFamily="34" charset="0"/>
              </a:rPr>
              <a:t>Different times of day.</a:t>
            </a:r>
            <a:endParaRPr lang="en-US" sz="4400" b="1" u="sng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321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453</Words>
  <Application>Microsoft Office PowerPoint</Application>
  <PresentationFormat>On-screen Show (4:3)</PresentationFormat>
  <Paragraphs>95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retno</dc:creator>
  <cp:lastModifiedBy>retno</cp:lastModifiedBy>
  <cp:revision>44</cp:revision>
  <dcterms:created xsi:type="dcterms:W3CDTF">2020-08-20T16:49:05Z</dcterms:created>
  <dcterms:modified xsi:type="dcterms:W3CDTF">2020-10-23T04:32:40Z</dcterms:modified>
</cp:coreProperties>
</file>