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78" r:id="rId11"/>
    <p:sldId id="265" r:id="rId12"/>
    <p:sldId id="266" r:id="rId13"/>
    <p:sldId id="270" r:id="rId14"/>
    <p:sldId id="271" r:id="rId15"/>
    <p:sldId id="273" r:id="rId16"/>
    <p:sldId id="267" r:id="rId17"/>
    <p:sldId id="274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486-7FF6-415C-83E4-EC8B00A542F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744D-A1FF-466F-915D-D821BF794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9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486-7FF6-415C-83E4-EC8B00A542F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744D-A1FF-466F-915D-D821BF794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9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486-7FF6-415C-83E4-EC8B00A542F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744D-A1FF-466F-915D-D821BF794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486-7FF6-415C-83E4-EC8B00A542F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744D-A1FF-466F-915D-D821BF794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8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486-7FF6-415C-83E4-EC8B00A542F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744D-A1FF-466F-915D-D821BF794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1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486-7FF6-415C-83E4-EC8B00A542F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744D-A1FF-466F-915D-D821BF794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7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486-7FF6-415C-83E4-EC8B00A542F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744D-A1FF-466F-915D-D821BF794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7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486-7FF6-415C-83E4-EC8B00A542F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744D-A1FF-466F-915D-D821BF794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8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486-7FF6-415C-83E4-EC8B00A542F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744D-A1FF-466F-915D-D821BF794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6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486-7FF6-415C-83E4-EC8B00A542F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744D-A1FF-466F-915D-D821BF794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7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486-7FF6-415C-83E4-EC8B00A542F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744D-A1FF-466F-915D-D821BF794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3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E0486-7FF6-415C-83E4-EC8B00A542F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744D-A1FF-466F-915D-D821BF794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SD TALENTA\SAMPLE PPT\children-frame-153641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2"/>
          <a:stretch/>
        </p:blipFill>
        <p:spPr bwMode="auto">
          <a:xfrm>
            <a:off x="23648" y="48229"/>
            <a:ext cx="9144000" cy="683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1846939"/>
            <a:ext cx="5029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Unit 1 Lesson 4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610293"/>
            <a:ext cx="486328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entury Gothic" pitchFamily="34" charset="0"/>
              </a:rPr>
              <a:t>What Is It? 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8014138" y="62273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8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D TALENTA\SAMPLE PPT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7" y="0"/>
            <a:ext cx="91862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76565" y="122678"/>
            <a:ext cx="330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Let’s sing a song!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12" name="Google Shape;267;p35"/>
          <p:cNvSpPr txBox="1">
            <a:spLocks/>
          </p:cNvSpPr>
          <p:nvPr/>
        </p:nvSpPr>
        <p:spPr>
          <a:xfrm>
            <a:off x="409434" y="1143000"/>
            <a:ext cx="8505965" cy="457199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4000" b="1" dirty="0" smtClean="0">
                <a:latin typeface="Century Gothic" pitchFamily="34" charset="0"/>
              </a:rPr>
              <a:t>What Is It?</a:t>
            </a:r>
          </a:p>
          <a:p>
            <a:pPr algn="l">
              <a:spcBef>
                <a:spcPts val="0"/>
              </a:spcBef>
            </a:pPr>
            <a:endParaRPr lang="en-US" sz="2800" dirty="0" smtClean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 smtClean="0">
                <a:latin typeface="Century Gothic" pitchFamily="34" charset="0"/>
              </a:rPr>
              <a:t>What is 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				</a:t>
            </a:r>
            <a:r>
              <a:rPr lang="en-US" sz="2800" dirty="0">
                <a:latin typeface="Century Gothic" pitchFamily="34" charset="0"/>
              </a:rPr>
              <a:t>What is it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 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>
                <a:latin typeface="Century Gothic" pitchFamily="34" charset="0"/>
              </a:rPr>
              <a:t>What </a:t>
            </a:r>
            <a:r>
              <a:rPr lang="en-US" sz="2400" dirty="0">
                <a:latin typeface="Century Gothic" pitchFamily="34" charset="0"/>
              </a:rPr>
              <a:t>is it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en-US" sz="2400" dirty="0" smtClean="0">
                <a:latin typeface="Century Gothic" pitchFamily="34" charset="0"/>
              </a:rPr>
              <a:t>What </a:t>
            </a:r>
            <a:r>
              <a:rPr lang="en-US" sz="2400" dirty="0">
                <a:latin typeface="Century Gothic" pitchFamily="34" charset="0"/>
              </a:rPr>
              <a:t>is it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latin typeface="Century Gothic" pitchFamily="34" charset="0"/>
              </a:rPr>
              <a:t>What </a:t>
            </a:r>
            <a:r>
              <a:rPr lang="en-US" sz="2400" dirty="0" smtClean="0">
                <a:latin typeface="Century Gothic" pitchFamily="34" charset="0"/>
              </a:rPr>
              <a:t>can you see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smtClean="0">
                <a:latin typeface="Century Gothic" pitchFamily="34" charset="0"/>
              </a:rPr>
              <a:t>		What </a:t>
            </a:r>
            <a:r>
              <a:rPr lang="en-US" sz="2400" dirty="0">
                <a:latin typeface="Century Gothic" pitchFamily="34" charset="0"/>
              </a:rPr>
              <a:t>can you see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 smtClean="0">
                <a:latin typeface="Century Gothic" pitchFamily="34" charset="0"/>
              </a:rPr>
              <a:t>It’s a bear.				It’s a dog.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 smtClean="0">
                <a:latin typeface="Century Gothic" pitchFamily="34" charset="0"/>
              </a:rPr>
              <a:t>It’s a bear.				It’s a dog.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 smtClean="0">
                <a:latin typeface="Century Gothic" pitchFamily="34" charset="0"/>
              </a:rPr>
              <a:t>It’s a teddy bear!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			</a:t>
            </a:r>
            <a:r>
              <a:rPr lang="en-US" sz="2400" dirty="0">
                <a:latin typeface="Century Gothic" pitchFamily="34" charset="0"/>
              </a:rPr>
              <a:t>It’s a </a:t>
            </a:r>
            <a:r>
              <a:rPr lang="en-US" sz="2400" dirty="0" smtClean="0">
                <a:latin typeface="Century Gothic" pitchFamily="34" charset="0"/>
              </a:rPr>
              <a:t>puppy dog!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0 Track 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9559" y="120711"/>
            <a:ext cx="609600" cy="609600"/>
          </a:xfrm>
          <a:prstGeom prst="rect">
            <a:avLst/>
          </a:prstGeom>
        </p:spPr>
      </p:pic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283669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7620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9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-34290" y="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84810" y="304800"/>
            <a:ext cx="83058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 smtClean="0">
                <a:latin typeface="Century Gothic" pitchFamily="34" charset="0"/>
              </a:rPr>
              <a:t>SENTENCE PATTERN</a:t>
            </a:r>
          </a:p>
        </p:txBody>
      </p:sp>
      <p:sp>
        <p:nvSpPr>
          <p:cNvPr id="1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37210" y="1866900"/>
            <a:ext cx="8305800" cy="3886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endParaRPr lang="en-US" sz="4000" dirty="0" smtClean="0">
              <a:latin typeface="Century Gothic" pitchFamily="34" charset="0"/>
            </a:endParaRPr>
          </a:p>
        </p:txBody>
      </p:sp>
      <p:sp>
        <p:nvSpPr>
          <p:cNvPr id="8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37210" y="1304334"/>
            <a:ext cx="7458534" cy="254508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3200" dirty="0" smtClean="0">
                <a:latin typeface="Century Gothic" pitchFamily="34" charset="0"/>
              </a:rPr>
              <a:t>What is it?</a:t>
            </a:r>
          </a:p>
          <a:p>
            <a:pPr algn="l"/>
            <a:endParaRPr lang="en-US" sz="3200" b="0" dirty="0">
              <a:latin typeface="Century Gothic" pitchFamily="34" charset="0"/>
            </a:endParaRPr>
          </a:p>
          <a:p>
            <a:pPr algn="l"/>
            <a:r>
              <a:rPr lang="en-US" sz="3200" b="0" dirty="0" smtClean="0">
                <a:latin typeface="Century Gothic" pitchFamily="34" charset="0"/>
              </a:rPr>
              <a:t>It is a ________.</a:t>
            </a:r>
          </a:p>
          <a:p>
            <a:pPr algn="l"/>
            <a:r>
              <a:rPr lang="en-US" sz="3200" b="0" dirty="0" smtClean="0">
                <a:latin typeface="Century Gothic" pitchFamily="34" charset="0"/>
              </a:rPr>
              <a:t>It is an _________.</a:t>
            </a:r>
            <a:endParaRPr lang="en-US" sz="3200" b="0" dirty="0">
              <a:latin typeface="Century Gothic" pitchFamily="34" charset="0"/>
            </a:endParaRPr>
          </a:p>
          <a:p>
            <a:pPr algn="l"/>
            <a:endParaRPr lang="en-US" sz="3200" b="0" dirty="0" smtClean="0">
              <a:latin typeface="Century Gothic" pitchFamily="34" charset="0"/>
            </a:endParaRP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283669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rot="10800000">
            <a:off x="7620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94428" y="4167351"/>
            <a:ext cx="1443990" cy="793794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3200" dirty="0" smtClean="0">
                <a:latin typeface="Century Gothic" pitchFamily="34" charset="0"/>
              </a:rPr>
              <a:t>The …</a:t>
            </a:r>
            <a:endParaRPr lang="en-US" sz="3200" b="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-34290" y="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84810" y="304800"/>
            <a:ext cx="83058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 smtClean="0">
                <a:latin typeface="Century Gothic" pitchFamily="34" charset="0"/>
              </a:rPr>
              <a:t>SENTENCE PATTERN</a:t>
            </a:r>
          </a:p>
        </p:txBody>
      </p:sp>
      <p:sp>
        <p:nvSpPr>
          <p:cNvPr id="1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37210" y="1866900"/>
            <a:ext cx="8305800" cy="3886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endParaRPr lang="en-US" sz="4000" dirty="0" smtClean="0">
              <a:latin typeface="Century Gothic" pitchFamily="34" charset="0"/>
            </a:endParaRPr>
          </a:p>
        </p:txBody>
      </p:sp>
      <p:sp>
        <p:nvSpPr>
          <p:cNvPr id="13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351382" y="6156960"/>
            <a:ext cx="4354218" cy="685800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200" dirty="0" smtClean="0">
                <a:latin typeface="Century Gothic" pitchFamily="34" charset="0"/>
              </a:rPr>
              <a:t>OK is short for OKAY</a:t>
            </a:r>
          </a:p>
        </p:txBody>
      </p:sp>
      <p:sp>
        <p:nvSpPr>
          <p:cNvPr id="8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23050" y="1439129"/>
            <a:ext cx="8734119" cy="359007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3200" dirty="0">
                <a:latin typeface="Century Gothic" pitchFamily="34" charset="0"/>
              </a:rPr>
              <a:t>“a”               consonants</a:t>
            </a:r>
            <a:r>
              <a:rPr lang="en-US" sz="3200" b="0" dirty="0">
                <a:latin typeface="Century Gothic" pitchFamily="34" charset="0"/>
              </a:rPr>
              <a:t> (b, c, d, k, … </a:t>
            </a:r>
            <a:r>
              <a:rPr lang="en-US" sz="3200" b="0" dirty="0" err="1">
                <a:latin typeface="Century Gothic" pitchFamily="34" charset="0"/>
              </a:rPr>
              <a:t>etc</a:t>
            </a:r>
            <a:r>
              <a:rPr lang="en-US" sz="3200" b="0" dirty="0">
                <a:latin typeface="Century Gothic" pitchFamily="34" charset="0"/>
              </a:rPr>
              <a:t>)</a:t>
            </a:r>
          </a:p>
          <a:p>
            <a:pPr algn="l"/>
            <a:r>
              <a:rPr lang="en-US" sz="3200" b="0" dirty="0">
                <a:latin typeface="Century Gothic" pitchFamily="34" charset="0"/>
              </a:rPr>
              <a:t>Example : </a:t>
            </a:r>
            <a:r>
              <a:rPr lang="en-US" sz="3200" dirty="0">
                <a:latin typeface="Century Gothic" pitchFamily="34" charset="0"/>
              </a:rPr>
              <a:t>a</a:t>
            </a:r>
            <a:r>
              <a:rPr lang="en-US" sz="3200" b="0" dirty="0">
                <a:latin typeface="Century Gothic" pitchFamily="34" charset="0"/>
              </a:rPr>
              <a:t> tree, </a:t>
            </a:r>
            <a:r>
              <a:rPr lang="en-US" sz="3200" dirty="0">
                <a:latin typeface="Century Gothic" pitchFamily="34" charset="0"/>
              </a:rPr>
              <a:t>a</a:t>
            </a:r>
            <a:r>
              <a:rPr lang="en-US" sz="3200" b="0" dirty="0">
                <a:latin typeface="Century Gothic" pitchFamily="34" charset="0"/>
              </a:rPr>
              <a:t> book </a:t>
            </a:r>
          </a:p>
          <a:p>
            <a:pPr algn="l"/>
            <a:endParaRPr lang="en-US" sz="3200" dirty="0" smtClean="0">
              <a:latin typeface="Century Gothic" pitchFamily="34" charset="0"/>
            </a:endParaRPr>
          </a:p>
          <a:p>
            <a:pPr algn="l"/>
            <a:endParaRPr lang="en-US" sz="3200" dirty="0">
              <a:latin typeface="Century Gothic" pitchFamily="34" charset="0"/>
            </a:endParaRPr>
          </a:p>
          <a:p>
            <a:pPr algn="l"/>
            <a:r>
              <a:rPr lang="en-US" sz="3200" dirty="0" smtClean="0">
                <a:latin typeface="Century Gothic" pitchFamily="34" charset="0"/>
              </a:rPr>
              <a:t>“</a:t>
            </a:r>
            <a:r>
              <a:rPr lang="en-US" sz="3200" dirty="0" smtClean="0">
                <a:latin typeface="Century Gothic" pitchFamily="34" charset="0"/>
              </a:rPr>
              <a:t>an”                vowel sound </a:t>
            </a:r>
            <a:r>
              <a:rPr lang="en-US" sz="3200" b="0" dirty="0" smtClean="0">
                <a:latin typeface="Century Gothic" pitchFamily="34" charset="0"/>
              </a:rPr>
              <a:t>(a, i, e, u, o)</a:t>
            </a:r>
          </a:p>
          <a:p>
            <a:pPr algn="l"/>
            <a:r>
              <a:rPr lang="en-US" sz="3200" b="0" dirty="0" smtClean="0">
                <a:latin typeface="Century Gothic" pitchFamily="34" charset="0"/>
              </a:rPr>
              <a:t>Example : </a:t>
            </a:r>
            <a:r>
              <a:rPr lang="en-US" sz="3200" dirty="0" smtClean="0">
                <a:latin typeface="Century Gothic" pitchFamily="34" charset="0"/>
              </a:rPr>
              <a:t>an</a:t>
            </a:r>
            <a:r>
              <a:rPr lang="en-US" sz="3200" b="0" dirty="0" smtClean="0">
                <a:latin typeface="Century Gothic" pitchFamily="34" charset="0"/>
              </a:rPr>
              <a:t> apple, </a:t>
            </a:r>
            <a:r>
              <a:rPr lang="en-US" sz="3200" dirty="0" smtClean="0">
                <a:latin typeface="Century Gothic" pitchFamily="34" charset="0"/>
              </a:rPr>
              <a:t>an</a:t>
            </a:r>
            <a:r>
              <a:rPr lang="en-US" sz="3200" b="0" dirty="0" smtClean="0">
                <a:latin typeface="Century Gothic" pitchFamily="34" charset="0"/>
              </a:rPr>
              <a:t> umbrella </a:t>
            </a:r>
            <a:endParaRPr lang="en-US" sz="3200" b="0" dirty="0">
              <a:latin typeface="Century Gothic" pitchFamily="34" charset="0"/>
            </a:endParaRPr>
          </a:p>
          <a:p>
            <a:pPr algn="l"/>
            <a:endParaRPr lang="en-US" sz="3200" b="0" dirty="0" smtClean="0">
              <a:latin typeface="Century Gothic" pitchFamily="34" charset="0"/>
            </a:endParaRPr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283669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rot="10800000">
            <a:off x="7620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295402" y="18288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47800" y="38100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29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D TALENTA\SCAN EC\GRADE 1\UNIT 1 LESSON 4\IMG_20200905_0005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r="3241" b="44955"/>
          <a:stretch/>
        </p:blipFill>
        <p:spPr bwMode="auto">
          <a:xfrm>
            <a:off x="0" y="19049"/>
            <a:ext cx="9144000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00400" y="624840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729932" y="624840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19246" y="449580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43600" y="624840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16 Track 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87108" y="2209800"/>
            <a:ext cx="609600" cy="609600"/>
          </a:xfrm>
          <a:prstGeom prst="rect">
            <a:avLst/>
          </a:prstGeom>
        </p:spPr>
      </p:pic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875693" y="144780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previousslide"/>
          </p:cNvPr>
          <p:cNvSpPr/>
          <p:nvPr/>
        </p:nvSpPr>
        <p:spPr>
          <a:xfrm rot="10800000">
            <a:off x="228598" y="6145527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7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09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D TALENTA\SCAN EC\GRADE 1\UNIT 1 LESSON 4\IMG_20200905_0005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9" t="54738" r="-1879" b="11989"/>
          <a:stretch/>
        </p:blipFill>
        <p:spPr bwMode="auto">
          <a:xfrm>
            <a:off x="-43509" y="762000"/>
            <a:ext cx="91440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351382" y="6156960"/>
            <a:ext cx="4354218" cy="685800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200" dirty="0" smtClean="0">
                <a:latin typeface="Century Gothic" pitchFamily="34" charset="0"/>
              </a:rPr>
              <a:t>It’s = It is</a:t>
            </a:r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7283669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rot="10800000">
            <a:off x="7620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CAN EC\GRADE 1\UNIT 1 LESSON 4\IMG_20200905_000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t="5037" b="52732"/>
          <a:stretch/>
        </p:blipFill>
        <p:spPr bwMode="auto">
          <a:xfrm>
            <a:off x="0" y="457200"/>
            <a:ext cx="8988169" cy="57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46938" y="3795215"/>
            <a:ext cx="470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it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76600" y="3810000"/>
            <a:ext cx="470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is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0" y="5334000"/>
            <a:ext cx="470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It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14523" y="5334000"/>
            <a:ext cx="470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a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29400" y="5333999"/>
            <a:ext cx="470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is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0" name="Right Arrow 9">
            <a:hlinkClick r:id="" action="ppaction://hlinkshowjump?jump=nextslide"/>
          </p:cNvPr>
          <p:cNvSpPr/>
          <p:nvPr/>
        </p:nvSpPr>
        <p:spPr>
          <a:xfrm>
            <a:off x="7283669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rot="10800000">
            <a:off x="7620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-34290" y="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37210" y="1866900"/>
            <a:ext cx="8305800" cy="3886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endParaRPr lang="en-US" sz="4000" dirty="0" smtClean="0">
              <a:latin typeface="Century Gothic" pitchFamily="34" charset="0"/>
            </a:endParaRPr>
          </a:p>
        </p:txBody>
      </p:sp>
      <p:sp>
        <p:nvSpPr>
          <p:cNvPr id="8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313793" y="966952"/>
            <a:ext cx="3657600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800" b="0" dirty="0" err="1" smtClean="0">
                <a:latin typeface="Century Gothic" pitchFamily="34" charset="0"/>
              </a:rPr>
              <a:t>Lia</a:t>
            </a:r>
            <a:r>
              <a:rPr lang="en-US" sz="2800" b="0" dirty="0" smtClean="0">
                <a:latin typeface="Century Gothic" pitchFamily="34" charset="0"/>
              </a:rPr>
              <a:t>    : What is it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l"/>
            <a:r>
              <a:rPr lang="en-US" sz="2800" b="0" dirty="0" err="1" smtClean="0">
                <a:latin typeface="Century Gothic" pitchFamily="34" charset="0"/>
              </a:rPr>
              <a:t>Dila</a:t>
            </a:r>
            <a:r>
              <a:rPr lang="en-US" sz="2800" b="0" dirty="0" smtClean="0">
                <a:latin typeface="Century Gothic" pitchFamily="34" charset="0"/>
              </a:rPr>
              <a:t>  : It is </a:t>
            </a:r>
            <a:r>
              <a:rPr lang="en-US" sz="2800" dirty="0" smtClean="0">
                <a:latin typeface="Century Gothic" pitchFamily="34" charset="0"/>
              </a:rPr>
              <a:t>a</a:t>
            </a:r>
            <a:r>
              <a:rPr lang="en-US" sz="2800" b="0" dirty="0" smtClean="0">
                <a:latin typeface="Century Gothic" pitchFamily="34" charset="0"/>
              </a:rPr>
              <a:t> flower. </a:t>
            </a:r>
            <a:endParaRPr lang="en-US" sz="2800" b="0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6926"/>
            <a:ext cx="5181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Ask and answer</a:t>
            </a:r>
            <a:endParaRPr lang="en-US" sz="4000" b="1" i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830817" y="2422313"/>
            <a:ext cx="3733800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800" b="0" dirty="0" err="1" smtClean="0">
                <a:latin typeface="Century Gothic" pitchFamily="34" charset="0"/>
              </a:rPr>
              <a:t>Lia</a:t>
            </a:r>
            <a:r>
              <a:rPr lang="en-US" sz="2800" b="0" dirty="0" smtClean="0">
                <a:latin typeface="Century Gothic" pitchFamily="34" charset="0"/>
              </a:rPr>
              <a:t>    : What is it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l"/>
            <a:r>
              <a:rPr lang="en-US" sz="2800" b="0" dirty="0" err="1" smtClean="0">
                <a:latin typeface="Century Gothic" pitchFamily="34" charset="0"/>
              </a:rPr>
              <a:t>Dila</a:t>
            </a:r>
            <a:r>
              <a:rPr lang="en-US" sz="2800" b="0" dirty="0" smtClean="0">
                <a:latin typeface="Century Gothic" pitchFamily="34" charset="0"/>
              </a:rPr>
              <a:t>  : It is </a:t>
            </a:r>
            <a:r>
              <a:rPr lang="en-US" sz="2800" dirty="0" smtClean="0">
                <a:latin typeface="Century Gothic" pitchFamily="34" charset="0"/>
              </a:rPr>
              <a:t>a</a:t>
            </a:r>
            <a:r>
              <a:rPr lang="en-US" sz="2800" b="0" dirty="0" smtClean="0">
                <a:latin typeface="Century Gothic" pitchFamily="34" charset="0"/>
              </a:rPr>
              <a:t> cat. </a:t>
            </a:r>
            <a:endParaRPr lang="en-US" sz="2800" b="0" dirty="0">
              <a:latin typeface="Century Gothic" pitchFamily="34" charset="0"/>
            </a:endParaRPr>
          </a:p>
        </p:txBody>
      </p:sp>
      <p:sp>
        <p:nvSpPr>
          <p:cNvPr id="12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946910" y="3905251"/>
            <a:ext cx="3962400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800" b="0" dirty="0" err="1" smtClean="0">
                <a:latin typeface="Century Gothic" pitchFamily="34" charset="0"/>
              </a:rPr>
              <a:t>Lia</a:t>
            </a:r>
            <a:r>
              <a:rPr lang="en-US" sz="2800" b="0" dirty="0" smtClean="0">
                <a:latin typeface="Century Gothic" pitchFamily="34" charset="0"/>
              </a:rPr>
              <a:t>    : What is it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l"/>
            <a:r>
              <a:rPr lang="en-US" sz="2800" b="0" dirty="0" err="1" smtClean="0">
                <a:latin typeface="Century Gothic" pitchFamily="34" charset="0"/>
              </a:rPr>
              <a:t>Dila</a:t>
            </a:r>
            <a:r>
              <a:rPr lang="en-US" sz="2800" b="0" dirty="0" smtClean="0">
                <a:latin typeface="Century Gothic" pitchFamily="34" charset="0"/>
              </a:rPr>
              <a:t>  : It is </a:t>
            </a:r>
            <a:r>
              <a:rPr lang="en-US" sz="2800" dirty="0" smtClean="0">
                <a:latin typeface="Century Gothic" pitchFamily="34" charset="0"/>
              </a:rPr>
              <a:t>an</a:t>
            </a:r>
            <a:r>
              <a:rPr lang="en-US" sz="2800" b="0" dirty="0" smtClean="0">
                <a:latin typeface="Century Gothic" pitchFamily="34" charset="0"/>
              </a:rPr>
              <a:t> apple. </a:t>
            </a:r>
            <a:endParaRPr lang="en-US" sz="2800" b="0" dirty="0">
              <a:latin typeface="Century Gothic" pitchFamily="34" charset="0"/>
            </a:endParaRPr>
          </a:p>
        </p:txBody>
      </p:sp>
      <p:sp>
        <p:nvSpPr>
          <p:cNvPr id="14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928110" y="5544952"/>
            <a:ext cx="5181600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800" b="0" dirty="0" err="1" smtClean="0">
                <a:latin typeface="Century Gothic" pitchFamily="34" charset="0"/>
              </a:rPr>
              <a:t>Lia</a:t>
            </a:r>
            <a:r>
              <a:rPr lang="en-US" sz="2800" b="0" dirty="0" smtClean="0">
                <a:latin typeface="Century Gothic" pitchFamily="34" charset="0"/>
              </a:rPr>
              <a:t>    : What is it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l"/>
            <a:r>
              <a:rPr lang="en-US" sz="2800" b="0" dirty="0" err="1" smtClean="0">
                <a:latin typeface="Century Gothic" pitchFamily="34" charset="0"/>
              </a:rPr>
              <a:t>Dila</a:t>
            </a:r>
            <a:r>
              <a:rPr lang="en-US" sz="2800" b="0" dirty="0" smtClean="0">
                <a:latin typeface="Century Gothic" pitchFamily="34" charset="0"/>
              </a:rPr>
              <a:t>  : It is </a:t>
            </a:r>
            <a:r>
              <a:rPr lang="en-US" sz="2800" dirty="0" smtClean="0">
                <a:latin typeface="Century Gothic" pitchFamily="34" charset="0"/>
              </a:rPr>
              <a:t>an</a:t>
            </a:r>
            <a:r>
              <a:rPr lang="en-US" sz="2800" b="0" dirty="0" smtClean="0">
                <a:latin typeface="Century Gothic" pitchFamily="34" charset="0"/>
              </a:rPr>
              <a:t> umbrella. </a:t>
            </a:r>
            <a:endParaRPr lang="en-US" sz="2800" b="0" dirty="0">
              <a:latin typeface="Century Gothic" pitchFamily="34" charset="0"/>
            </a:endParaRPr>
          </a:p>
        </p:txBody>
      </p:sp>
      <p:pic>
        <p:nvPicPr>
          <p:cNvPr id="15" name="Picture 2" descr="C:\Users\retno\Downloads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97" y="990599"/>
            <a:ext cx="771503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BINTANG\Kump Gambar\ca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422313"/>
            <a:ext cx="990600" cy="97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BINTANG\Kump Gambar\app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91" y="3891784"/>
            <a:ext cx="1138309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retno\Downloads\download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811" y="5544952"/>
            <a:ext cx="990600" cy="93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12">
            <a:hlinkClick r:id="" action="ppaction://hlinkshowjump?jump=nextslide"/>
          </p:cNvPr>
          <p:cNvSpPr/>
          <p:nvPr/>
        </p:nvSpPr>
        <p:spPr>
          <a:xfrm>
            <a:off x="7175374" y="6926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hlinkClick r:id="" action="ppaction://hlinkshowjump?jump=previousslide"/>
          </p:cNvPr>
          <p:cNvSpPr/>
          <p:nvPr/>
        </p:nvSpPr>
        <p:spPr>
          <a:xfrm rot="10800000">
            <a:off x="653705" y="62470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2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CAN EC\GRADE 1\UNIT 1 LESSON 4\IMG_20200905_0007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6" t="47034" r="-2931" b="7001"/>
          <a:stretch/>
        </p:blipFill>
        <p:spPr bwMode="auto">
          <a:xfrm>
            <a:off x="0" y="457200"/>
            <a:ext cx="8988169" cy="624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8 Track 1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1828800"/>
            <a:ext cx="609600" cy="609600"/>
          </a:xfrm>
          <a:prstGeom prst="rect">
            <a:avLst/>
          </a:prstGeom>
        </p:spPr>
      </p:pic>
      <p:sp>
        <p:nvSpPr>
          <p:cNvPr id="10" name="Right Arrow 9">
            <a:hlinkClick r:id="" action="ppaction://hlinkshowjump?jump=nextslide"/>
          </p:cNvPr>
          <p:cNvSpPr/>
          <p:nvPr/>
        </p:nvSpPr>
        <p:spPr>
          <a:xfrm>
            <a:off x="7620000" y="1799895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rot="10800000">
            <a:off x="7620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7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-34290" y="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37210" y="1866900"/>
            <a:ext cx="8305800" cy="3886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endParaRPr lang="en-US" sz="4000" dirty="0" smtClean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6926"/>
            <a:ext cx="5181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HOMEWORK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2" t="21256" r="34742" b="25989"/>
          <a:stretch/>
        </p:blipFill>
        <p:spPr bwMode="auto">
          <a:xfrm>
            <a:off x="1083627" y="1218806"/>
            <a:ext cx="6908166" cy="475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38400" y="714812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Century Gothic" pitchFamily="34" charset="0"/>
              </a:rPr>
              <a:t>(From EC Summary page 11)</a:t>
            </a:r>
            <a:endParaRPr lang="en-US" sz="1600" b="1" i="1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9" name="Right Arrow 18">
            <a:hlinkClick r:id="" action="ppaction://hlinkshowjump?jump=nextslide"/>
          </p:cNvPr>
          <p:cNvSpPr/>
          <p:nvPr/>
        </p:nvSpPr>
        <p:spPr>
          <a:xfrm>
            <a:off x="7283669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hlinkClick r:id="" action="ppaction://hlinkshowjump?jump=previousslide"/>
          </p:cNvPr>
          <p:cNvSpPr/>
          <p:nvPr/>
        </p:nvSpPr>
        <p:spPr>
          <a:xfrm rot="10800000">
            <a:off x="7620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D TALENTA\SAMPLE PPT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28" y="228600"/>
            <a:ext cx="7499684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rot="10800000">
            <a:off x="7620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M1YZe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0"/>
            <a:ext cx="9113520" cy="686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386840" y="1600200"/>
            <a:ext cx="6400800" cy="3124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 smtClean="0">
                <a:latin typeface="Century Gothic" pitchFamily="34" charset="0"/>
              </a:rPr>
              <a:t>In this lesson </a:t>
            </a:r>
          </a:p>
          <a:p>
            <a:r>
              <a:rPr lang="en-US" sz="4400" dirty="0" smtClean="0">
                <a:latin typeface="Century Gothic" pitchFamily="34" charset="0"/>
              </a:rPr>
              <a:t>you will learn </a:t>
            </a:r>
          </a:p>
          <a:p>
            <a:r>
              <a:rPr lang="en-US" sz="4400" dirty="0" smtClean="0">
                <a:latin typeface="Century Gothic" pitchFamily="34" charset="0"/>
              </a:rPr>
              <a:t>how to identify </a:t>
            </a:r>
          </a:p>
          <a:p>
            <a:r>
              <a:rPr lang="en-US" sz="4400" dirty="0" smtClean="0">
                <a:latin typeface="Century Gothic" pitchFamily="34" charset="0"/>
              </a:rPr>
              <a:t>a few singular objects.</a:t>
            </a:r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7283669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hlinkClick r:id="" action="ppaction://hlinkshowjump?jump=previousslide"/>
          </p:cNvPr>
          <p:cNvSpPr/>
          <p:nvPr/>
        </p:nvSpPr>
        <p:spPr>
          <a:xfrm rot="10800000">
            <a:off x="7620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0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M1YZe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-10682"/>
            <a:ext cx="9113520" cy="686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34340" y="609600"/>
            <a:ext cx="83058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 smtClean="0">
                <a:latin typeface="Century Gothic" pitchFamily="34" charset="0"/>
              </a:rPr>
              <a:t>What can you see?</a:t>
            </a:r>
          </a:p>
        </p:txBody>
      </p:sp>
      <p:pic>
        <p:nvPicPr>
          <p:cNvPr id="3074" name="Picture 2" descr="C:\Users\retno\Downloads\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583" y="1600200"/>
            <a:ext cx="2627313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762000" y="5257800"/>
            <a:ext cx="718566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 smtClean="0">
                <a:latin typeface="Century Gothic" pitchFamily="34" charset="0"/>
              </a:rPr>
              <a:t>I can see a tree.</a:t>
            </a: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283669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7620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7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M1YZe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-10682"/>
            <a:ext cx="9113520" cy="686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34340" y="609600"/>
            <a:ext cx="83058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 smtClean="0">
                <a:latin typeface="Century Gothic" pitchFamily="34" charset="0"/>
              </a:rPr>
              <a:t>What can you see?</a:t>
            </a:r>
          </a:p>
        </p:txBody>
      </p:sp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762000" y="5257800"/>
            <a:ext cx="718566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 smtClean="0">
                <a:latin typeface="Century Gothic" pitchFamily="34" charset="0"/>
              </a:rPr>
              <a:t>I can see a flower.</a:t>
            </a:r>
          </a:p>
        </p:txBody>
      </p:sp>
      <p:pic>
        <p:nvPicPr>
          <p:cNvPr id="4098" name="Picture 2" descr="C:\Users\retno\Downloads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1404939"/>
            <a:ext cx="2644621" cy="339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283669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7620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4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M1YZe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-10682"/>
            <a:ext cx="9113520" cy="686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34340" y="609600"/>
            <a:ext cx="83058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 smtClean="0">
                <a:latin typeface="Century Gothic" pitchFamily="34" charset="0"/>
              </a:rPr>
              <a:t>What is it?</a:t>
            </a:r>
          </a:p>
        </p:txBody>
      </p:sp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762000" y="5257800"/>
            <a:ext cx="718566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 smtClean="0">
                <a:latin typeface="Century Gothic" pitchFamily="34" charset="0"/>
              </a:rPr>
              <a:t>It is a dog.</a:t>
            </a:r>
          </a:p>
        </p:txBody>
      </p:sp>
      <p:pic>
        <p:nvPicPr>
          <p:cNvPr id="5122" name="Picture 2" descr="D:\BINTANG\Kump Gambar\d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33" y="1708129"/>
            <a:ext cx="4689414" cy="343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283669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7620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M1YZe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-10682"/>
            <a:ext cx="9113520" cy="686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01930" y="609600"/>
            <a:ext cx="83058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 smtClean="0">
                <a:latin typeface="Century Gothic" pitchFamily="34" charset="0"/>
              </a:rPr>
              <a:t>What is it?</a:t>
            </a:r>
          </a:p>
        </p:txBody>
      </p:sp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762000" y="5257800"/>
            <a:ext cx="718566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 smtClean="0">
                <a:latin typeface="Century Gothic" pitchFamily="34" charset="0"/>
              </a:rPr>
              <a:t>It is a cat.</a:t>
            </a:r>
          </a:p>
        </p:txBody>
      </p:sp>
      <p:pic>
        <p:nvPicPr>
          <p:cNvPr id="5" name="Picture 3" descr="D:\BINTANG\Kump Gambar\ca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318" y="1600200"/>
            <a:ext cx="3233024" cy="318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283669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7620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1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M1YZe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-10682"/>
            <a:ext cx="9113520" cy="686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34340" y="609600"/>
            <a:ext cx="83058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 smtClean="0">
                <a:latin typeface="Century Gothic" pitchFamily="34" charset="0"/>
              </a:rPr>
              <a:t>What is it?</a:t>
            </a:r>
          </a:p>
        </p:txBody>
      </p:sp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762000" y="5257800"/>
            <a:ext cx="718566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 smtClean="0">
                <a:latin typeface="Century Gothic" pitchFamily="34" charset="0"/>
              </a:rPr>
              <a:t>It is a bear.</a:t>
            </a:r>
          </a:p>
        </p:txBody>
      </p:sp>
      <p:pic>
        <p:nvPicPr>
          <p:cNvPr id="6146" name="Picture 2" descr="C:\Users\retno\Downloads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52" y="1676400"/>
            <a:ext cx="4143375" cy="305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283669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7620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8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M1YZe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-10682"/>
            <a:ext cx="9113520" cy="686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34340" y="609600"/>
            <a:ext cx="83058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 smtClean="0">
                <a:latin typeface="Century Gothic" pitchFamily="34" charset="0"/>
              </a:rPr>
              <a:t>What is it?</a:t>
            </a:r>
          </a:p>
        </p:txBody>
      </p:sp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762000" y="5257800"/>
            <a:ext cx="718566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 smtClean="0">
                <a:latin typeface="Century Gothic" pitchFamily="34" charset="0"/>
              </a:rPr>
              <a:t>It is an apple.</a:t>
            </a:r>
          </a:p>
        </p:txBody>
      </p:sp>
      <p:pic>
        <p:nvPicPr>
          <p:cNvPr id="7" name="Picture 2" descr="D:\BINTANG\Kump Gambar\appl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t="5718" r="9444" b="9661"/>
          <a:stretch/>
        </p:blipFill>
        <p:spPr bwMode="auto">
          <a:xfrm>
            <a:off x="2438399" y="1676400"/>
            <a:ext cx="391554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7283669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rot="10800000">
            <a:off x="7620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5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M1YZe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-10682"/>
            <a:ext cx="9113520" cy="686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01930" y="609600"/>
            <a:ext cx="83058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 smtClean="0">
                <a:latin typeface="Century Gothic" pitchFamily="34" charset="0"/>
              </a:rPr>
              <a:t>What is it?</a:t>
            </a:r>
          </a:p>
        </p:txBody>
      </p:sp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762000" y="5257800"/>
            <a:ext cx="718566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 smtClean="0">
                <a:latin typeface="Century Gothic" pitchFamily="34" charset="0"/>
              </a:rPr>
              <a:t>It is an umbrella.</a:t>
            </a:r>
          </a:p>
        </p:txBody>
      </p:sp>
      <p:pic>
        <p:nvPicPr>
          <p:cNvPr id="8" name="Picture 3" descr="C:\Users\retno\Downloads\download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744" y="1752599"/>
            <a:ext cx="3335655" cy="31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283669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rot="10800000">
            <a:off x="7620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2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247</Words>
  <Application>Microsoft Office PowerPoint</Application>
  <PresentationFormat>On-screen Show (4:3)</PresentationFormat>
  <Paragraphs>65</Paragraphs>
  <Slides>19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retno</dc:creator>
  <cp:lastModifiedBy>retno</cp:lastModifiedBy>
  <cp:revision>19</cp:revision>
  <dcterms:created xsi:type="dcterms:W3CDTF">2020-10-01T04:13:20Z</dcterms:created>
  <dcterms:modified xsi:type="dcterms:W3CDTF">2020-10-08T02:09:17Z</dcterms:modified>
</cp:coreProperties>
</file>