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1" r:id="rId4"/>
    <p:sldId id="279" r:id="rId5"/>
    <p:sldId id="280" r:id="rId6"/>
    <p:sldId id="284" r:id="rId7"/>
    <p:sldId id="288" r:id="rId8"/>
    <p:sldId id="289" r:id="rId9"/>
    <p:sldId id="290" r:id="rId10"/>
    <p:sldId id="285" r:id="rId11"/>
    <p:sldId id="294" r:id="rId12"/>
    <p:sldId id="295" r:id="rId13"/>
    <p:sldId id="291" r:id="rId14"/>
    <p:sldId id="292" r:id="rId15"/>
    <p:sldId id="28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0486-7FF6-415C-83E4-EC8B00A542FE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744D-A1FF-466F-915D-D821BF794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9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0486-7FF6-415C-83E4-EC8B00A542FE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744D-A1FF-466F-915D-D821BF794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91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0486-7FF6-415C-83E4-EC8B00A542FE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744D-A1FF-466F-915D-D821BF794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6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0486-7FF6-415C-83E4-EC8B00A542FE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744D-A1FF-466F-915D-D821BF794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8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0486-7FF6-415C-83E4-EC8B00A542FE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744D-A1FF-466F-915D-D821BF794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1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0486-7FF6-415C-83E4-EC8B00A542FE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744D-A1FF-466F-915D-D821BF794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7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0486-7FF6-415C-83E4-EC8B00A542FE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744D-A1FF-466F-915D-D821BF794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78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0486-7FF6-415C-83E4-EC8B00A542FE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744D-A1FF-466F-915D-D821BF794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8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0486-7FF6-415C-83E4-EC8B00A542FE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744D-A1FF-466F-915D-D821BF794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6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0486-7FF6-415C-83E4-EC8B00A542FE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744D-A1FF-466F-915D-D821BF794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7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0486-7FF6-415C-83E4-EC8B00A542FE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744D-A1FF-466F-915D-D821BF794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3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E0486-7FF6-415C-83E4-EC8B00A542FE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E744D-A1FF-466F-915D-D821BF794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SD TALENTA\SAMPLE PPT\children-frame-1536416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2"/>
          <a:stretch/>
        </p:blipFill>
        <p:spPr bwMode="auto">
          <a:xfrm>
            <a:off x="23648" y="48229"/>
            <a:ext cx="9144000" cy="683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1846939"/>
            <a:ext cx="5029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sz="4800" b="1" dirty="0">
                <a:latin typeface="Century Gothic" pitchFamily="34" charset="0"/>
              </a:rPr>
              <a:t>Unit 1 Lesson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2610293"/>
            <a:ext cx="486328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entury Gothic" pitchFamily="34" charset="0"/>
              </a:rPr>
              <a:t>What Is It? </a:t>
            </a:r>
          </a:p>
        </p:txBody>
      </p:sp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8014138" y="62273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531" y="0"/>
            <a:ext cx="332126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SECOND MEETING</a:t>
            </a:r>
          </a:p>
        </p:txBody>
      </p:sp>
    </p:spTree>
    <p:extLst>
      <p:ext uri="{BB962C8B-B14F-4D97-AF65-F5344CB8AC3E}">
        <p14:creationId xmlns:p14="http://schemas.microsoft.com/office/powerpoint/2010/main" val="2413580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D TALENTA\SCAN EC\GRADE 1\UNIT 1 LESSON 4\IMG_20200905_00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" t="42193" b="2529"/>
          <a:stretch/>
        </p:blipFill>
        <p:spPr bwMode="auto">
          <a:xfrm rot="10800000">
            <a:off x="685800" y="173415"/>
            <a:ext cx="8105752" cy="668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9 Track 1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53000" y="533400"/>
            <a:ext cx="900124" cy="900124"/>
          </a:xfrm>
          <a:prstGeom prst="rect">
            <a:avLst/>
          </a:prstGeom>
        </p:spPr>
      </p:pic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8132379" y="640080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hlinkClick r:id="" action="ppaction://hlinkshowjump?jump=previousslide"/>
          </p:cNvPr>
          <p:cNvSpPr/>
          <p:nvPr/>
        </p:nvSpPr>
        <p:spPr>
          <a:xfrm rot="10800000">
            <a:off x="0" y="64353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0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pp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/>
          <a:stretch/>
        </p:blipFill>
        <p:spPr bwMode="auto">
          <a:xfrm>
            <a:off x="-34290" y="0"/>
            <a:ext cx="91440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537210" y="1866900"/>
            <a:ext cx="8305800" cy="3886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endParaRPr lang="en-US" sz="4000" dirty="0">
              <a:latin typeface="Century Gothic" pitchFamily="34" charset="0"/>
            </a:endParaRPr>
          </a:p>
        </p:txBody>
      </p:sp>
      <p:sp>
        <p:nvSpPr>
          <p:cNvPr id="8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2362200" y="728833"/>
            <a:ext cx="3657600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2800" b="0" dirty="0">
                <a:latin typeface="Century Gothic" pitchFamily="34" charset="0"/>
              </a:rPr>
              <a:t>it - What - </a:t>
            </a:r>
            <a:r>
              <a:rPr lang="en-US" sz="2800" b="0" dirty="0">
                <a:latin typeface="Arial" pitchFamily="34" charset="0"/>
                <a:cs typeface="Arial" pitchFamily="34" charset="0"/>
              </a:rPr>
              <a:t>?</a:t>
            </a:r>
            <a:r>
              <a:rPr lang="en-US" sz="2800" b="0" dirty="0">
                <a:latin typeface="Century Gothic" pitchFamily="34" charset="0"/>
              </a:rPr>
              <a:t> - is</a:t>
            </a:r>
          </a:p>
        </p:txBody>
      </p:sp>
      <p:pic>
        <p:nvPicPr>
          <p:cNvPr id="15" name="Picture 2" descr="C:\Users\retno\Downloads\unna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18" y="1490833"/>
            <a:ext cx="1503555" cy="193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2362200" y="3453174"/>
            <a:ext cx="3657600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2800" b="0" dirty="0">
                <a:latin typeface="Century Gothic" pitchFamily="34" charset="0"/>
              </a:rPr>
              <a:t>is - flower - . - It - a</a:t>
            </a:r>
          </a:p>
        </p:txBody>
      </p:sp>
      <p:sp>
        <p:nvSpPr>
          <p:cNvPr id="19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2438400" y="1657363"/>
            <a:ext cx="3657600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2800" dirty="0">
                <a:solidFill>
                  <a:srgbClr val="FF0000"/>
                </a:solidFill>
                <a:latin typeface="Century Gothic" pitchFamily="34" charset="0"/>
              </a:rPr>
              <a:t>What is it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0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2362200" y="4419600"/>
            <a:ext cx="3657600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2800" dirty="0">
                <a:solidFill>
                  <a:srgbClr val="FF0000"/>
                </a:solidFill>
                <a:latin typeface="Century Gothic" pitchFamily="34" charset="0"/>
              </a:rPr>
              <a:t>It is a flower.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7283669" y="59987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hlinkClick r:id="" action="ppaction://hlinkshowjump?jump=previousslide"/>
          </p:cNvPr>
          <p:cNvSpPr/>
          <p:nvPr/>
        </p:nvSpPr>
        <p:spPr>
          <a:xfrm rot="10800000">
            <a:off x="762000" y="60543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1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pp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/>
          <a:stretch/>
        </p:blipFill>
        <p:spPr bwMode="auto">
          <a:xfrm>
            <a:off x="-34290" y="0"/>
            <a:ext cx="91440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537210" y="1866900"/>
            <a:ext cx="8305800" cy="3886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endParaRPr lang="en-US" sz="4000" dirty="0">
              <a:latin typeface="Century Gothic" pitchFamily="34" charset="0"/>
            </a:endParaRPr>
          </a:p>
        </p:txBody>
      </p:sp>
      <p:sp>
        <p:nvSpPr>
          <p:cNvPr id="8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2362200" y="728833"/>
            <a:ext cx="3657600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2800" b="0" dirty="0">
                <a:latin typeface="Century Gothic" pitchFamily="34" charset="0"/>
              </a:rPr>
              <a:t>it -  </a:t>
            </a:r>
            <a:r>
              <a:rPr lang="en-US" sz="2800" b="0" dirty="0">
                <a:latin typeface="Arial" pitchFamily="34" charset="0"/>
                <a:cs typeface="Arial" pitchFamily="34" charset="0"/>
              </a:rPr>
              <a:t>?</a:t>
            </a:r>
            <a:r>
              <a:rPr lang="en-US" sz="2800" b="0" dirty="0">
                <a:latin typeface="Century Gothic" pitchFamily="34" charset="0"/>
              </a:rPr>
              <a:t> – is - What</a:t>
            </a:r>
          </a:p>
        </p:txBody>
      </p:sp>
      <p:sp>
        <p:nvSpPr>
          <p:cNvPr id="18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2362200" y="3453174"/>
            <a:ext cx="4876800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2800" b="0" dirty="0">
                <a:latin typeface="Century Gothic" pitchFamily="34" charset="0"/>
              </a:rPr>
              <a:t>an - It - . - orange - is</a:t>
            </a:r>
          </a:p>
        </p:txBody>
      </p:sp>
      <p:sp>
        <p:nvSpPr>
          <p:cNvPr id="19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2438400" y="1657363"/>
            <a:ext cx="3657600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2800" dirty="0">
                <a:solidFill>
                  <a:srgbClr val="FF0000"/>
                </a:solidFill>
                <a:latin typeface="Century Gothic" pitchFamily="34" charset="0"/>
              </a:rPr>
              <a:t>What is it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0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2362200" y="4419600"/>
            <a:ext cx="3657600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2800" dirty="0">
                <a:solidFill>
                  <a:srgbClr val="FF0000"/>
                </a:solidFill>
                <a:latin typeface="Century Gothic" pitchFamily="34" charset="0"/>
              </a:rPr>
              <a:t>It is an orange.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C:\Users\retno\Downloads\download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06225"/>
            <a:ext cx="1946732" cy="167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7283669" y="59987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hlinkClick r:id="" action="ppaction://hlinkshowjump?jump=previousslide"/>
          </p:cNvPr>
          <p:cNvSpPr/>
          <p:nvPr/>
        </p:nvSpPr>
        <p:spPr>
          <a:xfrm rot="10800000">
            <a:off x="762000" y="60543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5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SD TALENTA\SCAN EC\GRADE 1\UNIT 1 LESSON 4\IMG_20200905_0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8" t="54253"/>
          <a:stretch/>
        </p:blipFill>
        <p:spPr bwMode="auto">
          <a:xfrm>
            <a:off x="0" y="0"/>
            <a:ext cx="9144000" cy="673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0" y="5713686"/>
            <a:ext cx="1828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855605" y="1765869"/>
            <a:ext cx="2116195" cy="59633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Century Gothic" pitchFamily="34" charset="0"/>
              </a:rPr>
              <a:t>What</a:t>
            </a:r>
            <a:endParaRPr lang="en-US" sz="2800" b="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7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2590800" y="2514600"/>
            <a:ext cx="2116195" cy="59633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Century Gothic" pitchFamily="34" charset="0"/>
              </a:rPr>
              <a:t>it</a:t>
            </a:r>
            <a:endParaRPr lang="en-US" sz="2800" b="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8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1600200" y="3289869"/>
            <a:ext cx="2116195" cy="59633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Century Gothic" pitchFamily="34" charset="0"/>
              </a:rPr>
              <a:t>not</a:t>
            </a:r>
            <a:endParaRPr lang="en-US" sz="2800" b="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9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838200" y="4038600"/>
            <a:ext cx="2116195" cy="59633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Century Gothic" pitchFamily="34" charset="0"/>
              </a:rPr>
              <a:t>Is</a:t>
            </a:r>
            <a:endParaRPr lang="en-US" sz="2800" b="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0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2667000" y="4813869"/>
            <a:ext cx="2116195" cy="59633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Century Gothic" pitchFamily="34" charset="0"/>
              </a:rPr>
              <a:t>ball</a:t>
            </a:r>
            <a:endParaRPr lang="en-US" sz="2800" b="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7283669" y="59987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hlinkClick r:id="" action="ppaction://hlinkshowjump?jump=previousslide"/>
          </p:cNvPr>
          <p:cNvSpPr/>
          <p:nvPr/>
        </p:nvSpPr>
        <p:spPr>
          <a:xfrm rot="10800000">
            <a:off x="762000" y="60543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3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SD TALENTA\SCAN EC\GRADE 1\UNIT 1 LESSON 4\IMG_20200905_00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" t="50000" r="2401" b="10939"/>
          <a:stretch/>
        </p:blipFill>
        <p:spPr bwMode="auto">
          <a:xfrm rot="10800000">
            <a:off x="39293" y="609600"/>
            <a:ext cx="9107335" cy="575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2571358" y="3352800"/>
            <a:ext cx="3143642" cy="59633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2400" dirty="0">
                <a:solidFill>
                  <a:srgbClr val="FF0000"/>
                </a:solidFill>
                <a:latin typeface="Century Gothic" pitchFamily="34" charset="0"/>
              </a:rPr>
              <a:t>It’s a teddy bear.</a:t>
            </a:r>
            <a:endParaRPr lang="en-US" sz="2800" b="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2647558" y="5486400"/>
            <a:ext cx="3143642" cy="59633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2400" dirty="0">
                <a:solidFill>
                  <a:srgbClr val="FF0000"/>
                </a:solidFill>
                <a:latin typeface="Century Gothic" pitchFamily="34" charset="0"/>
              </a:rPr>
              <a:t>It’s a tree.</a:t>
            </a:r>
            <a:endParaRPr lang="en-US" sz="2800" b="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7" name="Picture 2" descr="C:\Users\retno\Downloads\t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24400"/>
            <a:ext cx="1676400" cy="201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retno\Downloads\download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5" y="2650951"/>
            <a:ext cx="1681655" cy="200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retno\Downloads\vector-a-girl-juggling-bal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87"/>
          <a:stretch/>
        </p:blipFill>
        <p:spPr bwMode="auto">
          <a:xfrm>
            <a:off x="533400" y="428297"/>
            <a:ext cx="170548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95158" y="1380797"/>
            <a:ext cx="2095174" cy="448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2571358" y="1235098"/>
            <a:ext cx="3143642" cy="59633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2400" dirty="0">
                <a:solidFill>
                  <a:srgbClr val="FF0000"/>
                </a:solidFill>
                <a:latin typeface="Century Gothic" pitchFamily="34" charset="0"/>
              </a:rPr>
              <a:t>It’s a girl.</a:t>
            </a:r>
            <a:endParaRPr lang="en-US" sz="2800" b="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7283669" y="85214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hlinkClick r:id="" action="ppaction://hlinkshowjump?jump=previousslide"/>
          </p:cNvPr>
          <p:cNvSpPr/>
          <p:nvPr/>
        </p:nvSpPr>
        <p:spPr>
          <a:xfrm rot="10800000">
            <a:off x="762000" y="140758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8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SD TALENTA\SAMPLE PPT\teno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63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SD TALENTA\SAMPLE PPT\images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7" y="0"/>
            <a:ext cx="91862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76565" y="122678"/>
            <a:ext cx="330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Let’s sing a song!</a:t>
            </a:r>
          </a:p>
        </p:txBody>
      </p:sp>
      <p:sp>
        <p:nvSpPr>
          <p:cNvPr id="12" name="Google Shape;267;p35"/>
          <p:cNvSpPr txBox="1">
            <a:spLocks/>
          </p:cNvSpPr>
          <p:nvPr/>
        </p:nvSpPr>
        <p:spPr>
          <a:xfrm>
            <a:off x="409434" y="1143000"/>
            <a:ext cx="8505965" cy="457199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4000" b="1" dirty="0">
                <a:latin typeface="Century Gothic" pitchFamily="34" charset="0"/>
              </a:rPr>
              <a:t>What Is It?</a:t>
            </a:r>
          </a:p>
          <a:p>
            <a:pPr algn="l">
              <a:spcBef>
                <a:spcPts val="0"/>
              </a:spcBef>
            </a:pPr>
            <a:endParaRPr lang="en-US" sz="2800" dirty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800" dirty="0">
                <a:latin typeface="Century Gothic" pitchFamily="34" charset="0"/>
              </a:rPr>
              <a:t>What is it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				</a:t>
            </a:r>
            <a:r>
              <a:rPr lang="en-US" sz="2800" dirty="0">
                <a:latin typeface="Century Gothic" pitchFamily="34" charset="0"/>
              </a:rPr>
              <a:t>What is it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latin typeface="Century Gothic" pitchFamily="34" charset="0"/>
              </a:rPr>
              <a:t>What is it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 				</a:t>
            </a:r>
            <a:r>
              <a:rPr lang="en-US" sz="2400" dirty="0">
                <a:latin typeface="Century Gothic" pitchFamily="34" charset="0"/>
              </a:rPr>
              <a:t>What is it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latin typeface="Century Gothic" pitchFamily="34" charset="0"/>
              </a:rPr>
              <a:t>What can you see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</a:t>
            </a:r>
            <a:r>
              <a:rPr lang="en-US" sz="2400" dirty="0">
                <a:latin typeface="Century Gothic" pitchFamily="34" charset="0"/>
              </a:rPr>
              <a:t> 		What can you see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 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latin typeface="Century Gothic" pitchFamily="34" charset="0"/>
              </a:rPr>
              <a:t>It’s a bear.				It’s a dog.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400" dirty="0">
                <a:latin typeface="Century Gothic" pitchFamily="34" charset="0"/>
              </a:rPr>
              <a:t>It’s a bear.				It’s a dog.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400" dirty="0">
                <a:latin typeface="Century Gothic" pitchFamily="34" charset="0"/>
              </a:rPr>
              <a:t>It’s a teddy bear!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			</a:t>
            </a:r>
            <a:r>
              <a:rPr lang="en-US" sz="2400" dirty="0">
                <a:latin typeface="Century Gothic" pitchFamily="34" charset="0"/>
              </a:rPr>
              <a:t>It’s a puppy dog!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	</a:t>
            </a:r>
          </a:p>
          <a:p>
            <a:pPr algn="l">
              <a:spcBef>
                <a:spcPts val="0"/>
              </a:spcBef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0 Track 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9559" y="120711"/>
            <a:ext cx="609600" cy="609600"/>
          </a:xfrm>
          <a:prstGeom prst="rect">
            <a:avLst/>
          </a:prstGeom>
        </p:spPr>
      </p:pic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283669" y="59987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762000" y="60543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9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pp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/>
          <a:stretch/>
        </p:blipFill>
        <p:spPr bwMode="auto">
          <a:xfrm>
            <a:off x="-34290" y="0"/>
            <a:ext cx="91440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537210" y="1866900"/>
            <a:ext cx="8305800" cy="3886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endParaRPr lang="en-US" sz="4000" dirty="0"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6926"/>
            <a:ext cx="5181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HOMEWORK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2" t="21256" r="34742" b="25989"/>
          <a:stretch/>
        </p:blipFill>
        <p:spPr bwMode="auto">
          <a:xfrm>
            <a:off x="1083627" y="1218806"/>
            <a:ext cx="6908166" cy="475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38400" y="714812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Century Gothic" pitchFamily="34" charset="0"/>
              </a:rPr>
              <a:t>(From EC Summary page 11)</a:t>
            </a:r>
            <a:endParaRPr lang="en-US" sz="1600" b="1" i="1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9" name="Right Arrow 18">
            <a:hlinkClick r:id="" action="ppaction://hlinkshowjump?jump=nextslide"/>
          </p:cNvPr>
          <p:cNvSpPr/>
          <p:nvPr/>
        </p:nvSpPr>
        <p:spPr>
          <a:xfrm>
            <a:off x="7283669" y="59987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hlinkClick r:id="" action="ppaction://hlinkshowjump?jump=previousslide"/>
          </p:cNvPr>
          <p:cNvSpPr/>
          <p:nvPr/>
        </p:nvSpPr>
        <p:spPr>
          <a:xfrm rot="10800000">
            <a:off x="762000" y="60543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2438400" y="1691970"/>
            <a:ext cx="509161" cy="594030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2800" dirty="0">
                <a:solidFill>
                  <a:srgbClr val="FF0000"/>
                </a:solidFill>
                <a:latin typeface="Century Gothic" pitchFamily="34" charset="0"/>
              </a:rPr>
              <a:t>a</a:t>
            </a:r>
            <a:endParaRPr lang="en-US" sz="2800" b="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1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2438398" y="2667000"/>
            <a:ext cx="685802" cy="594030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2800" dirty="0">
                <a:solidFill>
                  <a:srgbClr val="FF0000"/>
                </a:solidFill>
                <a:latin typeface="Century Gothic" pitchFamily="34" charset="0"/>
              </a:rPr>
              <a:t>an</a:t>
            </a:r>
            <a:endParaRPr lang="en-US" sz="2800" b="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2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2362200" y="3733800"/>
            <a:ext cx="685801" cy="594030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2800" dirty="0">
                <a:solidFill>
                  <a:srgbClr val="FF0000"/>
                </a:solidFill>
                <a:latin typeface="Century Gothic" pitchFamily="34" charset="0"/>
              </a:rPr>
              <a:t>an</a:t>
            </a:r>
            <a:endParaRPr lang="en-US" sz="2800" b="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4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2488619" y="4724400"/>
            <a:ext cx="509161" cy="594030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2800" dirty="0">
                <a:solidFill>
                  <a:srgbClr val="FF0000"/>
                </a:solidFill>
                <a:latin typeface="Century Gothic" pitchFamily="34" charset="0"/>
              </a:rPr>
              <a:t>a</a:t>
            </a:r>
            <a:endParaRPr lang="en-US" sz="2800" b="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27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pp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/>
          <a:stretch/>
        </p:blipFill>
        <p:spPr bwMode="auto">
          <a:xfrm>
            <a:off x="-34290" y="0"/>
            <a:ext cx="91440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84810" y="304800"/>
            <a:ext cx="83058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>
                <a:latin typeface="Century Gothic" pitchFamily="34" charset="0"/>
              </a:rPr>
              <a:t>SENTENCE PATTERN</a:t>
            </a:r>
          </a:p>
        </p:txBody>
      </p:sp>
      <p:sp>
        <p:nvSpPr>
          <p:cNvPr id="10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537210" y="1866900"/>
            <a:ext cx="8305800" cy="3886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endParaRPr lang="en-US" sz="4000" dirty="0">
              <a:latin typeface="Century Gothic" pitchFamily="34" charset="0"/>
            </a:endParaRPr>
          </a:p>
        </p:txBody>
      </p:sp>
      <p:sp>
        <p:nvSpPr>
          <p:cNvPr id="8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537210" y="2148840"/>
            <a:ext cx="7458534" cy="254508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3200" dirty="0">
                <a:latin typeface="Century Gothic" pitchFamily="34" charset="0"/>
              </a:rPr>
              <a:t>What is it?</a:t>
            </a:r>
          </a:p>
          <a:p>
            <a:pPr algn="l"/>
            <a:endParaRPr lang="en-US" sz="3200" b="0" dirty="0">
              <a:latin typeface="Century Gothic" pitchFamily="34" charset="0"/>
            </a:endParaRPr>
          </a:p>
          <a:p>
            <a:pPr algn="l"/>
            <a:r>
              <a:rPr lang="en-US" sz="3200" b="0" dirty="0">
                <a:latin typeface="Century Gothic" pitchFamily="34" charset="0"/>
              </a:rPr>
              <a:t>It is a ________.</a:t>
            </a:r>
          </a:p>
          <a:p>
            <a:pPr algn="l"/>
            <a:r>
              <a:rPr lang="en-US" sz="3200" b="0" dirty="0">
                <a:latin typeface="Century Gothic" pitchFamily="34" charset="0"/>
              </a:rPr>
              <a:t>It is an _________.</a:t>
            </a:r>
          </a:p>
          <a:p>
            <a:pPr algn="l"/>
            <a:endParaRPr lang="en-US" sz="3200" b="0" dirty="0">
              <a:latin typeface="Century Gothic" pitchFamily="34" charset="0"/>
            </a:endParaRPr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7283669" y="59987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" action="ppaction://hlinkshowjump?jump=previousslide"/>
          </p:cNvPr>
          <p:cNvSpPr/>
          <p:nvPr/>
        </p:nvSpPr>
        <p:spPr>
          <a:xfrm rot="10800000">
            <a:off x="762000" y="60543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8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pp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/>
          <a:stretch/>
        </p:blipFill>
        <p:spPr bwMode="auto">
          <a:xfrm>
            <a:off x="-34290" y="0"/>
            <a:ext cx="91440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84810" y="304800"/>
            <a:ext cx="83058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>
                <a:latin typeface="Century Gothic" pitchFamily="34" charset="0"/>
              </a:rPr>
              <a:t>SENTENCE PATTERN</a:t>
            </a:r>
          </a:p>
        </p:txBody>
      </p:sp>
      <p:sp>
        <p:nvSpPr>
          <p:cNvPr id="10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537210" y="1866900"/>
            <a:ext cx="8305800" cy="3886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endParaRPr lang="en-US" sz="4000" dirty="0">
              <a:latin typeface="Century Gothic" pitchFamily="34" charset="0"/>
            </a:endParaRPr>
          </a:p>
        </p:txBody>
      </p:sp>
      <p:sp>
        <p:nvSpPr>
          <p:cNvPr id="13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2351382" y="6156960"/>
            <a:ext cx="4354218" cy="685800"/>
          </a:xfrm>
          <a:prstGeom prst="rect">
            <a:avLst/>
          </a:prstGeom>
          <a:solidFill>
            <a:srgbClr val="FFFF00"/>
          </a:solidFill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3200" dirty="0">
                <a:latin typeface="Century Gothic" pitchFamily="34" charset="0"/>
              </a:rPr>
              <a:t>OK is short for OKAY</a:t>
            </a:r>
          </a:p>
        </p:txBody>
      </p:sp>
      <p:sp>
        <p:nvSpPr>
          <p:cNvPr id="8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23050" y="1439129"/>
            <a:ext cx="8734119" cy="359007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3200" dirty="0">
                <a:latin typeface="Century Gothic" pitchFamily="34" charset="0"/>
              </a:rPr>
              <a:t>“a”               consonants</a:t>
            </a:r>
            <a:r>
              <a:rPr lang="en-US" sz="3200" b="0" dirty="0">
                <a:latin typeface="Century Gothic" pitchFamily="34" charset="0"/>
              </a:rPr>
              <a:t> (b, c, d, k, … </a:t>
            </a:r>
            <a:r>
              <a:rPr lang="en-US" sz="3200" b="0" dirty="0" err="1">
                <a:latin typeface="Century Gothic" pitchFamily="34" charset="0"/>
              </a:rPr>
              <a:t>etc</a:t>
            </a:r>
            <a:r>
              <a:rPr lang="en-US" sz="3200" b="0" dirty="0">
                <a:latin typeface="Century Gothic" pitchFamily="34" charset="0"/>
              </a:rPr>
              <a:t>)</a:t>
            </a:r>
          </a:p>
          <a:p>
            <a:pPr algn="l"/>
            <a:r>
              <a:rPr lang="en-US" sz="3200" b="0" dirty="0">
                <a:latin typeface="Century Gothic" pitchFamily="34" charset="0"/>
              </a:rPr>
              <a:t>Example : </a:t>
            </a:r>
            <a:r>
              <a:rPr lang="en-US" sz="3200" dirty="0">
                <a:latin typeface="Century Gothic" pitchFamily="34" charset="0"/>
              </a:rPr>
              <a:t>a</a:t>
            </a:r>
            <a:r>
              <a:rPr lang="en-US" sz="3200" b="0" dirty="0">
                <a:latin typeface="Century Gothic" pitchFamily="34" charset="0"/>
              </a:rPr>
              <a:t> tree, </a:t>
            </a:r>
            <a:r>
              <a:rPr lang="en-US" sz="3200" dirty="0">
                <a:latin typeface="Century Gothic" pitchFamily="34" charset="0"/>
              </a:rPr>
              <a:t>a</a:t>
            </a:r>
            <a:r>
              <a:rPr lang="en-US" sz="3200" b="0" dirty="0">
                <a:latin typeface="Century Gothic" pitchFamily="34" charset="0"/>
              </a:rPr>
              <a:t> book </a:t>
            </a:r>
          </a:p>
          <a:p>
            <a:pPr algn="l"/>
            <a:endParaRPr lang="en-US" sz="3200" dirty="0">
              <a:latin typeface="Century Gothic" pitchFamily="34" charset="0"/>
            </a:endParaRPr>
          </a:p>
          <a:p>
            <a:pPr algn="l"/>
            <a:endParaRPr lang="en-US" sz="3200" dirty="0">
              <a:latin typeface="Century Gothic" pitchFamily="34" charset="0"/>
            </a:endParaRPr>
          </a:p>
          <a:p>
            <a:pPr algn="l"/>
            <a:r>
              <a:rPr lang="en-US" sz="3200" dirty="0">
                <a:latin typeface="Century Gothic" pitchFamily="34" charset="0"/>
              </a:rPr>
              <a:t>“an”                vowel sound </a:t>
            </a:r>
            <a:r>
              <a:rPr lang="en-US" sz="3200" b="0" dirty="0">
                <a:latin typeface="Century Gothic" pitchFamily="34" charset="0"/>
              </a:rPr>
              <a:t>(a, i, e, u, o)</a:t>
            </a:r>
          </a:p>
          <a:p>
            <a:pPr algn="l"/>
            <a:r>
              <a:rPr lang="en-US" sz="3200" b="0" dirty="0">
                <a:latin typeface="Century Gothic" pitchFamily="34" charset="0"/>
              </a:rPr>
              <a:t>Example : </a:t>
            </a:r>
            <a:r>
              <a:rPr lang="en-US" sz="3200" dirty="0">
                <a:latin typeface="Century Gothic" pitchFamily="34" charset="0"/>
              </a:rPr>
              <a:t>an</a:t>
            </a:r>
            <a:r>
              <a:rPr lang="en-US" sz="3200" b="0" dirty="0">
                <a:latin typeface="Century Gothic" pitchFamily="34" charset="0"/>
              </a:rPr>
              <a:t> apple, </a:t>
            </a:r>
            <a:r>
              <a:rPr lang="en-US" sz="3200" dirty="0">
                <a:latin typeface="Century Gothic" pitchFamily="34" charset="0"/>
              </a:rPr>
              <a:t>an</a:t>
            </a:r>
            <a:r>
              <a:rPr lang="en-US" sz="3200" b="0" dirty="0">
                <a:latin typeface="Century Gothic" pitchFamily="34" charset="0"/>
              </a:rPr>
              <a:t> umbrella </a:t>
            </a:r>
          </a:p>
          <a:p>
            <a:pPr algn="l"/>
            <a:endParaRPr lang="en-US" sz="3200" b="0" dirty="0">
              <a:latin typeface="Century Gothic" pitchFamily="34" charset="0"/>
            </a:endParaRPr>
          </a:p>
        </p:txBody>
      </p:sp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7283669" y="59987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hlinkClick r:id="" action="ppaction://hlinkshowjump?jump=previousslide"/>
          </p:cNvPr>
          <p:cNvSpPr/>
          <p:nvPr/>
        </p:nvSpPr>
        <p:spPr>
          <a:xfrm rot="10800000">
            <a:off x="762000" y="60543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295402" y="18288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47800" y="38100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134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pp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/>
          <a:stretch/>
        </p:blipFill>
        <p:spPr bwMode="auto">
          <a:xfrm>
            <a:off x="-34290" y="0"/>
            <a:ext cx="91440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545490" y="152400"/>
            <a:ext cx="83058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>
                <a:latin typeface="Century Gothic" pitchFamily="34" charset="0"/>
              </a:rPr>
              <a:t>What is it?</a:t>
            </a:r>
          </a:p>
        </p:txBody>
      </p:sp>
      <p:sp>
        <p:nvSpPr>
          <p:cNvPr id="10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537210" y="1866900"/>
            <a:ext cx="8305800" cy="3886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endParaRPr lang="en-US" sz="4000" dirty="0">
              <a:latin typeface="Century Gothic" pitchFamily="34" charset="0"/>
            </a:endParaRPr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7283669" y="59987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" action="ppaction://hlinkshowjump?jump=previousslide"/>
          </p:cNvPr>
          <p:cNvSpPr/>
          <p:nvPr/>
        </p:nvSpPr>
        <p:spPr>
          <a:xfrm rot="10800000">
            <a:off x="762000" y="60543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289267" y="2345110"/>
            <a:ext cx="2590800" cy="59633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400" dirty="0">
                <a:latin typeface="Century Gothic" pitchFamily="34" charset="0"/>
              </a:rPr>
              <a:t>It is a flower</a:t>
            </a:r>
            <a:r>
              <a:rPr lang="en-US" sz="2800" b="0" dirty="0">
                <a:latin typeface="Century Gothic" pitchFamily="34" charset="0"/>
              </a:rPr>
              <a:t>.</a:t>
            </a:r>
          </a:p>
        </p:txBody>
      </p:sp>
      <p:pic>
        <p:nvPicPr>
          <p:cNvPr id="11" name="Picture 2" descr="C:\Users\retno\Downloads\t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677" y="990600"/>
            <a:ext cx="998450" cy="119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retno\Downloads\unnam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57" y="1011661"/>
            <a:ext cx="1038523" cy="13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BINTANG\Kump Gambar\ca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756" y="1033995"/>
            <a:ext cx="1099259" cy="108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432298" y="2299269"/>
            <a:ext cx="2590800" cy="59633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400" dirty="0">
                <a:latin typeface="Century Gothic" pitchFamily="34" charset="0"/>
              </a:rPr>
              <a:t>It is a cat</a:t>
            </a:r>
            <a:r>
              <a:rPr lang="en-US" sz="2800" b="0" dirty="0">
                <a:latin typeface="Century Gothic" pitchFamily="34" charset="0"/>
              </a:rPr>
              <a:t>.</a:t>
            </a:r>
          </a:p>
        </p:txBody>
      </p:sp>
      <p:sp>
        <p:nvSpPr>
          <p:cNvPr id="17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6503149" y="2209800"/>
            <a:ext cx="2590800" cy="59633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400" dirty="0">
                <a:latin typeface="Century Gothic" pitchFamily="34" charset="0"/>
              </a:rPr>
              <a:t>It is a tree</a:t>
            </a:r>
            <a:r>
              <a:rPr lang="en-US" sz="2800" b="0" dirty="0">
                <a:latin typeface="Century Gothic" pitchFamily="34" charset="0"/>
              </a:rPr>
              <a:t>.</a:t>
            </a:r>
          </a:p>
        </p:txBody>
      </p:sp>
      <p:sp>
        <p:nvSpPr>
          <p:cNvPr id="18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750899" y="5156769"/>
            <a:ext cx="2914981" cy="59633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400" dirty="0">
                <a:latin typeface="Century Gothic" pitchFamily="34" charset="0"/>
              </a:rPr>
              <a:t>It is a pencil</a:t>
            </a:r>
            <a:r>
              <a:rPr lang="en-US" sz="2800" b="0" dirty="0">
                <a:latin typeface="Century Gothic" pitchFamily="34" charset="0"/>
              </a:rPr>
              <a:t>.</a:t>
            </a:r>
          </a:p>
        </p:txBody>
      </p:sp>
      <p:pic>
        <p:nvPicPr>
          <p:cNvPr id="20" name="Picture 10" descr="C:\Users\retno\Downloads\green-yoyo-red-ring-illustration-942446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385" y="3970448"/>
            <a:ext cx="1303426" cy="118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4516443" y="5231689"/>
            <a:ext cx="2914981" cy="59633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400" dirty="0">
                <a:latin typeface="Century Gothic" pitchFamily="34" charset="0"/>
              </a:rPr>
              <a:t>It is a yoyo</a:t>
            </a:r>
            <a:r>
              <a:rPr lang="en-US" sz="2800" b="0" dirty="0">
                <a:latin typeface="Century Gothic" pitchFamily="34" charset="0"/>
              </a:rPr>
              <a:t>.</a:t>
            </a:r>
          </a:p>
        </p:txBody>
      </p:sp>
      <p:pic>
        <p:nvPicPr>
          <p:cNvPr id="22" name="Picture 5" descr="C:\Users\retno\Downloads\download (3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645" y="3890798"/>
            <a:ext cx="1551397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1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8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pp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/>
          <a:stretch/>
        </p:blipFill>
        <p:spPr bwMode="auto">
          <a:xfrm>
            <a:off x="-34290" y="0"/>
            <a:ext cx="91440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84810" y="152400"/>
            <a:ext cx="83058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>
                <a:latin typeface="Century Gothic" pitchFamily="34" charset="0"/>
              </a:rPr>
              <a:t>What is it?</a:t>
            </a:r>
          </a:p>
        </p:txBody>
      </p:sp>
      <p:sp>
        <p:nvSpPr>
          <p:cNvPr id="10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537210" y="1866900"/>
            <a:ext cx="8305800" cy="3886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endParaRPr lang="en-US" sz="4000" dirty="0">
              <a:latin typeface="Century Gothic" pitchFamily="34" charset="0"/>
            </a:endParaRPr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7283669" y="59987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" action="ppaction://hlinkshowjump?jump=previousslide"/>
          </p:cNvPr>
          <p:cNvSpPr/>
          <p:nvPr/>
        </p:nvSpPr>
        <p:spPr>
          <a:xfrm rot="10800000">
            <a:off x="762000" y="60543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128587" y="2345110"/>
            <a:ext cx="2590800" cy="59633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400" dirty="0">
                <a:latin typeface="Century Gothic" pitchFamily="34" charset="0"/>
              </a:rPr>
              <a:t>It is a hat</a:t>
            </a:r>
            <a:r>
              <a:rPr lang="en-US" sz="2800" b="0" dirty="0">
                <a:latin typeface="Century Gothic" pitchFamily="34" charset="0"/>
              </a:rPr>
              <a:t>.</a:t>
            </a:r>
          </a:p>
        </p:txBody>
      </p:sp>
      <p:sp>
        <p:nvSpPr>
          <p:cNvPr id="16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394710" y="2299269"/>
            <a:ext cx="2590800" cy="59633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400" dirty="0">
                <a:latin typeface="Century Gothic" pitchFamily="34" charset="0"/>
              </a:rPr>
              <a:t>It is a dog</a:t>
            </a:r>
            <a:r>
              <a:rPr lang="en-US" sz="2800" b="0" dirty="0">
                <a:latin typeface="Century Gothic" pitchFamily="34" charset="0"/>
              </a:rPr>
              <a:t>.</a:t>
            </a:r>
          </a:p>
        </p:txBody>
      </p:sp>
      <p:sp>
        <p:nvSpPr>
          <p:cNvPr id="17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6503149" y="2209800"/>
            <a:ext cx="2590800" cy="59633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400" dirty="0">
                <a:latin typeface="Century Gothic" pitchFamily="34" charset="0"/>
              </a:rPr>
              <a:t>It is a toy-car</a:t>
            </a:r>
            <a:r>
              <a:rPr lang="en-US" sz="2800" b="0" dirty="0">
                <a:latin typeface="Century Gothic" pitchFamily="34" charset="0"/>
              </a:rPr>
              <a:t>.</a:t>
            </a:r>
          </a:p>
        </p:txBody>
      </p:sp>
      <p:sp>
        <p:nvSpPr>
          <p:cNvPr id="18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485817" y="4953000"/>
            <a:ext cx="2914981" cy="59633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400" dirty="0">
                <a:latin typeface="Century Gothic" pitchFamily="34" charset="0"/>
              </a:rPr>
              <a:t>It is a teddy bear</a:t>
            </a:r>
            <a:r>
              <a:rPr lang="en-US" sz="2800" b="0" dirty="0">
                <a:latin typeface="Century Gothic" pitchFamily="34" charset="0"/>
              </a:rPr>
              <a:t>.</a:t>
            </a:r>
          </a:p>
        </p:txBody>
      </p:sp>
      <p:sp>
        <p:nvSpPr>
          <p:cNvPr id="19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225382" y="4953000"/>
            <a:ext cx="3169328" cy="59633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400" dirty="0">
                <a:latin typeface="Century Gothic" pitchFamily="34" charset="0"/>
              </a:rPr>
              <a:t>It is a skateboard</a:t>
            </a:r>
            <a:r>
              <a:rPr lang="en-US" sz="2800" b="0" dirty="0">
                <a:latin typeface="Century Gothic" pitchFamily="34" charset="0"/>
              </a:rPr>
              <a:t>.</a:t>
            </a:r>
          </a:p>
        </p:txBody>
      </p:sp>
      <p:sp>
        <p:nvSpPr>
          <p:cNvPr id="21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6194729" y="5071241"/>
            <a:ext cx="2914981" cy="59633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400" dirty="0">
                <a:latin typeface="Century Gothic" pitchFamily="34" charset="0"/>
              </a:rPr>
              <a:t>It is a bear</a:t>
            </a:r>
            <a:r>
              <a:rPr lang="en-US" sz="2800" b="0" dirty="0">
                <a:latin typeface="Century Gothic" pitchFamily="34" charset="0"/>
              </a:rPr>
              <a:t>.</a:t>
            </a:r>
          </a:p>
        </p:txBody>
      </p:sp>
      <p:pic>
        <p:nvPicPr>
          <p:cNvPr id="22" name="Picture 6" descr="C:\Users\retno\Downloads\download (4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334" y="1063399"/>
            <a:ext cx="2111276" cy="122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C:\Users\retno\Downloads\download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655" y="917300"/>
            <a:ext cx="1215982" cy="141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C:\Users\retno\Downloads\download (8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769" y="3581401"/>
            <a:ext cx="115326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retno\Downloads\download (9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" y="1161820"/>
            <a:ext cx="1600200" cy="118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retno\Downloads\images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57" y="4135330"/>
            <a:ext cx="1898049" cy="97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retno\Downloads\downloa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474" y="3636580"/>
            <a:ext cx="1712150" cy="126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15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8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pp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/>
          <a:stretch/>
        </p:blipFill>
        <p:spPr bwMode="auto">
          <a:xfrm>
            <a:off x="-34290" y="0"/>
            <a:ext cx="91440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84810" y="152400"/>
            <a:ext cx="83058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>
                <a:latin typeface="Century Gothic" pitchFamily="34" charset="0"/>
              </a:rPr>
              <a:t>What is it?</a:t>
            </a:r>
          </a:p>
        </p:txBody>
      </p:sp>
      <p:sp>
        <p:nvSpPr>
          <p:cNvPr id="10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537210" y="1866900"/>
            <a:ext cx="8305800" cy="3886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endParaRPr lang="en-US" sz="4000" dirty="0">
              <a:latin typeface="Century Gothic" pitchFamily="34" charset="0"/>
            </a:endParaRPr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7283669" y="59987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" action="ppaction://hlinkshowjump?jump=previousslide"/>
          </p:cNvPr>
          <p:cNvSpPr/>
          <p:nvPr/>
        </p:nvSpPr>
        <p:spPr>
          <a:xfrm rot="10800000">
            <a:off x="762000" y="60543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639458" y="2345110"/>
            <a:ext cx="2590800" cy="59633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400" dirty="0">
                <a:latin typeface="Century Gothic" pitchFamily="34" charset="0"/>
              </a:rPr>
              <a:t>It is a toy-train</a:t>
            </a:r>
            <a:r>
              <a:rPr lang="en-US" sz="2800" b="0" dirty="0">
                <a:latin typeface="Century Gothic" pitchFamily="34" charset="0"/>
              </a:rPr>
              <a:t>.</a:t>
            </a:r>
          </a:p>
        </p:txBody>
      </p:sp>
      <p:sp>
        <p:nvSpPr>
          <p:cNvPr id="16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4032296" y="1903445"/>
            <a:ext cx="2590800" cy="59633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400" dirty="0">
                <a:latin typeface="Century Gothic" pitchFamily="34" charset="0"/>
              </a:rPr>
              <a:t>It is a pig</a:t>
            </a:r>
            <a:r>
              <a:rPr lang="en-US" sz="2800" b="0" dirty="0">
                <a:latin typeface="Century Gothic" pitchFamily="34" charset="0"/>
              </a:rPr>
              <a:t>.</a:t>
            </a:r>
          </a:p>
        </p:txBody>
      </p:sp>
      <p:sp>
        <p:nvSpPr>
          <p:cNvPr id="17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7014020" y="2209800"/>
            <a:ext cx="2590800" cy="59633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400" dirty="0">
                <a:latin typeface="Century Gothic" pitchFamily="34" charset="0"/>
              </a:rPr>
              <a:t>It is a book</a:t>
            </a:r>
            <a:r>
              <a:rPr lang="en-US" sz="2800" b="0" dirty="0">
                <a:latin typeface="Century Gothic" pitchFamily="34" charset="0"/>
              </a:rPr>
              <a:t>.</a:t>
            </a:r>
          </a:p>
        </p:txBody>
      </p:sp>
      <p:sp>
        <p:nvSpPr>
          <p:cNvPr id="18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991433" y="5756157"/>
            <a:ext cx="2914981" cy="59633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400" dirty="0">
                <a:latin typeface="Century Gothic" pitchFamily="34" charset="0"/>
              </a:rPr>
              <a:t>It is a kite</a:t>
            </a:r>
            <a:r>
              <a:rPr lang="en-US" sz="2800" b="0" dirty="0">
                <a:latin typeface="Century Gothic" pitchFamily="34" charset="0"/>
              </a:rPr>
              <a:t>.</a:t>
            </a:r>
          </a:p>
        </p:txBody>
      </p:sp>
      <p:sp>
        <p:nvSpPr>
          <p:cNvPr id="19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736253" y="4953000"/>
            <a:ext cx="3169328" cy="59633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400" dirty="0">
                <a:latin typeface="Century Gothic" pitchFamily="34" charset="0"/>
              </a:rPr>
              <a:t>It is a cow</a:t>
            </a:r>
            <a:r>
              <a:rPr lang="en-US" sz="2800" b="0" dirty="0">
                <a:latin typeface="Century Gothic" pitchFamily="34" charset="0"/>
              </a:rPr>
              <a:t>.</a:t>
            </a:r>
          </a:p>
        </p:txBody>
      </p:sp>
      <p:sp>
        <p:nvSpPr>
          <p:cNvPr id="21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6705600" y="5071241"/>
            <a:ext cx="2914981" cy="59633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400" dirty="0">
                <a:latin typeface="Century Gothic" pitchFamily="34" charset="0"/>
              </a:rPr>
              <a:t>It is a ball</a:t>
            </a:r>
            <a:r>
              <a:rPr lang="en-US" sz="2800" b="0" dirty="0">
                <a:latin typeface="Century Gothic" pitchFamily="34" charset="0"/>
              </a:rPr>
              <a:t>.</a:t>
            </a:r>
          </a:p>
        </p:txBody>
      </p:sp>
      <p:pic>
        <p:nvPicPr>
          <p:cNvPr id="3074" name="Picture 2" descr="C:\Users\retno\Downloads\42c17e7edb217bcee75302fc66703a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86" y="827142"/>
            <a:ext cx="2451100" cy="150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etno\Downloads\KAKAK\bec32b0414229ad7d221e93d6327c6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871" y="3636131"/>
            <a:ext cx="2056726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etno\Downloads\KAKAK\downlo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199" y="862605"/>
            <a:ext cx="1680994" cy="111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retno\Downloads\KAKAK\images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827" y="3636131"/>
            <a:ext cx="1414294" cy="14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retno\Downloads\KAKAK\77cd5e9dbc09601c7d1c8c781dd3a3c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371" y="1290375"/>
            <a:ext cx="2095500" cy="105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retno\Downloads\download (1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271" y="3619171"/>
            <a:ext cx="19907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84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8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pp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/>
          <a:stretch/>
        </p:blipFill>
        <p:spPr bwMode="auto">
          <a:xfrm>
            <a:off x="-34290" y="0"/>
            <a:ext cx="91440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84810" y="152400"/>
            <a:ext cx="83058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>
                <a:latin typeface="Century Gothic" pitchFamily="34" charset="0"/>
              </a:rPr>
              <a:t>What is it?</a:t>
            </a:r>
          </a:p>
        </p:txBody>
      </p:sp>
      <p:sp>
        <p:nvSpPr>
          <p:cNvPr id="10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537210" y="1866900"/>
            <a:ext cx="8305800" cy="3886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endParaRPr lang="en-US" sz="4000" dirty="0">
              <a:latin typeface="Century Gothic" pitchFamily="34" charset="0"/>
            </a:endParaRPr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7283669" y="59987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" action="ppaction://hlinkshowjump?jump=previousslide"/>
          </p:cNvPr>
          <p:cNvSpPr/>
          <p:nvPr/>
        </p:nvSpPr>
        <p:spPr>
          <a:xfrm rot="10800000">
            <a:off x="762000" y="60543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128587" y="2345110"/>
            <a:ext cx="2590800" cy="59633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400" dirty="0">
                <a:latin typeface="Century Gothic" pitchFamily="34" charset="0"/>
              </a:rPr>
              <a:t>It is an egg</a:t>
            </a:r>
            <a:r>
              <a:rPr lang="en-US" sz="2800" b="0" dirty="0">
                <a:latin typeface="Century Gothic" pitchFamily="34" charset="0"/>
              </a:rPr>
              <a:t>.</a:t>
            </a:r>
          </a:p>
        </p:txBody>
      </p:sp>
      <p:sp>
        <p:nvSpPr>
          <p:cNvPr id="16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394709" y="2299269"/>
            <a:ext cx="2800019" cy="59633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400" dirty="0">
                <a:latin typeface="Century Gothic" pitchFamily="34" charset="0"/>
              </a:rPr>
              <a:t>It is an umbrella.</a:t>
            </a:r>
            <a:endParaRPr lang="en-US" sz="2800" b="0" dirty="0">
              <a:latin typeface="Century Gothic" pitchFamily="34" charset="0"/>
            </a:endParaRPr>
          </a:p>
        </p:txBody>
      </p:sp>
      <p:sp>
        <p:nvSpPr>
          <p:cNvPr id="17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6503149" y="2209800"/>
            <a:ext cx="2590800" cy="59633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400" dirty="0">
                <a:latin typeface="Century Gothic" pitchFamily="34" charset="0"/>
              </a:rPr>
              <a:t>It is an apple</a:t>
            </a:r>
            <a:r>
              <a:rPr lang="en-US" sz="2800" b="0" dirty="0">
                <a:latin typeface="Century Gothic" pitchFamily="34" charset="0"/>
              </a:rPr>
              <a:t>.</a:t>
            </a:r>
          </a:p>
        </p:txBody>
      </p:sp>
      <p:sp>
        <p:nvSpPr>
          <p:cNvPr id="18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485817" y="4953000"/>
            <a:ext cx="2914981" cy="59633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400" dirty="0">
                <a:latin typeface="Century Gothic" pitchFamily="34" charset="0"/>
              </a:rPr>
              <a:t>It is an orange</a:t>
            </a:r>
            <a:r>
              <a:rPr lang="en-US" sz="2800" b="0" dirty="0">
                <a:latin typeface="Century Gothic" pitchFamily="34" charset="0"/>
              </a:rPr>
              <a:t>.</a:t>
            </a:r>
          </a:p>
        </p:txBody>
      </p:sp>
      <p:sp>
        <p:nvSpPr>
          <p:cNvPr id="19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225382" y="4953000"/>
            <a:ext cx="3169328" cy="59633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400" dirty="0">
                <a:latin typeface="Century Gothic" pitchFamily="34" charset="0"/>
              </a:rPr>
              <a:t>It is an ice cream</a:t>
            </a:r>
            <a:r>
              <a:rPr lang="en-US" sz="2800" b="0" dirty="0">
                <a:latin typeface="Century Gothic" pitchFamily="34" charset="0"/>
              </a:rPr>
              <a:t>.</a:t>
            </a:r>
          </a:p>
        </p:txBody>
      </p:sp>
      <p:sp>
        <p:nvSpPr>
          <p:cNvPr id="21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6194729" y="5071241"/>
            <a:ext cx="2914981" cy="59633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400" dirty="0">
                <a:latin typeface="Century Gothic" pitchFamily="34" charset="0"/>
              </a:rPr>
              <a:t>It is an iguana</a:t>
            </a:r>
            <a:r>
              <a:rPr lang="en-US" sz="2800" b="0" dirty="0">
                <a:latin typeface="Century Gothic" pitchFamily="34" charset="0"/>
              </a:rPr>
              <a:t>.</a:t>
            </a:r>
          </a:p>
        </p:txBody>
      </p:sp>
      <p:pic>
        <p:nvPicPr>
          <p:cNvPr id="20" name="Picture 3" descr="C:\Users\retno\Downloads\a57f3f0f449470c897d05eb3ce55caf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96" y="994202"/>
            <a:ext cx="1094581" cy="148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retno\Downloads\download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012" y="1031054"/>
            <a:ext cx="1352195" cy="127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D:\BINTANG\Kump Gambar\app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206" y="838199"/>
            <a:ext cx="1857539" cy="146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etno\Downloads\Lain-lain\ice-cream-cone-chocolate-decor-vector-illustration-isolated-white-background-ice-cream-cone-chocolate-decor-11468678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96" y="3390677"/>
            <a:ext cx="1423212" cy="152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etno\Downloads\download (10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52" y="3429811"/>
            <a:ext cx="1946732" cy="167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retno\Downloads\download (5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65405"/>
            <a:ext cx="2663443" cy="1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99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8" grpId="0"/>
      <p:bldP spid="19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303</Words>
  <Application>Microsoft Office PowerPoint</Application>
  <PresentationFormat>On-screen Show (4:3)</PresentationFormat>
  <Paragraphs>75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retno</dc:creator>
  <cp:lastModifiedBy>HP</cp:lastModifiedBy>
  <cp:revision>35</cp:revision>
  <dcterms:created xsi:type="dcterms:W3CDTF">2020-10-01T04:13:20Z</dcterms:created>
  <dcterms:modified xsi:type="dcterms:W3CDTF">2020-11-26T06:50:52Z</dcterms:modified>
</cp:coreProperties>
</file>