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1" r:id="rId2"/>
    <p:sldId id="261" r:id="rId3"/>
    <p:sldId id="263" r:id="rId4"/>
    <p:sldId id="264" r:id="rId5"/>
    <p:sldId id="268" r:id="rId6"/>
    <p:sldId id="286" r:id="rId7"/>
    <p:sldId id="265" r:id="rId8"/>
    <p:sldId id="269" r:id="rId9"/>
    <p:sldId id="270" r:id="rId10"/>
    <p:sldId id="273" r:id="rId11"/>
    <p:sldId id="274" r:id="rId12"/>
    <p:sldId id="285" r:id="rId13"/>
    <p:sldId id="275" r:id="rId14"/>
    <p:sldId id="277" r:id="rId15"/>
    <p:sldId id="278" r:id="rId16"/>
    <p:sldId id="279" r:id="rId17"/>
    <p:sldId id="28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816" y="7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38C853-2E0E-4594-ACD5-C3493AC9A479}" type="datetimeFigureOut">
              <a:rPr lang="en-US" smtClean="0"/>
              <a:t>7/21/2020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8D1EE6-9FED-46DE-A056-CC4830281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781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7f37e01696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7f37e01696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7f37e01696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7f37e01696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7f37e01696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7f37e01696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7f37e01696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7f37e01696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7f37e01696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7f37e01696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7f37e01696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7f37e01696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7f37e01696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7f37e01696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7f37e01696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7f37e01696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719fef0afa_0_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719fef0afa_0_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7f37e01696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7f37e01696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7f37e01696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7f37e01696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7f37e01696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7f37e01696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719fef0afa_0_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719fef0afa_0_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719fef0afa_0_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719fef0afa_0_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7f37e01696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7f37e01696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FD548-F65D-4113-BAE3-B46D7002B0EB}" type="datetimeFigureOut">
              <a:rPr lang="en-US" smtClean="0"/>
              <a:t>7/21/2020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9762-C2A8-4913-B001-D8755FBA2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9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FD548-F65D-4113-BAE3-B46D7002B0EB}" type="datetimeFigureOut">
              <a:rPr lang="en-US" smtClean="0"/>
              <a:t>7/21/2020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9762-C2A8-4913-B001-D8755FBA2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679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FD548-F65D-4113-BAE3-B46D7002B0EB}" type="datetimeFigureOut">
              <a:rPr lang="en-US" smtClean="0"/>
              <a:t>7/21/2020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9762-C2A8-4913-B001-D8755FBA2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56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/>
          <p:nvPr/>
        </p:nvSpPr>
        <p:spPr>
          <a:xfrm>
            <a:off x="2604" y="3318266"/>
            <a:ext cx="9287081" cy="3353373"/>
          </a:xfrm>
          <a:custGeom>
            <a:avLst/>
            <a:gdLst/>
            <a:ahLst/>
            <a:cxnLst/>
            <a:rect l="l" t="t" r="r" b="b"/>
            <a:pathLst>
              <a:path w="129862" h="30103" extrusionOk="0">
                <a:moveTo>
                  <a:pt x="129862" y="0"/>
                </a:moveTo>
                <a:lnTo>
                  <a:pt x="129857" y="2"/>
                </a:lnTo>
                <a:cubicBezTo>
                  <a:pt x="119952" y="447"/>
                  <a:pt x="111155" y="5362"/>
                  <a:pt x="101671" y="8633"/>
                </a:cubicBezTo>
                <a:cubicBezTo>
                  <a:pt x="94674" y="11046"/>
                  <a:pt x="87398" y="12578"/>
                  <a:pt x="80103" y="13847"/>
                </a:cubicBezTo>
                <a:cubicBezTo>
                  <a:pt x="73530" y="14992"/>
                  <a:pt x="66893" y="15931"/>
                  <a:pt x="60222" y="15931"/>
                </a:cubicBezTo>
                <a:cubicBezTo>
                  <a:pt x="60122" y="15931"/>
                  <a:pt x="60023" y="15931"/>
                  <a:pt x="59923" y="15931"/>
                </a:cubicBezTo>
                <a:cubicBezTo>
                  <a:pt x="53208" y="15900"/>
                  <a:pt x="46540" y="14905"/>
                  <a:pt x="39912" y="13834"/>
                </a:cubicBezTo>
                <a:cubicBezTo>
                  <a:pt x="26293" y="11638"/>
                  <a:pt x="12401" y="8981"/>
                  <a:pt x="174" y="2808"/>
                </a:cubicBezTo>
                <a:lnTo>
                  <a:pt x="1" y="14808"/>
                </a:lnTo>
                <a:cubicBezTo>
                  <a:pt x="11891" y="19268"/>
                  <a:pt x="44189" y="30103"/>
                  <a:pt x="73969" y="30103"/>
                </a:cubicBezTo>
                <a:cubicBezTo>
                  <a:pt x="74579" y="30103"/>
                  <a:pt x="75188" y="30098"/>
                  <a:pt x="75796" y="30089"/>
                </a:cubicBezTo>
                <a:cubicBezTo>
                  <a:pt x="103056" y="29672"/>
                  <a:pt x="121410" y="21708"/>
                  <a:pt x="129856" y="17112"/>
                </a:cubicBezTo>
                <a:lnTo>
                  <a:pt x="129856" y="15419"/>
                </a:lnTo>
                <a:lnTo>
                  <a:pt x="129857" y="13581"/>
                </a:lnTo>
                <a:lnTo>
                  <a:pt x="12986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5"/>
          <p:cNvSpPr/>
          <p:nvPr/>
        </p:nvSpPr>
        <p:spPr>
          <a:xfrm>
            <a:off x="2605" y="4869227"/>
            <a:ext cx="9140888" cy="1988735"/>
          </a:xfrm>
          <a:custGeom>
            <a:avLst/>
            <a:gdLst/>
            <a:ahLst/>
            <a:cxnLst/>
            <a:rect l="l" t="t" r="r" b="b"/>
            <a:pathLst>
              <a:path w="129856" h="25105" extrusionOk="0">
                <a:moveTo>
                  <a:pt x="174" y="1"/>
                </a:moveTo>
                <a:lnTo>
                  <a:pt x="1" y="25104"/>
                </a:lnTo>
                <a:lnTo>
                  <a:pt x="129856" y="25104"/>
                </a:lnTo>
                <a:lnTo>
                  <a:pt x="129856" y="3649"/>
                </a:lnTo>
                <a:cubicBezTo>
                  <a:pt x="112618" y="10125"/>
                  <a:pt x="94207" y="12447"/>
                  <a:pt x="76653" y="12447"/>
                </a:cubicBezTo>
                <a:cubicBezTo>
                  <a:pt x="43596" y="12447"/>
                  <a:pt x="13581" y="4215"/>
                  <a:pt x="174" y="1"/>
                </a:cubicBezTo>
                <a:close/>
              </a:path>
            </a:pathLst>
          </a:custGeom>
          <a:solidFill>
            <a:srgbClr val="66D7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2549400" y="265200"/>
            <a:ext cx="4045200" cy="116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title" idx="2"/>
          </p:nvPr>
        </p:nvSpPr>
        <p:spPr>
          <a:xfrm>
            <a:off x="791400" y="2125927"/>
            <a:ext cx="1832400" cy="7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title" idx="3"/>
          </p:nvPr>
        </p:nvSpPr>
        <p:spPr>
          <a:xfrm>
            <a:off x="3655800" y="2125927"/>
            <a:ext cx="1832400" cy="7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title" idx="4"/>
          </p:nvPr>
        </p:nvSpPr>
        <p:spPr>
          <a:xfrm>
            <a:off x="6520200" y="2125927"/>
            <a:ext cx="1832400" cy="7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title" idx="5"/>
          </p:nvPr>
        </p:nvSpPr>
        <p:spPr>
          <a:xfrm>
            <a:off x="791400" y="4066461"/>
            <a:ext cx="1832400" cy="7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title" idx="6"/>
          </p:nvPr>
        </p:nvSpPr>
        <p:spPr>
          <a:xfrm>
            <a:off x="3655800" y="4066461"/>
            <a:ext cx="1832400" cy="7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title" idx="7"/>
          </p:nvPr>
        </p:nvSpPr>
        <p:spPr>
          <a:xfrm>
            <a:off x="6520200" y="4066461"/>
            <a:ext cx="1832400" cy="7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79" name="Google Shape;79;p15"/>
          <p:cNvGrpSpPr/>
          <p:nvPr/>
        </p:nvGrpSpPr>
        <p:grpSpPr>
          <a:xfrm>
            <a:off x="0" y="5965533"/>
            <a:ext cx="9144000" cy="203200"/>
            <a:chOff x="0" y="4474150"/>
            <a:chExt cx="9144000" cy="152400"/>
          </a:xfrm>
        </p:grpSpPr>
        <p:sp>
          <p:nvSpPr>
            <p:cNvPr id="80" name="Google Shape;80;p15"/>
            <p:cNvSpPr/>
            <p:nvPr/>
          </p:nvSpPr>
          <p:spPr>
            <a:xfrm>
              <a:off x="3073500" y="4474150"/>
              <a:ext cx="152400" cy="152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2561250" y="4474150"/>
              <a:ext cx="152400" cy="152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2049000" y="4474150"/>
              <a:ext cx="152400" cy="152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1536750" y="4474150"/>
              <a:ext cx="152400" cy="152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1024500" y="4474150"/>
              <a:ext cx="152400" cy="152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512250" y="4474150"/>
              <a:ext cx="152400" cy="152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0" y="4474150"/>
              <a:ext cx="152400" cy="152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8991600" y="4474150"/>
              <a:ext cx="152400" cy="152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8479350" y="4474150"/>
              <a:ext cx="152400" cy="152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7967100" y="4474150"/>
              <a:ext cx="152400" cy="152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7454850" y="4474150"/>
              <a:ext cx="152400" cy="152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6942600" y="4474150"/>
              <a:ext cx="152400" cy="152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6430350" y="4474150"/>
              <a:ext cx="152400" cy="152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5"/>
            <p:cNvSpPr/>
            <p:nvPr/>
          </p:nvSpPr>
          <p:spPr>
            <a:xfrm>
              <a:off x="5918100" y="4474150"/>
              <a:ext cx="152400" cy="152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644084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/>
          <p:nvPr/>
        </p:nvSpPr>
        <p:spPr>
          <a:xfrm>
            <a:off x="-55200" y="1400"/>
            <a:ext cx="9220500" cy="961200"/>
          </a:xfrm>
          <a:prstGeom prst="rect">
            <a:avLst/>
          </a:prstGeom>
          <a:solidFill>
            <a:srgbClr val="799C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body" idx="1"/>
          </p:nvPr>
        </p:nvSpPr>
        <p:spPr>
          <a:xfrm>
            <a:off x="2681850" y="1395600"/>
            <a:ext cx="37803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ctr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title"/>
          </p:nvPr>
        </p:nvSpPr>
        <p:spPr>
          <a:xfrm>
            <a:off x="2531850" y="105167"/>
            <a:ext cx="6300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4573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FD548-F65D-4113-BAE3-B46D7002B0EB}" type="datetimeFigureOut">
              <a:rPr lang="en-US" smtClean="0"/>
              <a:t>7/21/2020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9762-C2A8-4913-B001-D8755FBA2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37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FD548-F65D-4113-BAE3-B46D7002B0EB}" type="datetimeFigureOut">
              <a:rPr lang="en-US" smtClean="0"/>
              <a:t>7/21/2020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9762-C2A8-4913-B001-D8755FBA2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414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FD548-F65D-4113-BAE3-B46D7002B0EB}" type="datetimeFigureOut">
              <a:rPr lang="en-US" smtClean="0"/>
              <a:t>7/21/2020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9762-C2A8-4913-B001-D8755FBA2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181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FD548-F65D-4113-BAE3-B46D7002B0EB}" type="datetimeFigureOut">
              <a:rPr lang="en-US" smtClean="0"/>
              <a:t>7/21/2020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9762-C2A8-4913-B001-D8755FBA2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86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FD548-F65D-4113-BAE3-B46D7002B0EB}" type="datetimeFigureOut">
              <a:rPr lang="en-US" smtClean="0"/>
              <a:t>7/21/2020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9762-C2A8-4913-B001-D8755FBA2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10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FD548-F65D-4113-BAE3-B46D7002B0EB}" type="datetimeFigureOut">
              <a:rPr lang="en-US" smtClean="0"/>
              <a:t>7/21/2020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9762-C2A8-4913-B001-D8755FBA2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17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FD548-F65D-4113-BAE3-B46D7002B0EB}" type="datetimeFigureOut">
              <a:rPr lang="en-US" smtClean="0"/>
              <a:t>7/21/2020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9762-C2A8-4913-B001-D8755FBA2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67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FD548-F65D-4113-BAE3-B46D7002B0EB}" type="datetimeFigureOut">
              <a:rPr lang="en-US" smtClean="0"/>
              <a:t>7/21/2020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9762-C2A8-4913-B001-D8755FBA2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021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FD548-F65D-4113-BAE3-B46D7002B0EB}" type="datetimeFigureOut">
              <a:rPr lang="en-US" smtClean="0"/>
              <a:t>7/21/2020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89762-C2A8-4913-B001-D8755FBA2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482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.mp3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01.mp3" TargetMode="External"/><Relationship Id="rId6" Type="http://schemas.openxmlformats.org/officeDocument/2006/relationships/image" Target="../media/image10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2.mp3"/><Relationship Id="rId7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01.mp3" TargetMode="External"/><Relationship Id="rId6" Type="http://schemas.openxmlformats.org/officeDocument/2006/relationships/image" Target="../media/image13.jpe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3.mp3"/><Relationship Id="rId7" Type="http://schemas.openxmlformats.org/officeDocument/2006/relationships/image" Target="../media/image11.png"/><Relationship Id="rId2" Type="http://schemas.microsoft.com/office/2007/relationships/media" Target="../media/media3.mp3"/><Relationship Id="rId1" Type="http://schemas.openxmlformats.org/officeDocument/2006/relationships/audio" Target="01.mp3" TargetMode="External"/><Relationship Id="rId6" Type="http://schemas.openxmlformats.org/officeDocument/2006/relationships/image" Target="../media/image15.jpe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4.mp3"/><Relationship Id="rId7" Type="http://schemas.openxmlformats.org/officeDocument/2006/relationships/image" Target="../media/image11.png"/><Relationship Id="rId2" Type="http://schemas.microsoft.com/office/2007/relationships/media" Target="../media/media4.mp3"/><Relationship Id="rId1" Type="http://schemas.openxmlformats.org/officeDocument/2006/relationships/audio" Target="01.mp3" TargetMode="External"/><Relationship Id="rId6" Type="http://schemas.openxmlformats.org/officeDocument/2006/relationships/image" Target="../media/image16.jpe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5.mp3"/><Relationship Id="rId7" Type="http://schemas.openxmlformats.org/officeDocument/2006/relationships/image" Target="../media/image11.png"/><Relationship Id="rId2" Type="http://schemas.microsoft.com/office/2007/relationships/media" Target="../media/media5.mp3"/><Relationship Id="rId1" Type="http://schemas.openxmlformats.org/officeDocument/2006/relationships/audio" Target="01.mp3" TargetMode="External"/><Relationship Id="rId6" Type="http://schemas.openxmlformats.org/officeDocument/2006/relationships/image" Target="../media/image17.jpe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eg"/><Relationship Id="rId4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" Target="slide8.xml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5.gif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SD TALENTA\b869af699f2e0cdb2678b7c16b1addb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18"/>
            <a:ext cx="9111916" cy="683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267;p35"/>
          <p:cNvSpPr txBox="1">
            <a:spLocks noGrp="1"/>
          </p:cNvSpPr>
          <p:nvPr>
            <p:ph type="title"/>
          </p:nvPr>
        </p:nvSpPr>
        <p:spPr>
          <a:xfrm>
            <a:off x="1143000" y="129400"/>
            <a:ext cx="7162800" cy="78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 smtClean="0"/>
              <a:t>UNIT 1 : THE WEEKEND</a:t>
            </a:r>
            <a:endParaRPr sz="4800" b="1" dirty="0"/>
          </a:p>
        </p:txBody>
      </p:sp>
      <p:sp>
        <p:nvSpPr>
          <p:cNvPr id="4" name="Title 5"/>
          <p:cNvSpPr>
            <a:spLocks noGrp="1"/>
          </p:cNvSpPr>
          <p:nvPr>
            <p:ph type="title" idx="7"/>
          </p:nvPr>
        </p:nvSpPr>
        <p:spPr>
          <a:xfrm>
            <a:off x="2590800" y="1143000"/>
            <a:ext cx="5486400" cy="990600"/>
          </a:xfrm>
        </p:spPr>
        <p:txBody>
          <a:bodyPr/>
          <a:lstStyle/>
          <a:p>
            <a:r>
              <a:rPr lang="en-US" sz="4800" b="1" dirty="0" smtClean="0"/>
              <a:t>LESSON 1</a:t>
            </a:r>
            <a:endParaRPr lang="en-US" sz="4800" b="1" dirty="0"/>
          </a:p>
        </p:txBody>
      </p:sp>
      <p:sp>
        <p:nvSpPr>
          <p:cNvPr id="5" name="Title 5"/>
          <p:cNvSpPr>
            <a:spLocks noGrp="1"/>
          </p:cNvSpPr>
          <p:nvPr>
            <p:ph type="title" idx="7"/>
          </p:nvPr>
        </p:nvSpPr>
        <p:spPr>
          <a:xfrm>
            <a:off x="2590800" y="1752600"/>
            <a:ext cx="5715000" cy="1143000"/>
          </a:xfrm>
        </p:spPr>
        <p:txBody>
          <a:bodyPr/>
          <a:lstStyle/>
          <a:p>
            <a:r>
              <a:rPr lang="en-US" sz="4800" b="1" dirty="0" smtClean="0"/>
              <a:t>How Are You Today?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26320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SD TALENTA\SCAN EC\GRADE 1\UNIT 1 LESSON 1\IMG_20200717_0001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7"/>
              </a:clrFrom>
              <a:clrTo>
                <a:srgbClr val="F5F5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5" t="11258" r="5527" b="47979"/>
          <a:stretch/>
        </p:blipFill>
        <p:spPr bwMode="auto">
          <a:xfrm>
            <a:off x="155121" y="609600"/>
            <a:ext cx="8931729" cy="538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267;p35"/>
          <p:cNvSpPr txBox="1">
            <a:spLocks noGrp="1"/>
          </p:cNvSpPr>
          <p:nvPr>
            <p:ph type="title"/>
          </p:nvPr>
        </p:nvSpPr>
        <p:spPr>
          <a:xfrm>
            <a:off x="95250" y="0"/>
            <a:ext cx="8991600" cy="7427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/>
              <a:t>Lesson 1           How Are You today?</a:t>
            </a:r>
            <a:endParaRPr sz="4000" b="1" dirty="0"/>
          </a:p>
        </p:txBody>
      </p:sp>
      <p:pic>
        <p:nvPicPr>
          <p:cNvPr id="8" name="0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0600" y="1122236"/>
            <a:ext cx="288925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043989" y="5410200"/>
            <a:ext cx="3413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endParaRPr kumimoji="0" lang="en-US" altLang="ko-KR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638800" y="5486400"/>
            <a:ext cx="3413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endParaRPr kumimoji="0" lang="en-US" altLang="ko-KR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205953" y="5594350"/>
            <a:ext cx="3413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5</a:t>
            </a:r>
            <a:endParaRPr kumimoji="0" lang="en-US" altLang="ko-KR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048000" y="3408947"/>
            <a:ext cx="3413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6</a:t>
            </a:r>
            <a:endParaRPr kumimoji="0" lang="en-US" altLang="ko-KR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346322" y="3718759"/>
            <a:ext cx="3413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endParaRPr kumimoji="0" lang="en-US" altLang="ko-KR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" name="01 Track 1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800600" y="1041669"/>
            <a:ext cx="448469" cy="44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3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52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8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SD TALENTA\SCAN EC\GRADE 1\UNIT 1 LESSON 1\IMG_20200717_000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7F7F9"/>
              </a:clrFrom>
              <a:clrTo>
                <a:srgbClr val="F7F7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9" t="51747" r="4773" b="10595"/>
          <a:stretch/>
        </p:blipFill>
        <p:spPr bwMode="auto">
          <a:xfrm>
            <a:off x="0" y="381000"/>
            <a:ext cx="9089008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12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idx="7"/>
          </p:nvPr>
        </p:nvSpPr>
        <p:spPr>
          <a:xfrm>
            <a:off x="1219200" y="381000"/>
            <a:ext cx="5715000" cy="990600"/>
          </a:xfrm>
          <a:solidFill>
            <a:schemeClr val="accent2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3600" b="1" dirty="0" smtClean="0"/>
              <a:t>SENTENCE PATTERNS</a:t>
            </a:r>
            <a:endParaRPr lang="en-US" sz="3600" b="1" dirty="0"/>
          </a:p>
        </p:txBody>
      </p:sp>
      <p:sp>
        <p:nvSpPr>
          <p:cNvPr id="10" name="Title 7"/>
          <p:cNvSpPr>
            <a:spLocks noGrp="1"/>
          </p:cNvSpPr>
          <p:nvPr>
            <p:ph type="title" idx="7"/>
          </p:nvPr>
        </p:nvSpPr>
        <p:spPr>
          <a:xfrm>
            <a:off x="1219200" y="1981200"/>
            <a:ext cx="5715000" cy="3124200"/>
          </a:xfrm>
        </p:spPr>
        <p:txBody>
          <a:bodyPr/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7030A0"/>
                </a:solidFill>
                <a:latin typeface="Century Gothic" pitchFamily="34" charset="0"/>
                <a:cs typeface="Arial" pitchFamily="34" charset="0"/>
              </a:rPr>
              <a:t>How are you today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?</a:t>
            </a:r>
            <a:r>
              <a:rPr lang="en-US" sz="3600" b="1" dirty="0">
                <a:solidFill>
                  <a:srgbClr val="7030A0"/>
                </a:solidFill>
                <a:latin typeface="Century Gothic" pitchFamily="34" charset="0"/>
                <a:cs typeface="Arial" pitchFamily="34" charset="0"/>
              </a:rPr>
              <a:t>	</a:t>
            </a:r>
            <a:r>
              <a:rPr lang="en-US" sz="3600" b="1" dirty="0" smtClean="0">
                <a:solidFill>
                  <a:srgbClr val="7030A0"/>
                </a:solidFill>
                <a:latin typeface="Century Gothic" pitchFamily="34" charset="0"/>
                <a:cs typeface="Arial" pitchFamily="34" charset="0"/>
              </a:rPr>
              <a:t/>
            </a:r>
            <a:br>
              <a:rPr lang="en-US" sz="3600" b="1" dirty="0" smtClean="0">
                <a:solidFill>
                  <a:srgbClr val="7030A0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3600" b="1" dirty="0" smtClean="0">
                <a:solidFill>
                  <a:srgbClr val="7030A0"/>
                </a:solidFill>
                <a:latin typeface="Century Gothic" pitchFamily="34" charset="0"/>
                <a:cs typeface="Arial" pitchFamily="34" charset="0"/>
              </a:rPr>
              <a:t>I </a:t>
            </a:r>
            <a:r>
              <a:rPr lang="en-US" sz="3600" b="1" dirty="0">
                <a:solidFill>
                  <a:srgbClr val="7030A0"/>
                </a:solidFill>
                <a:latin typeface="Century Gothic" pitchFamily="34" charset="0"/>
                <a:cs typeface="Arial" pitchFamily="34" charset="0"/>
              </a:rPr>
              <a:t>am __________.</a:t>
            </a:r>
            <a:br>
              <a:rPr lang="en-US" sz="3600" b="1" dirty="0">
                <a:solidFill>
                  <a:srgbClr val="7030A0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3600" b="1" dirty="0">
                <a:solidFill>
                  <a:srgbClr val="7030A0"/>
                </a:solidFill>
                <a:latin typeface="Century Gothic" pitchFamily="34" charset="0"/>
                <a:cs typeface="Arial" pitchFamily="34" charset="0"/>
              </a:rPr>
              <a:t>I’m </a:t>
            </a:r>
            <a:r>
              <a:rPr lang="en-US" sz="3600" b="1" dirty="0" smtClean="0">
                <a:solidFill>
                  <a:srgbClr val="7030A0"/>
                </a:solidFill>
                <a:latin typeface="Century Gothic" pitchFamily="34" charset="0"/>
                <a:cs typeface="Arial" pitchFamily="34" charset="0"/>
              </a:rPr>
              <a:t>___________.</a:t>
            </a:r>
            <a:br>
              <a:rPr lang="en-US" sz="3600" b="1" dirty="0" smtClean="0">
                <a:solidFill>
                  <a:srgbClr val="7030A0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3600" b="1" dirty="0" smtClean="0">
                <a:solidFill>
                  <a:srgbClr val="7030A0"/>
                </a:solidFill>
                <a:latin typeface="Century Gothic" pitchFamily="34" charset="0"/>
                <a:cs typeface="Arial" pitchFamily="34" charset="0"/>
              </a:rPr>
              <a:t>I feel _________.</a:t>
            </a:r>
            <a:endParaRPr lang="en-US" sz="3600" b="1" dirty="0">
              <a:solidFill>
                <a:srgbClr val="7030A0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31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SD TALENTA\SCAN EC\GRADE 1\UNIT 1 LESSON 1\IMG_20200717_0002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8F8FA"/>
              </a:clrFrom>
              <a:clrTo>
                <a:srgbClr val="F8F8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" t="4446" r="975" b="23333"/>
          <a:stretch/>
        </p:blipFill>
        <p:spPr bwMode="auto">
          <a:xfrm>
            <a:off x="704850" y="0"/>
            <a:ext cx="653415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0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67241" y="457198"/>
            <a:ext cx="288925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02 Track 2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67241" y="416915"/>
            <a:ext cx="457067" cy="36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7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4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SD TALENTA\SCAN EC\GRADE 1\UNIT 1 LESSON 1\IMG_20200717_0003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CFAFB"/>
              </a:clrFrom>
              <a:clrTo>
                <a:srgbClr val="FCFA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" t="4070" r="4095" b="42694"/>
          <a:stretch/>
        </p:blipFill>
        <p:spPr bwMode="auto">
          <a:xfrm>
            <a:off x="533400" y="36094"/>
            <a:ext cx="7820526" cy="611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191000" y="1641157"/>
            <a:ext cx="10668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ko-KR" sz="2000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today</a:t>
            </a:r>
            <a:r>
              <a:rPr kumimoji="0" lang="en-US" altLang="ko-KR" sz="3200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.</a:t>
            </a:r>
            <a:endParaRPr kumimoji="0" lang="en-US" altLang="ko-KR" sz="3200" dirty="0">
              <a:solidFill>
                <a:srgbClr val="FF0000"/>
              </a:solidFill>
              <a:latin typeface="Comic Sans MS" pitchFamily="66" charset="0"/>
              <a:ea typeface="맑은 고딕" pitchFamily="50" charset="-127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096000" y="4173172"/>
            <a:ext cx="1066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ko-KR" sz="2000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so</a:t>
            </a:r>
            <a:endParaRPr kumimoji="0" lang="en-US" altLang="ko-KR" sz="3200" dirty="0">
              <a:solidFill>
                <a:srgbClr val="FF0000"/>
              </a:solidFill>
              <a:latin typeface="Comic Sans MS" pitchFamily="66" charset="0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22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SD TALENTA\SCAN EC\GRADE 1\UNIT 1 LESSON 1\IMG_20200717_0003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DFBFC"/>
              </a:clrFrom>
              <a:clrTo>
                <a:srgbClr val="FDFB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0" t="56347" r="2812" b="7443"/>
          <a:stretch/>
        </p:blipFill>
        <p:spPr bwMode="auto">
          <a:xfrm>
            <a:off x="-24063" y="0"/>
            <a:ext cx="9202962" cy="505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0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54475" y="169863"/>
            <a:ext cx="288925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03 Track 3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54475" y="106067"/>
            <a:ext cx="414928" cy="41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3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SD TALENTA\SCAN EC\GRADE 1\UNIT 1 LESSON 1\IMG_20200717_0004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DFBFC"/>
              </a:clrFrom>
              <a:clrTo>
                <a:srgbClr val="FDFB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7" t="5136" b="51523"/>
          <a:stretch/>
        </p:blipFill>
        <p:spPr bwMode="auto">
          <a:xfrm>
            <a:off x="304800" y="32084"/>
            <a:ext cx="8654624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0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49774" y="781404"/>
            <a:ext cx="288925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/>
          <p:nvPr/>
        </p:nvSpPr>
        <p:spPr>
          <a:xfrm>
            <a:off x="7010400" y="4114800"/>
            <a:ext cx="604345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406055" y="4459014"/>
            <a:ext cx="604345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406054" y="4929352"/>
            <a:ext cx="604345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04 Track 4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23424" y="698821"/>
            <a:ext cx="452501" cy="45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8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52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40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SD TALENTA\SCAN EC\GRADE 1\UNIT 1 LESSON 1\IMG_20200717_0006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8CBA2"/>
              </a:clrFrom>
              <a:clrTo>
                <a:srgbClr val="F8CBA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3" t="5384" r="2711" b="9204"/>
          <a:stretch/>
        </p:blipFill>
        <p:spPr bwMode="auto">
          <a:xfrm>
            <a:off x="1664368" y="0"/>
            <a:ext cx="553452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0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11771" y="469408"/>
            <a:ext cx="288925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05 Track 5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31998" y="388842"/>
            <a:ext cx="544801" cy="44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2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5"/>
          <p:cNvSpPr txBox="1">
            <a:spLocks noGrp="1"/>
          </p:cNvSpPr>
          <p:nvPr>
            <p:ph type="title"/>
          </p:nvPr>
        </p:nvSpPr>
        <p:spPr>
          <a:xfrm>
            <a:off x="304800" y="609600"/>
            <a:ext cx="7162800" cy="78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smtClean="0"/>
              <a:t>W</a:t>
            </a:r>
            <a:r>
              <a:rPr lang="en" sz="4800" b="1" dirty="0" smtClean="0"/>
              <a:t>hat is this?</a:t>
            </a:r>
            <a:endParaRPr sz="4800" b="1" dirty="0"/>
          </a:p>
        </p:txBody>
      </p:sp>
      <p:sp>
        <p:nvSpPr>
          <p:cNvPr id="7" name="Google Shape;267;p35"/>
          <p:cNvSpPr txBox="1">
            <a:spLocks noGrp="1"/>
          </p:cNvSpPr>
          <p:nvPr>
            <p:ph type="title"/>
          </p:nvPr>
        </p:nvSpPr>
        <p:spPr>
          <a:xfrm>
            <a:off x="4724400" y="4572000"/>
            <a:ext cx="3962400" cy="78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smtClean="0"/>
              <a:t>It is _______.</a:t>
            </a:r>
            <a:endParaRPr sz="4800" b="1" dirty="0"/>
          </a:p>
        </p:txBody>
      </p:sp>
      <p:pic>
        <p:nvPicPr>
          <p:cNvPr id="2050" name="Picture 2" descr="D:\SD TALENTA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2958592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019800" y="4587766"/>
            <a:ext cx="17526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ko-KR" sz="4000" dirty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a</a:t>
            </a:r>
            <a:r>
              <a:rPr lang="en-US" altLang="ko-KR" sz="4000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 ball.</a:t>
            </a:r>
            <a:endParaRPr kumimoji="0" lang="en-US" altLang="ko-KR" sz="3600" dirty="0">
              <a:solidFill>
                <a:srgbClr val="FF0000"/>
              </a:solidFill>
              <a:latin typeface="Comic Sans MS" pitchFamily="66" charset="0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1264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5"/>
          <p:cNvSpPr txBox="1">
            <a:spLocks noGrp="1"/>
          </p:cNvSpPr>
          <p:nvPr>
            <p:ph type="title"/>
          </p:nvPr>
        </p:nvSpPr>
        <p:spPr>
          <a:xfrm>
            <a:off x="1409700" y="533400"/>
            <a:ext cx="5715000" cy="99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smtClean="0"/>
              <a:t>What </a:t>
            </a:r>
            <a:r>
              <a:rPr lang="en-US" sz="4800" b="1" dirty="0" err="1" smtClean="0"/>
              <a:t>colour</a:t>
            </a:r>
            <a:r>
              <a:rPr lang="en-US" sz="4800" b="1" dirty="0" smtClean="0"/>
              <a:t> is this?</a:t>
            </a:r>
            <a:endParaRPr sz="4800" b="1" dirty="0"/>
          </a:p>
        </p:txBody>
      </p:sp>
      <p:sp>
        <p:nvSpPr>
          <p:cNvPr id="5" name="Google Shape;267;p35"/>
          <p:cNvSpPr txBox="1">
            <a:spLocks noGrp="1"/>
          </p:cNvSpPr>
          <p:nvPr>
            <p:ph type="title"/>
          </p:nvPr>
        </p:nvSpPr>
        <p:spPr>
          <a:xfrm>
            <a:off x="1600200" y="5029200"/>
            <a:ext cx="5562600" cy="78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smtClean="0"/>
              <a:t>It’s _________.</a:t>
            </a:r>
            <a:endParaRPr sz="4800" b="1" dirty="0"/>
          </a:p>
        </p:txBody>
      </p:sp>
      <p:pic>
        <p:nvPicPr>
          <p:cNvPr id="3074" name="Picture 2" descr="D:\SD TALENTA\red-umbrella-white-background-3269927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76400"/>
            <a:ext cx="3581400" cy="324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276600" y="4953000"/>
            <a:ext cx="21336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ko-KR" sz="4000" dirty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r</a:t>
            </a:r>
            <a:r>
              <a:rPr lang="en-US" altLang="ko-KR" sz="4000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ed</a:t>
            </a:r>
            <a:endParaRPr kumimoji="0" lang="en-US" altLang="ko-KR" sz="3600" dirty="0">
              <a:solidFill>
                <a:srgbClr val="FF0000"/>
              </a:solidFill>
              <a:latin typeface="Comic Sans MS" pitchFamily="66" charset="0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6217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45">
            <a:hlinkClick r:id="rId3" action="ppaction://hlinksldjump"/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72324" y="2880816"/>
            <a:ext cx="4719075" cy="18435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FFFFFF"/>
                </a:solidFill>
              </a:rPr>
              <a:t>4</a:t>
            </a:r>
            <a:endParaRPr sz="3600" dirty="0">
              <a:solidFill>
                <a:srgbClr val="FFFFFF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1295400"/>
            <a:ext cx="8382000" cy="1447800"/>
          </a:xfrm>
        </p:spPr>
        <p:txBody>
          <a:bodyPr/>
          <a:lstStyle/>
          <a:p>
            <a:pPr algn="l"/>
            <a:r>
              <a:rPr lang="en-US" sz="4000" b="1" dirty="0" smtClean="0"/>
              <a:t>What is your feeling during learning from home?</a:t>
            </a:r>
            <a:endParaRPr lang="en-US" sz="4000" b="1" dirty="0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685800" y="3124200"/>
            <a:ext cx="7315200" cy="1600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r" defTabSz="914400" rtl="0" eaLnBrk="1" latinLnBrk="0" hangingPunct="1">
              <a:spcBef>
                <a:spcPts val="0"/>
              </a:spcBef>
              <a:spcAft>
                <a:spcPts val="0"/>
              </a:spcAft>
              <a:buSzPts val="2400"/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/>
            <a:r>
              <a:rPr lang="en-US" sz="4000" b="1" dirty="0" smtClean="0">
                <a:solidFill>
                  <a:srgbClr val="FF0000"/>
                </a:solidFill>
              </a:rPr>
              <a:t>Me </a:t>
            </a:r>
            <a:r>
              <a:rPr lang="en-US" sz="4000" b="1" dirty="0" smtClean="0"/>
              <a:t>: I am very happy because I can study and play with my sister.</a:t>
            </a:r>
            <a:endParaRPr lang="en-US" sz="4000" b="1" dirty="0"/>
          </a:p>
        </p:txBody>
      </p:sp>
      <p:sp>
        <p:nvSpPr>
          <p:cNvPr id="2" name="Oval 1"/>
          <p:cNvSpPr/>
          <p:nvPr/>
        </p:nvSpPr>
        <p:spPr>
          <a:xfrm>
            <a:off x="7391400" y="228600"/>
            <a:ext cx="990600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/>
              <a:t>?</a:t>
            </a:r>
            <a:endParaRPr lang="en-US" sz="6000" b="1" dirty="0"/>
          </a:p>
        </p:txBody>
      </p:sp>
      <p:sp>
        <p:nvSpPr>
          <p:cNvPr id="4" name="what about you"/>
          <p:cNvSpPr txBox="1"/>
          <p:nvPr/>
        </p:nvSpPr>
        <p:spPr>
          <a:xfrm>
            <a:off x="685800" y="5181600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What about you?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34892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5"/>
          <p:cNvSpPr txBox="1">
            <a:spLocks noGrp="1"/>
          </p:cNvSpPr>
          <p:nvPr>
            <p:ph type="title"/>
          </p:nvPr>
        </p:nvSpPr>
        <p:spPr>
          <a:xfrm>
            <a:off x="2286000" y="533400"/>
            <a:ext cx="5410200" cy="99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smtClean="0"/>
              <a:t>Is he happy?</a:t>
            </a:r>
            <a:endParaRPr sz="4800" b="1" dirty="0"/>
          </a:p>
        </p:txBody>
      </p:sp>
      <p:sp>
        <p:nvSpPr>
          <p:cNvPr id="5" name="Google Shape;267;p35"/>
          <p:cNvSpPr txBox="1">
            <a:spLocks noGrp="1"/>
          </p:cNvSpPr>
          <p:nvPr>
            <p:ph type="title"/>
          </p:nvPr>
        </p:nvSpPr>
        <p:spPr>
          <a:xfrm>
            <a:off x="3200400" y="5029200"/>
            <a:ext cx="3686908" cy="78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smtClean="0"/>
              <a:t>Yes, he is.</a:t>
            </a:r>
            <a:endParaRPr sz="4800" b="1" dirty="0"/>
          </a:p>
        </p:txBody>
      </p:sp>
      <p:pic>
        <p:nvPicPr>
          <p:cNvPr id="4098" name="Picture 2" descr="D:\SD TALENTA\opposite-words-sad-happy-vector-illustration-opposite-english-words-sad-happy-vector-illustration-white-background-137793925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7" b="19223"/>
          <a:stretch/>
        </p:blipFill>
        <p:spPr bwMode="auto">
          <a:xfrm>
            <a:off x="3352800" y="1812641"/>
            <a:ext cx="3143250" cy="305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24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5"/>
          <p:cNvSpPr txBox="1">
            <a:spLocks noGrp="1"/>
          </p:cNvSpPr>
          <p:nvPr>
            <p:ph type="title"/>
          </p:nvPr>
        </p:nvSpPr>
        <p:spPr>
          <a:xfrm>
            <a:off x="2286000" y="533400"/>
            <a:ext cx="5410200" cy="99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smtClean="0"/>
              <a:t>Is she happy?</a:t>
            </a:r>
            <a:endParaRPr sz="4800" b="1" dirty="0"/>
          </a:p>
        </p:txBody>
      </p:sp>
      <p:sp>
        <p:nvSpPr>
          <p:cNvPr id="6" name="Google Shape;267;p35"/>
          <p:cNvSpPr txBox="1">
            <a:spLocks noGrp="1"/>
          </p:cNvSpPr>
          <p:nvPr>
            <p:ph type="title"/>
          </p:nvPr>
        </p:nvSpPr>
        <p:spPr>
          <a:xfrm>
            <a:off x="2667000" y="4919799"/>
            <a:ext cx="4114800" cy="78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smtClean="0"/>
              <a:t>No, she is not.</a:t>
            </a:r>
            <a:endParaRPr sz="4800" b="1" dirty="0"/>
          </a:p>
        </p:txBody>
      </p:sp>
      <p:pic>
        <p:nvPicPr>
          <p:cNvPr id="7" name="Picture 2" descr="D:\SD TALENTA\opposite-words-sad-happy-vector-illustration-opposite-english-words-sad-happy-vector-illustration-white-background-137793925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75" b="16277"/>
          <a:stretch/>
        </p:blipFill>
        <p:spPr bwMode="auto">
          <a:xfrm>
            <a:off x="3295650" y="1868516"/>
            <a:ext cx="2114550" cy="303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56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5"/>
          <p:cNvSpPr txBox="1">
            <a:spLocks noGrp="1"/>
          </p:cNvSpPr>
          <p:nvPr>
            <p:ph type="title"/>
          </p:nvPr>
        </p:nvSpPr>
        <p:spPr>
          <a:xfrm>
            <a:off x="457200" y="1371600"/>
            <a:ext cx="8382000" cy="99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4000" b="1" dirty="0" smtClean="0"/>
              <a:t>In this lesson, you will learn </a:t>
            </a:r>
            <a:r>
              <a:rPr lang="en-US" sz="4000" b="1" dirty="0"/>
              <a:t>about : How to express feeling in English</a:t>
            </a:r>
            <a:br>
              <a:rPr lang="en-US" sz="4000" b="1" dirty="0"/>
            </a:br>
            <a:endParaRPr sz="4000" b="1" dirty="0"/>
          </a:p>
        </p:txBody>
      </p:sp>
      <p:sp>
        <p:nvSpPr>
          <p:cNvPr id="4" name="Google Shape;267;p35"/>
          <p:cNvSpPr txBox="1">
            <a:spLocks noGrp="1"/>
          </p:cNvSpPr>
          <p:nvPr>
            <p:ph type="title"/>
          </p:nvPr>
        </p:nvSpPr>
        <p:spPr>
          <a:xfrm>
            <a:off x="533400" y="2895600"/>
            <a:ext cx="8382000" cy="297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spcAft>
                <a:spcPts val="0"/>
              </a:spcAft>
            </a:pPr>
            <a:r>
              <a:rPr lang="en-US" sz="4000" b="1" dirty="0" smtClean="0"/>
              <a:t>The Subject is taken from </a:t>
            </a:r>
            <a:br>
              <a:rPr lang="en-US" sz="4000" b="1" dirty="0" smtClean="0"/>
            </a:br>
            <a:r>
              <a:rPr lang="en-US" sz="4000" b="1" dirty="0" smtClean="0"/>
              <a:t>English Chest 2 Unit 1 Lesson 1</a:t>
            </a:r>
            <a:br>
              <a:rPr lang="en-US" sz="4000" b="1" dirty="0" smtClean="0"/>
            </a:br>
            <a:r>
              <a:rPr lang="en-US" sz="4000" b="1" dirty="0" smtClean="0"/>
              <a:t>“How Are You Today”</a:t>
            </a:r>
            <a:br>
              <a:rPr lang="en-US" sz="4000" b="1" dirty="0" smtClean="0"/>
            </a:br>
            <a:endParaRPr sz="4000" b="1" dirty="0"/>
          </a:p>
        </p:txBody>
      </p:sp>
    </p:spTree>
    <p:extLst>
      <p:ext uri="{BB962C8B-B14F-4D97-AF65-F5344CB8AC3E}">
        <p14:creationId xmlns:p14="http://schemas.microsoft.com/office/powerpoint/2010/main" val="114673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45">
            <a:hlinkClick r:id="rId3" action="ppaction://hlinksldjump"/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72324" y="2880816"/>
            <a:ext cx="4719075" cy="18435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FFFFFF"/>
                </a:solidFill>
              </a:rPr>
              <a:t>4</a:t>
            </a:r>
            <a:endParaRPr sz="3600" dirty="0">
              <a:solidFill>
                <a:srgbClr val="FFFFFF"/>
              </a:solidFill>
            </a:endParaRPr>
          </a:p>
        </p:txBody>
      </p:sp>
      <p:sp>
        <p:nvSpPr>
          <p:cNvPr id="548" name="Google Shape;548;p45">
            <a:hlinkClick r:id="rId3" action="ppaction://hlinksldjump"/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72325" y="4763100"/>
            <a:ext cx="9843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1</a:t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5" name="irc_mi" descr="http://2.bp.blogspot.com/-3xivj7isoik/TzxIjAORfQI/AAAAAAAAANk/tFEkty8h41A/s1600/feelingspic.gif"/>
          <p:cNvPicPr/>
          <p:nvPr/>
        </p:nvPicPr>
        <p:blipFill>
          <a:blip r:embed="rId4"/>
          <a:srcRect l="18165" t="17661" r="29630" b="56192"/>
          <a:stretch>
            <a:fillRect/>
          </a:stretch>
        </p:blipFill>
        <p:spPr bwMode="auto">
          <a:xfrm>
            <a:off x="3958055" y="1143000"/>
            <a:ext cx="2954020" cy="1885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ttp://t1.gstatic.com/images?q=tbn:ANd9GcR8ghbryyqv7iZkgTUPcJECSWsXKVWpF608KvWs4sNhuN5UqQ9t"/>
          <p:cNvPicPr/>
          <p:nvPr/>
        </p:nvPicPr>
        <p:blipFill>
          <a:blip r:embed="rId5">
            <a:grayscl/>
          </a:blip>
          <a:srcRect l="8787" t="11175" r="8434" b="12034"/>
          <a:stretch>
            <a:fillRect/>
          </a:stretch>
        </p:blipFill>
        <p:spPr bwMode="auto">
          <a:xfrm>
            <a:off x="45656" y="0"/>
            <a:ext cx="1832084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Google Shape;267;p35"/>
          <p:cNvSpPr txBox="1">
            <a:spLocks noGrp="1"/>
          </p:cNvSpPr>
          <p:nvPr>
            <p:ph type="title"/>
          </p:nvPr>
        </p:nvSpPr>
        <p:spPr>
          <a:xfrm>
            <a:off x="453916" y="3727938"/>
            <a:ext cx="2367354" cy="99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smtClean="0"/>
              <a:t>good</a:t>
            </a:r>
            <a:endParaRPr sz="4800" b="1" dirty="0"/>
          </a:p>
        </p:txBody>
      </p:sp>
      <p:sp>
        <p:nvSpPr>
          <p:cNvPr id="8" name="Google Shape;267;p35"/>
          <p:cNvSpPr txBox="1">
            <a:spLocks/>
          </p:cNvSpPr>
          <p:nvPr/>
        </p:nvSpPr>
        <p:spPr>
          <a:xfrm>
            <a:off x="412885" y="5380892"/>
            <a:ext cx="2367354" cy="990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r" defTabSz="914400" rtl="0" eaLnBrk="1" latinLnBrk="0" hangingPunct="1">
              <a:spcBef>
                <a:spcPts val="0"/>
              </a:spcBef>
              <a:spcAft>
                <a:spcPts val="0"/>
              </a:spcAft>
              <a:buSzPts val="2400"/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/>
            <a:r>
              <a:rPr lang="en-US" sz="4800" b="1" dirty="0" smtClean="0"/>
              <a:t>fine</a:t>
            </a:r>
            <a:endParaRPr lang="en-US" sz="4800" b="1" dirty="0"/>
          </a:p>
        </p:txBody>
      </p:sp>
      <p:sp>
        <p:nvSpPr>
          <p:cNvPr id="9" name="Google Shape;267;p35"/>
          <p:cNvSpPr txBox="1">
            <a:spLocks/>
          </p:cNvSpPr>
          <p:nvPr/>
        </p:nvSpPr>
        <p:spPr>
          <a:xfrm>
            <a:off x="3361044" y="3727938"/>
            <a:ext cx="2367354" cy="990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r" defTabSz="914400" rtl="0" eaLnBrk="1" latinLnBrk="0" hangingPunct="1">
              <a:spcBef>
                <a:spcPts val="0"/>
              </a:spcBef>
              <a:spcAft>
                <a:spcPts val="0"/>
              </a:spcAft>
              <a:buSzPts val="2400"/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/>
            <a:r>
              <a:rPr lang="en-US" sz="4800" b="1" dirty="0" smtClean="0"/>
              <a:t>great</a:t>
            </a:r>
            <a:endParaRPr lang="en-US" sz="4800" b="1" dirty="0"/>
          </a:p>
        </p:txBody>
      </p:sp>
      <p:sp>
        <p:nvSpPr>
          <p:cNvPr id="10" name="Google Shape;267;p35"/>
          <p:cNvSpPr txBox="1">
            <a:spLocks/>
          </p:cNvSpPr>
          <p:nvPr/>
        </p:nvSpPr>
        <p:spPr>
          <a:xfrm>
            <a:off x="6248400" y="3733800"/>
            <a:ext cx="2367354" cy="990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r" defTabSz="914400" rtl="0" eaLnBrk="1" latinLnBrk="0" hangingPunct="1">
              <a:spcBef>
                <a:spcPts val="0"/>
              </a:spcBef>
              <a:spcAft>
                <a:spcPts val="0"/>
              </a:spcAft>
              <a:buSzPts val="2400"/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/>
            <a:r>
              <a:rPr lang="en-US" sz="4800" b="1" dirty="0" smtClean="0"/>
              <a:t>terrific</a:t>
            </a:r>
            <a:endParaRPr lang="en-US" sz="4800" b="1" dirty="0"/>
          </a:p>
        </p:txBody>
      </p:sp>
      <p:sp>
        <p:nvSpPr>
          <p:cNvPr id="12" name="Google Shape;267;p35"/>
          <p:cNvSpPr txBox="1">
            <a:spLocks/>
          </p:cNvSpPr>
          <p:nvPr/>
        </p:nvSpPr>
        <p:spPr>
          <a:xfrm>
            <a:off x="6248400" y="5380892"/>
            <a:ext cx="2367354" cy="990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r" defTabSz="914400" rtl="0" eaLnBrk="1" latinLnBrk="0" hangingPunct="1">
              <a:spcBef>
                <a:spcPts val="0"/>
              </a:spcBef>
              <a:spcAft>
                <a:spcPts val="0"/>
              </a:spcAft>
              <a:buSzPts val="2400"/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/>
            <a:r>
              <a:rPr lang="en-US" sz="4800" b="1" dirty="0" smtClean="0"/>
              <a:t>OK</a:t>
            </a:r>
            <a:endParaRPr lang="en-US" sz="4800" b="1" dirty="0"/>
          </a:p>
        </p:txBody>
      </p:sp>
      <p:sp>
        <p:nvSpPr>
          <p:cNvPr id="11" name="Google Shape;267;p35"/>
          <p:cNvSpPr txBox="1">
            <a:spLocks/>
          </p:cNvSpPr>
          <p:nvPr/>
        </p:nvSpPr>
        <p:spPr>
          <a:xfrm>
            <a:off x="3361044" y="5341326"/>
            <a:ext cx="2367354" cy="990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r" defTabSz="914400" rtl="0" eaLnBrk="1" latinLnBrk="0" hangingPunct="1">
              <a:spcBef>
                <a:spcPts val="0"/>
              </a:spcBef>
              <a:spcAft>
                <a:spcPts val="0"/>
              </a:spcAft>
              <a:buSzPts val="2400"/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/>
            <a:r>
              <a:rPr lang="en-US" sz="4800" b="1" dirty="0" smtClean="0"/>
              <a:t>well</a:t>
            </a:r>
            <a:endParaRPr lang="en-US" sz="4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051596" y="78092"/>
            <a:ext cx="68638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Some expressions in good </a:t>
            </a:r>
            <a:r>
              <a:rPr lang="en-US" sz="3200" b="1" dirty="0"/>
              <a:t>f</a:t>
            </a:r>
            <a:r>
              <a:rPr lang="en-US" sz="3200" b="1" dirty="0" smtClean="0"/>
              <a:t>eeling/ conditions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96004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45">
            <a:hlinkClick r:id="rId3" action="ppaction://hlinksldjump"/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72324" y="2880816"/>
            <a:ext cx="4719075" cy="18435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FFFFFF"/>
                </a:solidFill>
              </a:rPr>
              <a:t>4</a:t>
            </a:r>
            <a:endParaRPr sz="3600" dirty="0">
              <a:solidFill>
                <a:srgbClr val="FFFFFF"/>
              </a:solidFill>
            </a:endParaRPr>
          </a:p>
        </p:txBody>
      </p:sp>
      <p:sp>
        <p:nvSpPr>
          <p:cNvPr id="7" name="Google Shape;267;p35"/>
          <p:cNvSpPr txBox="1">
            <a:spLocks noGrp="1"/>
          </p:cNvSpPr>
          <p:nvPr>
            <p:ph type="title"/>
          </p:nvPr>
        </p:nvSpPr>
        <p:spPr>
          <a:xfrm>
            <a:off x="5105877" y="1085625"/>
            <a:ext cx="2367354" cy="7427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smtClean="0"/>
              <a:t>sad</a:t>
            </a:r>
            <a:endParaRPr sz="4800" b="1" dirty="0"/>
          </a:p>
        </p:txBody>
      </p:sp>
      <p:sp>
        <p:nvSpPr>
          <p:cNvPr id="8" name="Google Shape;267;p35"/>
          <p:cNvSpPr txBox="1">
            <a:spLocks/>
          </p:cNvSpPr>
          <p:nvPr/>
        </p:nvSpPr>
        <p:spPr>
          <a:xfrm>
            <a:off x="239444" y="4916596"/>
            <a:ext cx="2367354" cy="83480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r" defTabSz="914400" rtl="0" eaLnBrk="1" latinLnBrk="0" hangingPunct="1">
              <a:spcBef>
                <a:spcPts val="0"/>
              </a:spcBef>
              <a:spcAft>
                <a:spcPts val="0"/>
              </a:spcAft>
              <a:buSzPts val="2400"/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/>
            <a:r>
              <a:rPr lang="en-US" sz="4800" b="1" dirty="0" smtClean="0"/>
              <a:t>sleepy</a:t>
            </a:r>
            <a:endParaRPr lang="en-US" sz="4800" b="1" dirty="0"/>
          </a:p>
        </p:txBody>
      </p:sp>
      <p:sp>
        <p:nvSpPr>
          <p:cNvPr id="9" name="Google Shape;267;p35"/>
          <p:cNvSpPr txBox="1">
            <a:spLocks/>
          </p:cNvSpPr>
          <p:nvPr/>
        </p:nvSpPr>
        <p:spPr>
          <a:xfrm>
            <a:off x="5111132" y="2876550"/>
            <a:ext cx="1899268" cy="838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r" defTabSz="914400" rtl="0" eaLnBrk="1" latinLnBrk="0" hangingPunct="1">
              <a:spcBef>
                <a:spcPts val="0"/>
              </a:spcBef>
              <a:spcAft>
                <a:spcPts val="0"/>
              </a:spcAft>
              <a:buSzPts val="2400"/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/>
            <a:r>
              <a:rPr lang="en-US" sz="4800" b="1" dirty="0" smtClean="0"/>
              <a:t>bad</a:t>
            </a:r>
            <a:endParaRPr lang="en-US" sz="4800" b="1" dirty="0"/>
          </a:p>
        </p:txBody>
      </p:sp>
      <p:sp>
        <p:nvSpPr>
          <p:cNvPr id="10" name="Google Shape;267;p35"/>
          <p:cNvSpPr txBox="1">
            <a:spLocks/>
          </p:cNvSpPr>
          <p:nvPr/>
        </p:nvSpPr>
        <p:spPr>
          <a:xfrm>
            <a:off x="5806627" y="1981200"/>
            <a:ext cx="3345264" cy="762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r" defTabSz="914400" rtl="0" eaLnBrk="1" latinLnBrk="0" hangingPunct="1">
              <a:spcBef>
                <a:spcPts val="0"/>
              </a:spcBef>
              <a:spcAft>
                <a:spcPts val="0"/>
              </a:spcAft>
              <a:buSzPts val="2400"/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/>
            <a:r>
              <a:rPr lang="en-US" sz="4800" b="1" dirty="0" smtClean="0"/>
              <a:t>not so good</a:t>
            </a:r>
            <a:endParaRPr lang="en-US" sz="4800" b="1" dirty="0"/>
          </a:p>
        </p:txBody>
      </p:sp>
      <p:sp>
        <p:nvSpPr>
          <p:cNvPr id="12" name="Google Shape;267;p35"/>
          <p:cNvSpPr txBox="1">
            <a:spLocks/>
          </p:cNvSpPr>
          <p:nvPr/>
        </p:nvSpPr>
        <p:spPr>
          <a:xfrm>
            <a:off x="3339194" y="5806317"/>
            <a:ext cx="2367354" cy="82308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r" defTabSz="914400" rtl="0" eaLnBrk="1" latinLnBrk="0" hangingPunct="1">
              <a:spcBef>
                <a:spcPts val="0"/>
              </a:spcBef>
              <a:spcAft>
                <a:spcPts val="0"/>
              </a:spcAft>
              <a:buSzPts val="2400"/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/>
            <a:r>
              <a:rPr lang="en-US" sz="4800" b="1" dirty="0" smtClean="0"/>
              <a:t>bored</a:t>
            </a:r>
            <a:endParaRPr lang="en-US" sz="4800" b="1" dirty="0"/>
          </a:p>
        </p:txBody>
      </p:sp>
      <p:pic>
        <p:nvPicPr>
          <p:cNvPr id="11" name="Picture 10" descr="http://t1.gstatic.com/images?q=tbn:ANd9GcR8ghbryyqv7iZkgTUPcJECSWsXKVWpF608KvWs4sNhuN5UqQ9t"/>
          <p:cNvPicPr/>
          <p:nvPr/>
        </p:nvPicPr>
        <p:blipFill>
          <a:blip r:embed="rId4">
            <a:grayscl/>
          </a:blip>
          <a:srcRect l="8787" t="11175" r="8434" b="12034"/>
          <a:stretch>
            <a:fillRect/>
          </a:stretch>
        </p:blipFill>
        <p:spPr bwMode="auto">
          <a:xfrm rot="10800000">
            <a:off x="-1" y="0"/>
            <a:ext cx="1600201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rc_mi" descr="http://2.bp.blogspot.com/-3xivj7isoik/TzxIjAORfQI/AAAAAAAAANk/tFEkty8h41A/s1600/feelingspic.gif"/>
          <p:cNvPicPr/>
          <p:nvPr/>
        </p:nvPicPr>
        <p:blipFill>
          <a:blip r:embed="rId5"/>
          <a:srcRect l="5226" t="43668" r="56845" b="32751"/>
          <a:stretch>
            <a:fillRect/>
          </a:stretch>
        </p:blipFill>
        <p:spPr bwMode="auto">
          <a:xfrm>
            <a:off x="3420223" y="1390200"/>
            <a:ext cx="2167199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rc_mi" descr="http://www.madnessmomandme.com/wp-content/uploads/2012/03/bored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61316" y="4724400"/>
            <a:ext cx="1723111" cy="1178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rc_mi" descr="http://www.illustrationsof.com/royalty-free-tired-clipart-illustration-1088801.jpg"/>
          <p:cNvPicPr/>
          <p:nvPr/>
        </p:nvPicPr>
        <p:blipFill>
          <a:blip r:embed="rId7" cstate="print"/>
          <a:srcRect b="5171"/>
          <a:stretch>
            <a:fillRect/>
          </a:stretch>
        </p:blipFill>
        <p:spPr bwMode="auto">
          <a:xfrm>
            <a:off x="609600" y="3739832"/>
            <a:ext cx="1725758" cy="1289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rc_mi" descr="http://www.poohko.net/wp/wp-content/uploads/2012/02/cold.gif"/>
          <p:cNvPicPr/>
          <p:nvPr/>
        </p:nvPicPr>
        <p:blipFill>
          <a:blip r:embed="rId8">
            <a:grayscl/>
          </a:blip>
          <a:srcRect l="14690" r="9629" b="20243"/>
          <a:stretch>
            <a:fillRect/>
          </a:stretch>
        </p:blipFill>
        <p:spPr bwMode="auto">
          <a:xfrm>
            <a:off x="7010400" y="4493705"/>
            <a:ext cx="1240972" cy="1257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Google Shape;267;p35"/>
          <p:cNvSpPr txBox="1">
            <a:spLocks/>
          </p:cNvSpPr>
          <p:nvPr/>
        </p:nvSpPr>
        <p:spPr>
          <a:xfrm>
            <a:off x="6447209" y="5751402"/>
            <a:ext cx="2367354" cy="7879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r" defTabSz="914400" rtl="0" eaLnBrk="1" latinLnBrk="0" hangingPunct="1">
              <a:spcBef>
                <a:spcPts val="0"/>
              </a:spcBef>
              <a:spcAft>
                <a:spcPts val="0"/>
              </a:spcAft>
              <a:buSzPts val="2400"/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/>
            <a:r>
              <a:rPr lang="en-US" sz="4800" b="1" dirty="0" smtClean="0"/>
              <a:t>cold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2565556" y="60641"/>
            <a:ext cx="589635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/>
              <a:t>Some expressions in </a:t>
            </a:r>
            <a:r>
              <a:rPr lang="en-US" sz="3200" b="1" dirty="0" smtClean="0"/>
              <a:t>bad feeling</a:t>
            </a:r>
            <a:r>
              <a:rPr lang="en-US" sz="3200" b="1" dirty="0"/>
              <a:t>/ </a:t>
            </a:r>
            <a:endParaRPr lang="en-US" sz="3200" b="1" dirty="0" smtClean="0"/>
          </a:p>
          <a:p>
            <a:pPr algn="ctr"/>
            <a:r>
              <a:rPr lang="en-US" sz="3200" b="1" dirty="0" smtClean="0"/>
              <a:t>conditions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34999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706</TotalTime>
  <Words>154</Words>
  <Application>Microsoft Office PowerPoint</Application>
  <PresentationFormat>On-screen Show (4:3)</PresentationFormat>
  <Paragraphs>48</Paragraphs>
  <Slides>17</Slides>
  <Notes>15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UNIT 1 : THE WEEKEND</vt:lpstr>
      <vt:lpstr>What is this?</vt:lpstr>
      <vt:lpstr>What colour is this?</vt:lpstr>
      <vt:lpstr>4</vt:lpstr>
      <vt:lpstr>Is he happy?</vt:lpstr>
      <vt:lpstr>Is she happy?</vt:lpstr>
      <vt:lpstr>In this lesson, you will learn about : How to express feeling in English </vt:lpstr>
      <vt:lpstr>4</vt:lpstr>
      <vt:lpstr>4</vt:lpstr>
      <vt:lpstr>Lesson 1           How Are You today?</vt:lpstr>
      <vt:lpstr>PowerPoint Presentation</vt:lpstr>
      <vt:lpstr>SENTENCE PATTERNS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 : THE WEEKEND</dc:title>
  <dc:creator>retno</dc:creator>
  <cp:lastModifiedBy>retno</cp:lastModifiedBy>
  <cp:revision>29</cp:revision>
  <dcterms:created xsi:type="dcterms:W3CDTF">2020-07-17T04:10:10Z</dcterms:created>
  <dcterms:modified xsi:type="dcterms:W3CDTF">2020-07-21T00:58:17Z</dcterms:modified>
</cp:coreProperties>
</file>