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71" r:id="rId3"/>
    <p:sldId id="258" r:id="rId4"/>
    <p:sldId id="261" r:id="rId5"/>
    <p:sldId id="263" r:id="rId6"/>
    <p:sldId id="260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86" r:id="rId15"/>
    <p:sldId id="287" r:id="rId16"/>
    <p:sldId id="288" r:id="rId17"/>
    <p:sldId id="284" r:id="rId18"/>
    <p:sldId id="272" r:id="rId19"/>
    <p:sldId id="274" r:id="rId20"/>
    <p:sldId id="279" r:id="rId21"/>
    <p:sldId id="276" r:id="rId22"/>
    <p:sldId id="277" r:id="rId23"/>
    <p:sldId id="278" r:id="rId24"/>
    <p:sldId id="280" r:id="rId25"/>
    <p:sldId id="283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27FBE-1843-4E96-93E6-00DA3449C463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A50A55-D71C-43EC-9D77-0206B037C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306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7f37e01696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7f37e01696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7f37e01696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7f37e01696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7f37e01696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7f37e01696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7f37e01696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7f37e01696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7f37e01696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7f37e01696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7f37e01696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7f37e01696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7f37e01696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7f37e01696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7f37e01696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7f37e01696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7f37e01696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7f37e01696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7f37e01696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7f37e01696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7f37e01696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7f37e01696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811A4-9DC9-4E82-8CA4-53421F2AC112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4CC6-A487-4D0A-9688-F8CD7896D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962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811A4-9DC9-4E82-8CA4-53421F2AC112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4CC6-A487-4D0A-9688-F8CD7896D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153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811A4-9DC9-4E82-8CA4-53421F2AC112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4CC6-A487-4D0A-9688-F8CD7896D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527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-55200" y="1400"/>
            <a:ext cx="9220500" cy="96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2681850" y="1395600"/>
            <a:ext cx="3780300" cy="5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ctr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531850" y="105167"/>
            <a:ext cx="63003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5709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811A4-9DC9-4E82-8CA4-53421F2AC112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4CC6-A487-4D0A-9688-F8CD7896D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779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811A4-9DC9-4E82-8CA4-53421F2AC112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4CC6-A487-4D0A-9688-F8CD7896D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683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811A4-9DC9-4E82-8CA4-53421F2AC112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4CC6-A487-4D0A-9688-F8CD7896D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28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811A4-9DC9-4E82-8CA4-53421F2AC112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4CC6-A487-4D0A-9688-F8CD7896D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37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811A4-9DC9-4E82-8CA4-53421F2AC112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4CC6-A487-4D0A-9688-F8CD7896D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5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811A4-9DC9-4E82-8CA4-53421F2AC112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4CC6-A487-4D0A-9688-F8CD7896D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16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811A4-9DC9-4E82-8CA4-53421F2AC112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4CC6-A487-4D0A-9688-F8CD7896D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077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811A4-9DC9-4E82-8CA4-53421F2AC112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4CC6-A487-4D0A-9688-F8CD7896D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05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811A4-9DC9-4E82-8CA4-53421F2AC112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B4CC6-A487-4D0A-9688-F8CD7896D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517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slide" Target="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slide" Target="slide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jpeg"/><Relationship Id="rId5" Type="http://schemas.openxmlformats.org/officeDocument/2006/relationships/slide" Target="slide6.xml"/><Relationship Id="rId4" Type="http://schemas.openxmlformats.org/officeDocument/2006/relationships/notesSlide" Target="../notesSlides/notesSlide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SD TALENTA\SAMPLE PPT\Animals-PowerPoint-Template-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1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28999" y="2162629"/>
            <a:ext cx="4953000" cy="830997"/>
          </a:xfrm>
          <a:prstGeom prst="rect">
            <a:avLst/>
          </a:prstGeom>
          <a:solidFill>
            <a:srgbClr val="FF66FF"/>
          </a:solidFill>
        </p:spPr>
        <p:txBody>
          <a:bodyPr wrap="square" rtlCol="0" anchor="ctr">
            <a:spAutoFit/>
          </a:bodyPr>
          <a:lstStyle/>
          <a:p>
            <a:r>
              <a:rPr lang="en-US" sz="4800" b="1" dirty="0" smtClean="0">
                <a:latin typeface="Century Gothic" pitchFamily="34" charset="0"/>
              </a:rPr>
              <a:t>Unit 1 Lesson 3</a:t>
            </a:r>
            <a:endParaRPr lang="en-US" sz="4800" b="1" dirty="0"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33700" y="2971800"/>
            <a:ext cx="5943599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Look at That Zebra!</a:t>
            </a:r>
            <a:endParaRPr lang="en-US" sz="4800" b="1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" name="Right Arrow 6">
            <a:hlinkClick r:id="" action="ppaction://hlinkshowjump?jump=nextslide"/>
          </p:cNvPr>
          <p:cNvSpPr/>
          <p:nvPr/>
        </p:nvSpPr>
        <p:spPr>
          <a:xfrm>
            <a:off x="7547084" y="5998779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13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88;p36"/>
          <p:cNvSpPr txBox="1">
            <a:spLocks/>
          </p:cNvSpPr>
          <p:nvPr/>
        </p:nvSpPr>
        <p:spPr>
          <a:xfrm>
            <a:off x="2362200" y="1066801"/>
            <a:ext cx="4572000" cy="76199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lvl="0" algn="r" defTabSz="9144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/>
            <a:r>
              <a:rPr lang="en-US" sz="2000" b="1" dirty="0" smtClean="0">
                <a:latin typeface="Century Gothic" pitchFamily="34" charset="0"/>
              </a:rPr>
              <a:t>Do you know which one is the….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Google Shape;288;p36"/>
          <p:cNvSpPr txBox="1">
            <a:spLocks/>
          </p:cNvSpPr>
          <p:nvPr/>
        </p:nvSpPr>
        <p:spPr>
          <a:xfrm>
            <a:off x="3589982" y="1658913"/>
            <a:ext cx="2506017" cy="990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lvl="0" algn="r" defTabSz="9144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/>
            <a:r>
              <a:rPr lang="en-US" sz="4800" b="1" dirty="0" smtClean="0">
                <a:latin typeface="Century Gothic" pitchFamily="34" charset="0"/>
              </a:rPr>
              <a:t>ZEBRA?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 descr="D:\SD TALENTA\SCAN EC\GRADE 2\UNIT 1 LESSON 3\IMG_20200819_00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0" t="25462" r="62931" b="63069"/>
          <a:stretch/>
        </p:blipFill>
        <p:spPr bwMode="auto">
          <a:xfrm>
            <a:off x="6324600" y="4781379"/>
            <a:ext cx="1975579" cy="160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360;p36">
            <a:hlinkClick r:id="rId4" action="ppaction://hlinksldjump"/>
          </p:cNvPr>
          <p:cNvSpPr/>
          <p:nvPr/>
        </p:nvSpPr>
        <p:spPr>
          <a:xfrm>
            <a:off x="4332300" y="4087800"/>
            <a:ext cx="479400" cy="484200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85725" dist="47625" dir="7680000" algn="bl" rotWithShape="0">
              <a:srgbClr val="000000">
                <a:alpha val="4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dirty="0" smtClean="0">
                <a:solidFill>
                  <a:schemeClr val="dk1"/>
                </a:solidFill>
                <a:latin typeface="Century Gothic" pitchFamily="34" charset="0"/>
                <a:ea typeface="Londrina Solid"/>
                <a:cs typeface="Londrina Solid"/>
                <a:sym typeface="Londrina Solid"/>
              </a:rPr>
              <a:t>b</a:t>
            </a:r>
            <a:endParaRPr b="1" dirty="0">
              <a:latin typeface="Century Gothic" pitchFamily="34" charset="0"/>
            </a:endParaRPr>
          </a:p>
        </p:txBody>
      </p:sp>
      <p:sp>
        <p:nvSpPr>
          <p:cNvPr id="17" name="Google Shape;361;p36">
            <a:hlinkClick r:id="rId4" action="ppaction://hlinksldjump"/>
          </p:cNvPr>
          <p:cNvSpPr/>
          <p:nvPr/>
        </p:nvSpPr>
        <p:spPr>
          <a:xfrm>
            <a:off x="7237413" y="4087800"/>
            <a:ext cx="479400" cy="484200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85725" dist="47625" dir="7680000" algn="bl" rotWithShape="0">
              <a:srgbClr val="000000">
                <a:alpha val="4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dirty="0" smtClean="0">
                <a:solidFill>
                  <a:schemeClr val="dk1"/>
                </a:solidFill>
                <a:latin typeface="Century Gothic" pitchFamily="34" charset="0"/>
                <a:ea typeface="Londrina Solid"/>
                <a:cs typeface="Londrina Solid"/>
                <a:sym typeface="Londrina Solid"/>
              </a:rPr>
              <a:t>c</a:t>
            </a:r>
            <a:endParaRPr b="1" dirty="0">
              <a:latin typeface="Century Gothic" pitchFamily="34" charset="0"/>
            </a:endParaRPr>
          </a:p>
        </p:txBody>
      </p:sp>
      <p:sp>
        <p:nvSpPr>
          <p:cNvPr id="18" name="Google Shape;362;p36">
            <a:hlinkClick r:id="rId4" action="ppaction://hlinksldjump"/>
          </p:cNvPr>
          <p:cNvSpPr/>
          <p:nvPr/>
        </p:nvSpPr>
        <p:spPr>
          <a:xfrm>
            <a:off x="1427163" y="4087800"/>
            <a:ext cx="479400" cy="484200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85725" dist="47625" dir="7680000" algn="bl" rotWithShape="0">
              <a:srgbClr val="000000">
                <a:alpha val="4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dirty="0" smtClean="0">
                <a:solidFill>
                  <a:schemeClr val="dk1"/>
                </a:solidFill>
                <a:latin typeface="Century Gothic" pitchFamily="34" charset="0"/>
                <a:ea typeface="Londrina Solid"/>
                <a:cs typeface="Londrina Solid"/>
                <a:sym typeface="Londrina Solid"/>
              </a:rPr>
              <a:t>a</a:t>
            </a:r>
            <a:endParaRPr b="1" dirty="0">
              <a:latin typeface="Century Gothic" pitchFamily="34" charset="0"/>
            </a:endParaRPr>
          </a:p>
        </p:txBody>
      </p:sp>
      <p:pic>
        <p:nvPicPr>
          <p:cNvPr id="11" name="Picture 2" descr="D:\SD TALENTA\SCAN EC\GRADE 2\UNIT 1 LESSON 3\IMG_20200819_00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92" t="23885" r="36197" b="62664"/>
          <a:stretch/>
        </p:blipFill>
        <p:spPr bwMode="auto">
          <a:xfrm>
            <a:off x="3589982" y="4592659"/>
            <a:ext cx="1936229" cy="208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D:\SD TALENTA\SCAN EC\GRADE 2\UNIT 1 LESSON 3\IMG_20200819_00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09" t="39445" r="7328" b="48935"/>
          <a:stretch/>
        </p:blipFill>
        <p:spPr bwMode="auto">
          <a:xfrm>
            <a:off x="539406" y="4761805"/>
            <a:ext cx="2254913" cy="172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ight Arrow 9">
            <a:hlinkClick r:id="" action="ppaction://hlinkshowjump?jump=previousslide"/>
          </p:cNvPr>
          <p:cNvSpPr/>
          <p:nvPr/>
        </p:nvSpPr>
        <p:spPr>
          <a:xfrm rot="10800000">
            <a:off x="294293" y="1160261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hlinkClick r:id="" action="ppaction://hlinkshowjump?jump=nextslide"/>
          </p:cNvPr>
          <p:cNvSpPr/>
          <p:nvPr/>
        </p:nvSpPr>
        <p:spPr>
          <a:xfrm>
            <a:off x="7772648" y="1132489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36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88;p36"/>
          <p:cNvSpPr txBox="1">
            <a:spLocks/>
          </p:cNvSpPr>
          <p:nvPr/>
        </p:nvSpPr>
        <p:spPr>
          <a:xfrm>
            <a:off x="2362200" y="1066801"/>
            <a:ext cx="4572000" cy="76199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lvl="0" algn="r" defTabSz="9144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/>
            <a:r>
              <a:rPr lang="en-US" sz="2000" b="1" dirty="0" smtClean="0">
                <a:latin typeface="Century Gothic" pitchFamily="34" charset="0"/>
              </a:rPr>
              <a:t>Do you know which one is the….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Google Shape;288;p36"/>
          <p:cNvSpPr txBox="1">
            <a:spLocks/>
          </p:cNvSpPr>
          <p:nvPr/>
        </p:nvSpPr>
        <p:spPr>
          <a:xfrm>
            <a:off x="2976091" y="1653918"/>
            <a:ext cx="3191818" cy="990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lvl="0" algn="r" defTabSz="9144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/>
            <a:r>
              <a:rPr lang="en-US" sz="4800" b="1" dirty="0" smtClean="0">
                <a:latin typeface="Century Gothic" pitchFamily="34" charset="0"/>
              </a:rPr>
              <a:t>MONKEY?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Google Shape;360;p36">
            <a:hlinkClick r:id="rId3" action="ppaction://hlinksldjump"/>
          </p:cNvPr>
          <p:cNvSpPr/>
          <p:nvPr/>
        </p:nvSpPr>
        <p:spPr>
          <a:xfrm>
            <a:off x="4332300" y="4087800"/>
            <a:ext cx="479400" cy="4842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85725" dist="47625" dir="7680000" algn="bl" rotWithShape="0">
              <a:srgbClr val="000000">
                <a:alpha val="4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dirty="0" smtClean="0">
                <a:solidFill>
                  <a:schemeClr val="dk1"/>
                </a:solidFill>
                <a:latin typeface="Century Gothic" pitchFamily="34" charset="0"/>
                <a:ea typeface="Londrina Solid"/>
                <a:cs typeface="Londrina Solid"/>
                <a:sym typeface="Londrina Solid"/>
              </a:rPr>
              <a:t>b</a:t>
            </a:r>
            <a:endParaRPr b="1" dirty="0">
              <a:latin typeface="Century Gothic" pitchFamily="34" charset="0"/>
            </a:endParaRPr>
          </a:p>
        </p:txBody>
      </p:sp>
      <p:sp>
        <p:nvSpPr>
          <p:cNvPr id="17" name="Google Shape;361;p36">
            <a:hlinkClick r:id="rId3" action="ppaction://hlinksldjump"/>
          </p:cNvPr>
          <p:cNvSpPr/>
          <p:nvPr/>
        </p:nvSpPr>
        <p:spPr>
          <a:xfrm>
            <a:off x="7237413" y="4087800"/>
            <a:ext cx="479400" cy="4842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85725" dist="47625" dir="7680000" algn="bl" rotWithShape="0">
              <a:srgbClr val="000000">
                <a:alpha val="4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dirty="0" smtClean="0">
                <a:solidFill>
                  <a:schemeClr val="dk1"/>
                </a:solidFill>
                <a:latin typeface="Century Gothic" pitchFamily="34" charset="0"/>
                <a:ea typeface="Londrina Solid"/>
                <a:cs typeface="Londrina Solid"/>
                <a:sym typeface="Londrina Solid"/>
              </a:rPr>
              <a:t>c</a:t>
            </a:r>
            <a:endParaRPr b="1" dirty="0">
              <a:latin typeface="Century Gothic" pitchFamily="34" charset="0"/>
            </a:endParaRPr>
          </a:p>
        </p:txBody>
      </p:sp>
      <p:sp>
        <p:nvSpPr>
          <p:cNvPr id="18" name="Google Shape;362;p36">
            <a:hlinkClick r:id="rId3" action="ppaction://hlinksldjump"/>
          </p:cNvPr>
          <p:cNvSpPr/>
          <p:nvPr/>
        </p:nvSpPr>
        <p:spPr>
          <a:xfrm>
            <a:off x="1427163" y="4087800"/>
            <a:ext cx="479400" cy="4842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85725" dist="47625" dir="7680000" algn="bl" rotWithShape="0">
              <a:srgbClr val="000000">
                <a:alpha val="4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dirty="0" smtClean="0">
                <a:solidFill>
                  <a:schemeClr val="dk1"/>
                </a:solidFill>
                <a:latin typeface="Century Gothic" pitchFamily="34" charset="0"/>
                <a:ea typeface="Londrina Solid"/>
                <a:cs typeface="Londrina Solid"/>
                <a:sym typeface="Londrina Solid"/>
              </a:rPr>
              <a:t>a</a:t>
            </a:r>
            <a:endParaRPr b="1" dirty="0">
              <a:latin typeface="Century Gothic" pitchFamily="34" charset="0"/>
            </a:endParaRPr>
          </a:p>
        </p:txBody>
      </p:sp>
      <p:pic>
        <p:nvPicPr>
          <p:cNvPr id="20" name="Picture 2" descr="D:\SD TALENTA\SCAN EC\GRADE 2\UNIT 1 LESSON 3\IMG_20200819_000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92" t="23885" r="36197" b="62664"/>
          <a:stretch/>
        </p:blipFill>
        <p:spPr bwMode="auto">
          <a:xfrm>
            <a:off x="3589982" y="4592659"/>
            <a:ext cx="1936229" cy="208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D:\SD TALENTA\SCAN EC\GRADE 2\UNIT 1 LESSON 3\IMG_20200819_000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97" t="41332" r="36865" b="49224"/>
          <a:stretch/>
        </p:blipFill>
        <p:spPr bwMode="auto">
          <a:xfrm>
            <a:off x="456823" y="4674144"/>
            <a:ext cx="2420080" cy="192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D:\SD TALENTA\SCAN EC\GRADE 2\UNIT 1 LESSON 3\IMG_20200819_000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7" t="41570" r="64381" b="48823"/>
          <a:stretch/>
        </p:blipFill>
        <p:spPr bwMode="auto">
          <a:xfrm>
            <a:off x="6298641" y="4993690"/>
            <a:ext cx="2356943" cy="173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ight Arrow 9">
            <a:hlinkClick r:id="" action="ppaction://hlinkshowjump?jump=previousslide"/>
          </p:cNvPr>
          <p:cNvSpPr/>
          <p:nvPr/>
        </p:nvSpPr>
        <p:spPr>
          <a:xfrm rot="10800000">
            <a:off x="294293" y="1160261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>
            <a:hlinkClick r:id="" action="ppaction://hlinkshowjump?jump=nextslide"/>
          </p:cNvPr>
          <p:cNvSpPr/>
          <p:nvPr/>
        </p:nvSpPr>
        <p:spPr>
          <a:xfrm>
            <a:off x="7716813" y="1132489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68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88;p36"/>
          <p:cNvSpPr txBox="1">
            <a:spLocks/>
          </p:cNvSpPr>
          <p:nvPr/>
        </p:nvSpPr>
        <p:spPr>
          <a:xfrm>
            <a:off x="2362200" y="1066801"/>
            <a:ext cx="4572000" cy="76199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lvl="0" algn="r" defTabSz="9144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/>
            <a:r>
              <a:rPr lang="en-US" sz="2000" b="1" dirty="0" smtClean="0">
                <a:latin typeface="Century Gothic" pitchFamily="34" charset="0"/>
              </a:rPr>
              <a:t>Do you know which one is the….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Google Shape;288;p36"/>
          <p:cNvSpPr txBox="1">
            <a:spLocks/>
          </p:cNvSpPr>
          <p:nvPr/>
        </p:nvSpPr>
        <p:spPr>
          <a:xfrm>
            <a:off x="2976091" y="1653918"/>
            <a:ext cx="3191818" cy="990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lvl="0" algn="r" defTabSz="9144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/>
            <a:r>
              <a:rPr lang="en-US" sz="4800" b="1" dirty="0" smtClean="0">
                <a:latin typeface="Century Gothic" pitchFamily="34" charset="0"/>
              </a:rPr>
              <a:t>SPIDER?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Google Shape;360;p36">
            <a:hlinkClick r:id="rId3" action="ppaction://hlinksldjump"/>
          </p:cNvPr>
          <p:cNvSpPr/>
          <p:nvPr/>
        </p:nvSpPr>
        <p:spPr>
          <a:xfrm>
            <a:off x="4332300" y="4087800"/>
            <a:ext cx="479400" cy="4842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85725" dist="47625" dir="7680000" algn="bl" rotWithShape="0">
              <a:srgbClr val="000000">
                <a:alpha val="4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dirty="0" smtClean="0">
                <a:solidFill>
                  <a:schemeClr val="dk1"/>
                </a:solidFill>
                <a:latin typeface="Century Gothic" pitchFamily="34" charset="0"/>
                <a:ea typeface="Londrina Solid"/>
                <a:cs typeface="Londrina Solid"/>
                <a:sym typeface="Londrina Solid"/>
              </a:rPr>
              <a:t>b</a:t>
            </a:r>
            <a:endParaRPr b="1" dirty="0">
              <a:latin typeface="Century Gothic" pitchFamily="34" charset="0"/>
            </a:endParaRPr>
          </a:p>
        </p:txBody>
      </p:sp>
      <p:sp>
        <p:nvSpPr>
          <p:cNvPr id="17" name="Google Shape;361;p36">
            <a:hlinkClick r:id="rId3" action="ppaction://hlinksldjump"/>
          </p:cNvPr>
          <p:cNvSpPr/>
          <p:nvPr/>
        </p:nvSpPr>
        <p:spPr>
          <a:xfrm>
            <a:off x="7237413" y="4087800"/>
            <a:ext cx="479400" cy="4842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85725" dist="47625" dir="7680000" algn="bl" rotWithShape="0">
              <a:srgbClr val="000000">
                <a:alpha val="4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dirty="0" smtClean="0">
                <a:solidFill>
                  <a:schemeClr val="dk1"/>
                </a:solidFill>
                <a:latin typeface="Century Gothic" pitchFamily="34" charset="0"/>
                <a:ea typeface="Londrina Solid"/>
                <a:cs typeface="Londrina Solid"/>
                <a:sym typeface="Londrina Solid"/>
              </a:rPr>
              <a:t>c</a:t>
            </a:r>
            <a:endParaRPr b="1" dirty="0">
              <a:latin typeface="Century Gothic" pitchFamily="34" charset="0"/>
            </a:endParaRPr>
          </a:p>
        </p:txBody>
      </p:sp>
      <p:sp>
        <p:nvSpPr>
          <p:cNvPr id="18" name="Google Shape;362;p36">
            <a:hlinkClick r:id="rId3" action="ppaction://hlinksldjump"/>
          </p:cNvPr>
          <p:cNvSpPr/>
          <p:nvPr/>
        </p:nvSpPr>
        <p:spPr>
          <a:xfrm>
            <a:off x="1427163" y="4087800"/>
            <a:ext cx="479400" cy="4842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85725" dist="47625" dir="7680000" algn="bl" rotWithShape="0">
              <a:srgbClr val="000000">
                <a:alpha val="4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dirty="0" smtClean="0">
                <a:solidFill>
                  <a:schemeClr val="dk1"/>
                </a:solidFill>
                <a:latin typeface="Century Gothic" pitchFamily="34" charset="0"/>
                <a:ea typeface="Londrina Solid"/>
                <a:cs typeface="Londrina Solid"/>
                <a:sym typeface="Londrina Solid"/>
              </a:rPr>
              <a:t>a</a:t>
            </a:r>
            <a:endParaRPr b="1" dirty="0">
              <a:latin typeface="Century Gothic" pitchFamily="34" charset="0"/>
            </a:endParaRPr>
          </a:p>
        </p:txBody>
      </p:sp>
      <p:pic>
        <p:nvPicPr>
          <p:cNvPr id="22" name="Picture 2" descr="D:\SD TALENTA\SCAN EC\GRADE 2\UNIT 1 LESSON 3\IMG_20200819_000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7" t="41570" r="64381" b="48823"/>
          <a:stretch/>
        </p:blipFill>
        <p:spPr bwMode="auto">
          <a:xfrm>
            <a:off x="3393528" y="4823233"/>
            <a:ext cx="2356943" cy="173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SD TALENTA\SCAN EC\GRADE 2\UNIT 1 LESSON 3\IMG_20200819_000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09" t="39445" r="7328" b="48935"/>
          <a:stretch/>
        </p:blipFill>
        <p:spPr bwMode="auto">
          <a:xfrm>
            <a:off x="539406" y="4761805"/>
            <a:ext cx="2254913" cy="172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SD TALENTA\SCAN EC\GRADE 2\UNIT 1 LESSON 3\IMG_20200819_000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8" t="25462" r="6410" b="63006"/>
          <a:stretch/>
        </p:blipFill>
        <p:spPr bwMode="auto">
          <a:xfrm>
            <a:off x="6167909" y="4761805"/>
            <a:ext cx="2498557" cy="168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ight Arrow 9">
            <a:hlinkClick r:id="" action="ppaction://hlinkshowjump?jump=previousslide"/>
          </p:cNvPr>
          <p:cNvSpPr/>
          <p:nvPr/>
        </p:nvSpPr>
        <p:spPr>
          <a:xfrm rot="10800000">
            <a:off x="294293" y="1160261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hlinkClick r:id="" action="ppaction://hlinkshowjump?jump=nextslide"/>
          </p:cNvPr>
          <p:cNvSpPr/>
          <p:nvPr/>
        </p:nvSpPr>
        <p:spPr>
          <a:xfrm>
            <a:off x="7568135" y="1219171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retno\Downloads\images (2)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88" y="195695"/>
            <a:ext cx="696307" cy="69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13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SD TALENTA\SAMPLE PPT\unname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3" y="-52223"/>
            <a:ext cx="9133489" cy="685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288;p36"/>
          <p:cNvSpPr txBox="1">
            <a:spLocks/>
          </p:cNvSpPr>
          <p:nvPr/>
        </p:nvSpPr>
        <p:spPr>
          <a:xfrm>
            <a:off x="990601" y="53717"/>
            <a:ext cx="7924799" cy="990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lvl="0" algn="r" defTabSz="9144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en-US" sz="4400" b="1" dirty="0">
                <a:latin typeface="Century Gothic" pitchFamily="34" charset="0"/>
              </a:rPr>
              <a:t>Adjectives and opposites</a:t>
            </a:r>
            <a:endParaRPr lang="en-US" sz="4400" dirty="0">
              <a:latin typeface="Century Gothic" pitchFamily="34" charset="0"/>
            </a:endParaRPr>
          </a:p>
        </p:txBody>
      </p:sp>
      <p:pic>
        <p:nvPicPr>
          <p:cNvPr id="5125" name="Picture 5" descr="C:\Users\retno\Downloads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65083"/>
            <a:ext cx="3247942" cy="367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retno\Downloads\3afa817a1c5f4498f9e60b90593efc8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787" y="4038600"/>
            <a:ext cx="1419225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Google Shape;288;p36"/>
          <p:cNvSpPr txBox="1">
            <a:spLocks/>
          </p:cNvSpPr>
          <p:nvPr/>
        </p:nvSpPr>
        <p:spPr>
          <a:xfrm>
            <a:off x="2093077" y="5460781"/>
            <a:ext cx="2109787" cy="990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lvl="0" algn="r" defTabSz="9144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/>
            <a:r>
              <a:rPr lang="en-US" sz="4400" b="1" dirty="0" smtClean="0">
                <a:latin typeface="Century Gothic" pitchFamily="34" charset="0"/>
              </a:rPr>
              <a:t>big</a:t>
            </a:r>
            <a:endParaRPr lang="en-US" sz="4400" dirty="0">
              <a:latin typeface="Century Gothic" pitchFamily="34" charset="0"/>
            </a:endParaRPr>
          </a:p>
        </p:txBody>
      </p:sp>
      <p:sp>
        <p:nvSpPr>
          <p:cNvPr id="14" name="Google Shape;288;p36"/>
          <p:cNvSpPr txBox="1">
            <a:spLocks/>
          </p:cNvSpPr>
          <p:nvPr/>
        </p:nvSpPr>
        <p:spPr>
          <a:xfrm>
            <a:off x="5434013" y="5479174"/>
            <a:ext cx="2109787" cy="990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lvl="0" algn="r" defTabSz="9144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/>
            <a:r>
              <a:rPr lang="en-US" sz="4400" b="1" dirty="0" smtClean="0">
                <a:latin typeface="Century Gothic" pitchFamily="34" charset="0"/>
              </a:rPr>
              <a:t>small</a:t>
            </a:r>
            <a:endParaRPr lang="en-US" sz="4400" dirty="0">
              <a:latin typeface="Century Gothic" pitchFamily="34" charset="0"/>
            </a:endParaRPr>
          </a:p>
        </p:txBody>
      </p:sp>
      <p:sp>
        <p:nvSpPr>
          <p:cNvPr id="15" name="Google Shape;288;p36"/>
          <p:cNvSpPr txBox="1">
            <a:spLocks/>
          </p:cNvSpPr>
          <p:nvPr/>
        </p:nvSpPr>
        <p:spPr>
          <a:xfrm>
            <a:off x="4517148" y="5663187"/>
            <a:ext cx="509588" cy="58578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lvl="0" algn="r" defTabSz="9144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/>
            <a:r>
              <a:rPr lang="en-US" sz="4400" b="1" dirty="0" smtClean="0">
                <a:latin typeface="Century Gothic" pitchFamily="34" charset="0"/>
              </a:rPr>
              <a:t>x</a:t>
            </a:r>
            <a:endParaRPr lang="en-US" sz="4400" dirty="0">
              <a:latin typeface="Century Gothic" pitchFamily="34" charset="0"/>
            </a:endParaRPr>
          </a:p>
        </p:txBody>
      </p:sp>
      <p:sp>
        <p:nvSpPr>
          <p:cNvPr id="9" name="Right Arrow 8">
            <a:hlinkClick r:id="" action="ppaction://hlinkshowjump?jump=nextslide"/>
          </p:cNvPr>
          <p:cNvSpPr/>
          <p:nvPr/>
        </p:nvSpPr>
        <p:spPr>
          <a:xfrm>
            <a:off x="7547084" y="5998779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>
            <a:hlinkClick r:id="" action="ppaction://hlinkshowjump?jump=previousslide"/>
          </p:cNvPr>
          <p:cNvSpPr/>
          <p:nvPr/>
        </p:nvSpPr>
        <p:spPr>
          <a:xfrm rot="10800000">
            <a:off x="402022" y="6059213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9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SD TALENTA\SAMPLE PPT\unname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3" y="-52223"/>
            <a:ext cx="9133489" cy="685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288;p36"/>
          <p:cNvSpPr txBox="1">
            <a:spLocks/>
          </p:cNvSpPr>
          <p:nvPr/>
        </p:nvSpPr>
        <p:spPr>
          <a:xfrm>
            <a:off x="990601" y="53717"/>
            <a:ext cx="7924799" cy="990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lvl="0" algn="r" defTabSz="9144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en-US" sz="4400" b="1" dirty="0">
                <a:latin typeface="Century Gothic" pitchFamily="34" charset="0"/>
              </a:rPr>
              <a:t>Adjectives and opposites</a:t>
            </a:r>
            <a:endParaRPr lang="en-US" sz="4400" dirty="0">
              <a:latin typeface="Century Gothic" pitchFamily="34" charset="0"/>
            </a:endParaRPr>
          </a:p>
        </p:txBody>
      </p:sp>
      <p:sp>
        <p:nvSpPr>
          <p:cNvPr id="13" name="Google Shape;288;p36"/>
          <p:cNvSpPr txBox="1">
            <a:spLocks/>
          </p:cNvSpPr>
          <p:nvPr/>
        </p:nvSpPr>
        <p:spPr>
          <a:xfrm>
            <a:off x="2093077" y="5460781"/>
            <a:ext cx="2109787" cy="990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lvl="0" algn="r" defTabSz="9144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/>
            <a:r>
              <a:rPr lang="en-US" sz="4400" b="1" dirty="0" smtClean="0">
                <a:latin typeface="Century Gothic" pitchFamily="34" charset="0"/>
              </a:rPr>
              <a:t>fast</a:t>
            </a:r>
            <a:endParaRPr lang="en-US" sz="4400" dirty="0">
              <a:latin typeface="Century Gothic" pitchFamily="34" charset="0"/>
            </a:endParaRPr>
          </a:p>
        </p:txBody>
      </p:sp>
      <p:sp>
        <p:nvSpPr>
          <p:cNvPr id="14" name="Google Shape;288;p36"/>
          <p:cNvSpPr txBox="1">
            <a:spLocks/>
          </p:cNvSpPr>
          <p:nvPr/>
        </p:nvSpPr>
        <p:spPr>
          <a:xfrm>
            <a:off x="5434013" y="5479174"/>
            <a:ext cx="2109787" cy="990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lvl="0" algn="r" defTabSz="9144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/>
            <a:r>
              <a:rPr lang="en-US" sz="4400" b="1" dirty="0" smtClean="0">
                <a:latin typeface="Century Gothic" pitchFamily="34" charset="0"/>
              </a:rPr>
              <a:t>slow</a:t>
            </a:r>
            <a:endParaRPr lang="en-US" sz="4400" dirty="0">
              <a:latin typeface="Century Gothic" pitchFamily="34" charset="0"/>
            </a:endParaRPr>
          </a:p>
        </p:txBody>
      </p:sp>
      <p:sp>
        <p:nvSpPr>
          <p:cNvPr id="15" name="Google Shape;288;p36"/>
          <p:cNvSpPr txBox="1">
            <a:spLocks/>
          </p:cNvSpPr>
          <p:nvPr/>
        </p:nvSpPr>
        <p:spPr>
          <a:xfrm>
            <a:off x="4517148" y="5663187"/>
            <a:ext cx="509588" cy="58578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lvl="0" algn="r" defTabSz="9144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/>
            <a:r>
              <a:rPr lang="en-US" sz="4400" b="1" dirty="0" smtClean="0">
                <a:latin typeface="Century Gothic" pitchFamily="34" charset="0"/>
              </a:rPr>
              <a:t>x</a:t>
            </a:r>
            <a:endParaRPr lang="en-US" sz="4400" dirty="0">
              <a:latin typeface="Century Gothic" pitchFamily="34" charset="0"/>
            </a:endParaRPr>
          </a:p>
        </p:txBody>
      </p:sp>
      <p:pic>
        <p:nvPicPr>
          <p:cNvPr id="9" name="Picture 7" descr="C:\Users\retno\Downloads\7dee4bf1e6b48c682ce73781fec4d76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718" y="4114800"/>
            <a:ext cx="2056552" cy="130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retno\Downloads\24469234-horse-cartoon-jump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506" y="1692797"/>
            <a:ext cx="4398900" cy="373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ight Arrow 10">
            <a:hlinkClick r:id="" action="ppaction://hlinkshowjump?jump=nextslide"/>
          </p:cNvPr>
          <p:cNvSpPr/>
          <p:nvPr/>
        </p:nvSpPr>
        <p:spPr>
          <a:xfrm>
            <a:off x="7547084" y="5998779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hlinkClick r:id="" action="ppaction://hlinkshowjump?jump=previousslide"/>
          </p:cNvPr>
          <p:cNvSpPr/>
          <p:nvPr/>
        </p:nvSpPr>
        <p:spPr>
          <a:xfrm rot="10800000">
            <a:off x="294293" y="6043448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23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SD TALENTA\SAMPLE PPT\unname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3" y="-52223"/>
            <a:ext cx="9133489" cy="685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288;p36"/>
          <p:cNvSpPr txBox="1">
            <a:spLocks/>
          </p:cNvSpPr>
          <p:nvPr/>
        </p:nvSpPr>
        <p:spPr>
          <a:xfrm>
            <a:off x="990601" y="53717"/>
            <a:ext cx="7924799" cy="990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lvl="0" algn="r" defTabSz="9144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en-US" sz="4400" b="1" dirty="0">
                <a:latin typeface="Century Gothic" pitchFamily="34" charset="0"/>
              </a:rPr>
              <a:t>Adjectives and opposites</a:t>
            </a:r>
            <a:endParaRPr lang="en-US" sz="4400" dirty="0">
              <a:latin typeface="Century Gothic" pitchFamily="34" charset="0"/>
            </a:endParaRPr>
          </a:p>
        </p:txBody>
      </p:sp>
      <p:sp>
        <p:nvSpPr>
          <p:cNvPr id="13" name="Google Shape;288;p36"/>
          <p:cNvSpPr txBox="1">
            <a:spLocks/>
          </p:cNvSpPr>
          <p:nvPr/>
        </p:nvSpPr>
        <p:spPr>
          <a:xfrm>
            <a:off x="2093077" y="5460781"/>
            <a:ext cx="2109787" cy="990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lvl="0" algn="r" defTabSz="9144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/>
            <a:r>
              <a:rPr lang="en-US" sz="4400" b="1" dirty="0" smtClean="0">
                <a:latin typeface="Century Gothic" pitchFamily="34" charset="0"/>
              </a:rPr>
              <a:t>old</a:t>
            </a:r>
            <a:endParaRPr lang="en-US" sz="4400" dirty="0">
              <a:latin typeface="Century Gothic" pitchFamily="34" charset="0"/>
            </a:endParaRPr>
          </a:p>
        </p:txBody>
      </p:sp>
      <p:sp>
        <p:nvSpPr>
          <p:cNvPr id="14" name="Google Shape;288;p36"/>
          <p:cNvSpPr txBox="1">
            <a:spLocks/>
          </p:cNvSpPr>
          <p:nvPr/>
        </p:nvSpPr>
        <p:spPr>
          <a:xfrm>
            <a:off x="5434013" y="5479174"/>
            <a:ext cx="2109787" cy="990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lvl="0" algn="r" defTabSz="9144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/>
            <a:r>
              <a:rPr lang="en-US" sz="4400" b="1" dirty="0" smtClean="0">
                <a:latin typeface="Century Gothic" pitchFamily="34" charset="0"/>
              </a:rPr>
              <a:t>young</a:t>
            </a:r>
            <a:endParaRPr lang="en-US" sz="4400" dirty="0">
              <a:latin typeface="Century Gothic" pitchFamily="34" charset="0"/>
            </a:endParaRPr>
          </a:p>
        </p:txBody>
      </p:sp>
      <p:sp>
        <p:nvSpPr>
          <p:cNvPr id="15" name="Google Shape;288;p36"/>
          <p:cNvSpPr txBox="1">
            <a:spLocks/>
          </p:cNvSpPr>
          <p:nvPr/>
        </p:nvSpPr>
        <p:spPr>
          <a:xfrm>
            <a:off x="4517148" y="5663187"/>
            <a:ext cx="509588" cy="58578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lvl="0" algn="r" defTabSz="9144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/>
            <a:r>
              <a:rPr lang="en-US" sz="4400" b="1" dirty="0" smtClean="0">
                <a:latin typeface="Century Gothic" pitchFamily="34" charset="0"/>
              </a:rPr>
              <a:t>x</a:t>
            </a:r>
            <a:endParaRPr lang="en-US" sz="4400" dirty="0">
              <a:latin typeface="Century Gothic" pitchFamily="34" charset="0"/>
            </a:endParaRPr>
          </a:p>
        </p:txBody>
      </p:sp>
      <p:pic>
        <p:nvPicPr>
          <p:cNvPr id="11" name="Picture 4" descr="C:\Users\retno\Downloads\download (3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65"/>
          <a:stretch/>
        </p:blipFill>
        <p:spPr bwMode="auto">
          <a:xfrm>
            <a:off x="1831015" y="1613514"/>
            <a:ext cx="3195721" cy="352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retno\Downloads\küken-im-ei-clipart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624" y="3505200"/>
            <a:ext cx="1914569" cy="144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ight Arrow 8">
            <a:hlinkClick r:id="" action="ppaction://hlinkshowjump?jump=nextslide"/>
          </p:cNvPr>
          <p:cNvSpPr/>
          <p:nvPr/>
        </p:nvSpPr>
        <p:spPr>
          <a:xfrm>
            <a:off x="7547084" y="5998779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>
            <a:hlinkClick r:id="" action="ppaction://hlinkshowjump?jump=previousslide"/>
          </p:cNvPr>
          <p:cNvSpPr/>
          <p:nvPr/>
        </p:nvSpPr>
        <p:spPr>
          <a:xfrm rot="10800000">
            <a:off x="294293" y="5894697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68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SD TALENTA\SAMPLE PPT\unname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3" y="-52223"/>
            <a:ext cx="9133489" cy="685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288;p36"/>
          <p:cNvSpPr txBox="1">
            <a:spLocks/>
          </p:cNvSpPr>
          <p:nvPr/>
        </p:nvSpPr>
        <p:spPr>
          <a:xfrm>
            <a:off x="990601" y="53717"/>
            <a:ext cx="7924799" cy="990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lvl="0" algn="r" defTabSz="9144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en-US" sz="4400" b="1" dirty="0">
                <a:latin typeface="Century Gothic" pitchFamily="34" charset="0"/>
              </a:rPr>
              <a:t>Adjectives and opposites</a:t>
            </a:r>
            <a:endParaRPr lang="en-US" sz="4400" dirty="0">
              <a:latin typeface="Century Gothic" pitchFamily="34" charset="0"/>
            </a:endParaRPr>
          </a:p>
        </p:txBody>
      </p:sp>
      <p:sp>
        <p:nvSpPr>
          <p:cNvPr id="13" name="Google Shape;288;p36"/>
          <p:cNvSpPr txBox="1">
            <a:spLocks/>
          </p:cNvSpPr>
          <p:nvPr/>
        </p:nvSpPr>
        <p:spPr>
          <a:xfrm>
            <a:off x="2093077" y="5460781"/>
            <a:ext cx="2109787" cy="990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lvl="0" algn="r" defTabSz="9144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/>
            <a:r>
              <a:rPr lang="en-US" sz="4400" b="1" dirty="0" smtClean="0">
                <a:latin typeface="Century Gothic" pitchFamily="34" charset="0"/>
              </a:rPr>
              <a:t>cute</a:t>
            </a:r>
            <a:endParaRPr lang="en-US" sz="4400" dirty="0">
              <a:latin typeface="Century Gothic" pitchFamily="34" charset="0"/>
            </a:endParaRPr>
          </a:p>
        </p:txBody>
      </p:sp>
      <p:sp>
        <p:nvSpPr>
          <p:cNvPr id="14" name="Google Shape;288;p36"/>
          <p:cNvSpPr txBox="1">
            <a:spLocks/>
          </p:cNvSpPr>
          <p:nvPr/>
        </p:nvSpPr>
        <p:spPr>
          <a:xfrm>
            <a:off x="5434013" y="5479174"/>
            <a:ext cx="2109787" cy="990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lvl="0" algn="r" defTabSz="9144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/>
            <a:r>
              <a:rPr lang="en-US" sz="4400" b="1" dirty="0" smtClean="0">
                <a:latin typeface="Century Gothic" pitchFamily="34" charset="0"/>
              </a:rPr>
              <a:t>ugly</a:t>
            </a:r>
            <a:endParaRPr lang="en-US" sz="4400" dirty="0">
              <a:latin typeface="Century Gothic" pitchFamily="34" charset="0"/>
            </a:endParaRPr>
          </a:p>
        </p:txBody>
      </p:sp>
      <p:sp>
        <p:nvSpPr>
          <p:cNvPr id="15" name="Google Shape;288;p36"/>
          <p:cNvSpPr txBox="1">
            <a:spLocks/>
          </p:cNvSpPr>
          <p:nvPr/>
        </p:nvSpPr>
        <p:spPr>
          <a:xfrm>
            <a:off x="4517148" y="5663187"/>
            <a:ext cx="509588" cy="58578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lvl="0" algn="r" defTabSz="9144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/>
            <a:r>
              <a:rPr lang="en-US" sz="4400" b="1" dirty="0" smtClean="0">
                <a:latin typeface="Century Gothic" pitchFamily="34" charset="0"/>
              </a:rPr>
              <a:t>x</a:t>
            </a:r>
            <a:endParaRPr lang="en-US" sz="4400" dirty="0">
              <a:latin typeface="Century Gothic" pitchFamily="34" charset="0"/>
            </a:endParaRPr>
          </a:p>
        </p:txBody>
      </p:sp>
      <p:pic>
        <p:nvPicPr>
          <p:cNvPr id="9" name="Picture 3" descr="C:\Users\retno\Downloads\cartoon-spooky-gray-rat-white-background-pest-series-ugly-1327274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659" y="4041088"/>
            <a:ext cx="1664494" cy="138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retno\Downloads\downloa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017" y="1324896"/>
            <a:ext cx="2838493" cy="418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ight Arrow 9">
            <a:hlinkClick r:id="" action="ppaction://hlinkshowjump?jump=nextslide"/>
          </p:cNvPr>
          <p:cNvSpPr/>
          <p:nvPr/>
        </p:nvSpPr>
        <p:spPr>
          <a:xfrm>
            <a:off x="7547084" y="5998779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>
            <a:hlinkClick r:id="" action="ppaction://hlinkshowjump?jump=previousslide"/>
          </p:cNvPr>
          <p:cNvSpPr/>
          <p:nvPr/>
        </p:nvSpPr>
        <p:spPr>
          <a:xfrm rot="10800000">
            <a:off x="354728" y="6026550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88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SD TALENTA\SAMPLE PPT\unnam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0600" y="372954"/>
            <a:ext cx="3838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entury Gothic" pitchFamily="34" charset="0"/>
              </a:rPr>
              <a:t>Let’s sing a song!</a:t>
            </a:r>
            <a:endParaRPr lang="en-US" sz="2800" b="1" dirty="0">
              <a:latin typeface="Century Gothic" pitchFamily="34" charset="0"/>
            </a:endParaRPr>
          </a:p>
        </p:txBody>
      </p:sp>
      <p:sp>
        <p:nvSpPr>
          <p:cNvPr id="6" name="Google Shape;267;p35"/>
          <p:cNvSpPr txBox="1">
            <a:spLocks/>
          </p:cNvSpPr>
          <p:nvPr/>
        </p:nvSpPr>
        <p:spPr>
          <a:xfrm>
            <a:off x="2961877" y="928065"/>
            <a:ext cx="5261354" cy="546352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3200" b="1" dirty="0" smtClean="0">
                <a:latin typeface="Century Gothic" pitchFamily="34" charset="0"/>
              </a:rPr>
              <a:t>Welcome to the Zoo!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en-US" sz="2000" b="1" dirty="0" smtClean="0">
              <a:latin typeface="Century Gothic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2000" dirty="0" smtClean="0">
                <a:latin typeface="Century Gothic" pitchFamily="34" charset="0"/>
              </a:rPr>
              <a:t>Welcome to the zoo!</a:t>
            </a:r>
          </a:p>
          <a:p>
            <a:pPr algn="l">
              <a:spcBef>
                <a:spcPts val="0"/>
              </a:spcBef>
            </a:pPr>
            <a:r>
              <a:rPr lang="en-US" sz="2000" dirty="0" smtClean="0">
                <a:latin typeface="Century Gothic" pitchFamily="34" charset="0"/>
              </a:rPr>
              <a:t>Zoo, zoo, zoo!</a:t>
            </a:r>
          </a:p>
          <a:p>
            <a:pPr algn="l">
              <a:spcBef>
                <a:spcPts val="0"/>
              </a:spcBef>
            </a:pPr>
            <a:r>
              <a:rPr lang="en-US" sz="2000" dirty="0">
                <a:latin typeface="Century Gothic" pitchFamily="34" charset="0"/>
              </a:rPr>
              <a:t>Welcome to the zoo!</a:t>
            </a:r>
          </a:p>
          <a:p>
            <a:pPr algn="l">
              <a:spcBef>
                <a:spcPts val="0"/>
              </a:spcBef>
            </a:pPr>
            <a:r>
              <a:rPr lang="en-US" sz="2000" dirty="0" smtClean="0">
                <a:latin typeface="Century Gothic" pitchFamily="34" charset="0"/>
              </a:rPr>
              <a:t>Zoo!</a:t>
            </a:r>
          </a:p>
          <a:p>
            <a:pPr algn="l">
              <a:spcBef>
                <a:spcPts val="0"/>
              </a:spcBef>
            </a:pPr>
            <a:endParaRPr lang="en-US" sz="2000" dirty="0">
              <a:latin typeface="Century Gothic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2000" dirty="0" smtClean="0">
                <a:latin typeface="Century Gothic" pitchFamily="34" charset="0"/>
              </a:rPr>
              <a:t>This is a big elephant.</a:t>
            </a:r>
            <a:endParaRPr lang="en-US" sz="2000" dirty="0">
              <a:latin typeface="Century Gothic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2000" dirty="0">
                <a:latin typeface="Century Gothic" pitchFamily="34" charset="0"/>
              </a:rPr>
              <a:t>This is a </a:t>
            </a:r>
            <a:r>
              <a:rPr lang="en-US" sz="2000" dirty="0" smtClean="0">
                <a:latin typeface="Century Gothic" pitchFamily="34" charset="0"/>
              </a:rPr>
              <a:t>small monkey. </a:t>
            </a:r>
            <a:endParaRPr lang="en-US" sz="2000" dirty="0">
              <a:latin typeface="Century Gothic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2000" dirty="0">
                <a:latin typeface="Century Gothic" pitchFamily="34" charset="0"/>
              </a:rPr>
              <a:t>This is a </a:t>
            </a:r>
            <a:r>
              <a:rPr lang="en-US" sz="2000" dirty="0" smtClean="0">
                <a:latin typeface="Century Gothic" pitchFamily="34" charset="0"/>
              </a:rPr>
              <a:t>cute zebra.</a:t>
            </a:r>
            <a:endParaRPr lang="en-US" sz="2000" dirty="0">
              <a:latin typeface="Century Gothic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2000" dirty="0" smtClean="0">
                <a:latin typeface="Century Gothic" pitchFamily="34" charset="0"/>
              </a:rPr>
              <a:t>And that is a dangerous lion.</a:t>
            </a:r>
          </a:p>
          <a:p>
            <a:pPr algn="l">
              <a:spcBef>
                <a:spcPts val="0"/>
              </a:spcBef>
            </a:pPr>
            <a:endParaRPr lang="en-US" sz="2000" dirty="0">
              <a:latin typeface="Century Gothic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2000" dirty="0">
                <a:latin typeface="Century Gothic" pitchFamily="34" charset="0"/>
              </a:rPr>
              <a:t>Welcome to the zoo!</a:t>
            </a:r>
          </a:p>
          <a:p>
            <a:pPr algn="l">
              <a:spcBef>
                <a:spcPts val="0"/>
              </a:spcBef>
            </a:pPr>
            <a:r>
              <a:rPr lang="en-US" sz="2000" dirty="0">
                <a:latin typeface="Century Gothic" pitchFamily="34" charset="0"/>
              </a:rPr>
              <a:t>Zoo, zoo, zoo!</a:t>
            </a:r>
          </a:p>
          <a:p>
            <a:pPr algn="l">
              <a:spcBef>
                <a:spcPts val="0"/>
              </a:spcBef>
            </a:pPr>
            <a:r>
              <a:rPr lang="en-US" sz="2000" dirty="0">
                <a:latin typeface="Century Gothic" pitchFamily="34" charset="0"/>
              </a:rPr>
              <a:t>Welcome to the zoo!</a:t>
            </a:r>
          </a:p>
          <a:p>
            <a:pPr algn="l">
              <a:spcBef>
                <a:spcPts val="0"/>
              </a:spcBef>
            </a:pPr>
            <a:r>
              <a:rPr lang="en-US" sz="2000" dirty="0">
                <a:latin typeface="Century Gothic" pitchFamily="34" charset="0"/>
              </a:rPr>
              <a:t>Zoo</a:t>
            </a:r>
            <a:r>
              <a:rPr lang="en-US" sz="2000" dirty="0" smtClean="0">
                <a:latin typeface="Century Gothic" pitchFamily="34" charset="0"/>
              </a:rPr>
              <a:t>!</a:t>
            </a:r>
            <a:endParaRPr lang="en-US" sz="2000" dirty="0">
              <a:latin typeface="Century Gothic" pitchFamily="34" charset="0"/>
            </a:endParaRPr>
          </a:p>
        </p:txBody>
      </p:sp>
      <p:pic>
        <p:nvPicPr>
          <p:cNvPr id="4" name="15 Track 1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14800" y="405964"/>
            <a:ext cx="457200" cy="457200"/>
          </a:xfrm>
          <a:prstGeom prst="rect">
            <a:avLst/>
          </a:prstGeom>
        </p:spPr>
      </p:pic>
      <p:sp>
        <p:nvSpPr>
          <p:cNvPr id="7" name="Right Arrow 6">
            <a:hlinkClick r:id="" action="ppaction://hlinkshowjump?jump=nextslide"/>
          </p:cNvPr>
          <p:cNvSpPr/>
          <p:nvPr/>
        </p:nvSpPr>
        <p:spPr>
          <a:xfrm>
            <a:off x="7547084" y="5998779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hlinkClick r:id="" action="ppaction://hlinkshowjump?jump=previousslide"/>
          </p:cNvPr>
          <p:cNvSpPr/>
          <p:nvPr/>
        </p:nvSpPr>
        <p:spPr>
          <a:xfrm rot="10800000">
            <a:off x="228603" y="6104052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07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0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SD TALENTA\SAMPLE PPT\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8" y="30804"/>
            <a:ext cx="9161443" cy="682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>
            <a:hlinkClick r:id="" action="ppaction://hlinkshowjump?jump=previousslide"/>
          </p:cNvPr>
          <p:cNvSpPr/>
          <p:nvPr/>
        </p:nvSpPr>
        <p:spPr>
          <a:xfrm rot="10800000">
            <a:off x="266700" y="6054323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hlinkClick r:id="" action="ppaction://hlinkshowjump?jump=nextslide"/>
          </p:cNvPr>
          <p:cNvSpPr/>
          <p:nvPr/>
        </p:nvSpPr>
        <p:spPr>
          <a:xfrm>
            <a:off x="7547084" y="5998779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Google Shape;288;p36"/>
          <p:cNvSpPr txBox="1">
            <a:spLocks noGrp="1"/>
          </p:cNvSpPr>
          <p:nvPr>
            <p:ph type="title"/>
          </p:nvPr>
        </p:nvSpPr>
        <p:spPr>
          <a:xfrm>
            <a:off x="304800" y="-37475"/>
            <a:ext cx="8958950" cy="11042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 smtClean="0">
                <a:latin typeface="Century Gothic" pitchFamily="34" charset="0"/>
              </a:rPr>
              <a:t>SENTENCE PATTERNS</a:t>
            </a:r>
            <a:endParaRPr sz="4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 descr="D:\English materials for children\Children's Picture Files\pointing fingers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2242082">
            <a:off x="811718" y="1469386"/>
            <a:ext cx="1499385" cy="1082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Google Shape;288;p36"/>
          <p:cNvSpPr txBox="1">
            <a:spLocks/>
          </p:cNvSpPr>
          <p:nvPr/>
        </p:nvSpPr>
        <p:spPr>
          <a:xfrm>
            <a:off x="821872" y="3444402"/>
            <a:ext cx="1768929" cy="97519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4800" b="1" dirty="0" smtClean="0">
                <a:latin typeface="Century Gothic" pitchFamily="34" charset="0"/>
              </a:rPr>
              <a:t>This 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Google Shape;288;p36"/>
          <p:cNvSpPr txBox="1">
            <a:spLocks/>
          </p:cNvSpPr>
          <p:nvPr/>
        </p:nvSpPr>
        <p:spPr>
          <a:xfrm>
            <a:off x="4038600" y="2151523"/>
            <a:ext cx="4925442" cy="110427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4800" dirty="0" smtClean="0">
                <a:latin typeface="Century Gothic" pitchFamily="34" charset="0"/>
              </a:rPr>
              <a:t>Look at this ___! 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148" name="AutoShape 4"/>
          <p:cNvCxnSpPr>
            <a:cxnSpLocks noChangeShapeType="1"/>
          </p:cNvCxnSpPr>
          <p:nvPr/>
        </p:nvCxnSpPr>
        <p:spPr bwMode="auto">
          <a:xfrm>
            <a:off x="2215642" y="2206922"/>
            <a:ext cx="0" cy="993478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Google Shape;288;p36"/>
          <p:cNvSpPr txBox="1">
            <a:spLocks/>
          </p:cNvSpPr>
          <p:nvPr/>
        </p:nvSpPr>
        <p:spPr>
          <a:xfrm>
            <a:off x="4038599" y="3487505"/>
            <a:ext cx="5160131" cy="110427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4800" dirty="0" smtClean="0">
                <a:latin typeface="Century Gothic" pitchFamily="34" charset="0"/>
              </a:rPr>
              <a:t>Wow! It’s ______. 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0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SD TALENTA\SAMPLE PPT\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8" y="0"/>
            <a:ext cx="9161443" cy="682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>
            <a:hlinkClick r:id="" action="ppaction://hlinkshowjump?jump=previousslide"/>
          </p:cNvPr>
          <p:cNvSpPr/>
          <p:nvPr/>
        </p:nvSpPr>
        <p:spPr>
          <a:xfrm rot="10800000">
            <a:off x="266700" y="6054323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hlinkClick r:id="" action="ppaction://hlinkshowjump?jump=nextslide"/>
          </p:cNvPr>
          <p:cNvSpPr/>
          <p:nvPr/>
        </p:nvSpPr>
        <p:spPr>
          <a:xfrm>
            <a:off x="7547084" y="5998779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Google Shape;288;p36"/>
          <p:cNvSpPr txBox="1">
            <a:spLocks noGrp="1"/>
          </p:cNvSpPr>
          <p:nvPr>
            <p:ph type="title"/>
          </p:nvPr>
        </p:nvSpPr>
        <p:spPr>
          <a:xfrm>
            <a:off x="304800" y="-37475"/>
            <a:ext cx="8958950" cy="11042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 smtClean="0">
                <a:latin typeface="Century Gothic" pitchFamily="34" charset="0"/>
              </a:rPr>
              <a:t>SENTENCE PATTERNS</a:t>
            </a:r>
            <a:endParaRPr sz="4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 descr="D:\English materials for children\Children's Picture Files\pointing fingers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333712">
            <a:off x="811718" y="1469386"/>
            <a:ext cx="1499385" cy="1082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Google Shape;288;p36"/>
          <p:cNvSpPr txBox="1">
            <a:spLocks/>
          </p:cNvSpPr>
          <p:nvPr/>
        </p:nvSpPr>
        <p:spPr>
          <a:xfrm>
            <a:off x="2269671" y="2621766"/>
            <a:ext cx="1768929" cy="97519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4800" b="1" dirty="0" smtClean="0">
                <a:latin typeface="Century Gothic" pitchFamily="34" charset="0"/>
              </a:rPr>
              <a:t>That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Google Shape;288;p36"/>
          <p:cNvSpPr txBox="1">
            <a:spLocks/>
          </p:cNvSpPr>
          <p:nvPr/>
        </p:nvSpPr>
        <p:spPr>
          <a:xfrm>
            <a:off x="2103664" y="4215496"/>
            <a:ext cx="5443420" cy="110427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4800" dirty="0" smtClean="0">
                <a:latin typeface="Century Gothic" pitchFamily="34" charset="0"/>
              </a:rPr>
              <a:t>Look at that ___! 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148" name="AutoShape 4"/>
          <p:cNvCxnSpPr>
            <a:cxnSpLocks noChangeShapeType="1"/>
          </p:cNvCxnSpPr>
          <p:nvPr/>
        </p:nvCxnSpPr>
        <p:spPr bwMode="auto">
          <a:xfrm>
            <a:off x="2394147" y="1828800"/>
            <a:ext cx="1644453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Google Shape;288;p36"/>
          <p:cNvSpPr txBox="1">
            <a:spLocks/>
          </p:cNvSpPr>
          <p:nvPr/>
        </p:nvSpPr>
        <p:spPr>
          <a:xfrm>
            <a:off x="2037943" y="5204619"/>
            <a:ext cx="5160131" cy="110427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4800" dirty="0" smtClean="0">
                <a:latin typeface="Century Gothic" pitchFamily="34" charset="0"/>
              </a:rPr>
              <a:t>Wow! It’s ______. 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05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SD TALENTA\SAMPLE PPT\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8" y="107004"/>
            <a:ext cx="9161443" cy="682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267;p35"/>
          <p:cNvSpPr txBox="1">
            <a:spLocks/>
          </p:cNvSpPr>
          <p:nvPr/>
        </p:nvSpPr>
        <p:spPr>
          <a:xfrm>
            <a:off x="427009" y="1752600"/>
            <a:ext cx="8382000" cy="2057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en-US" sz="3200" dirty="0" smtClean="0">
                <a:latin typeface="Century Gothic" pitchFamily="34" charset="0"/>
              </a:rPr>
              <a:t>In this lesson, you will learn :</a:t>
            </a:r>
          </a:p>
          <a:p>
            <a:pPr algn="l"/>
            <a:endParaRPr lang="en-US" sz="3200" dirty="0" smtClean="0">
              <a:latin typeface="Century Gothic" pitchFamily="34" charset="0"/>
            </a:endParaRPr>
          </a:p>
          <a:p>
            <a:pPr algn="l"/>
            <a:r>
              <a:rPr lang="en-US" sz="3200" dirty="0" smtClean="0">
                <a:latin typeface="Century Gothic" pitchFamily="34" charset="0"/>
              </a:rPr>
              <a:t>1. The names of </a:t>
            </a:r>
            <a:r>
              <a:rPr lang="en-US" sz="3200" dirty="0" smtClean="0">
                <a:latin typeface="Century Gothic" pitchFamily="34" charset="0"/>
                <a:hlinkClick r:id="rId3" action="ppaction://hlinksldjump"/>
              </a:rPr>
              <a:t>some different animals</a:t>
            </a:r>
            <a:endParaRPr lang="en-US" sz="3200" dirty="0" smtClean="0">
              <a:latin typeface="Century Gothic" pitchFamily="34" charset="0"/>
            </a:endParaRPr>
          </a:p>
          <a:p>
            <a:pPr algn="l"/>
            <a:r>
              <a:rPr lang="en-US" sz="3200" dirty="0" smtClean="0">
                <a:latin typeface="Century Gothic" pitchFamily="34" charset="0"/>
              </a:rPr>
              <a:t>2. How to </a:t>
            </a:r>
            <a:r>
              <a:rPr lang="en-US" sz="3200" dirty="0" smtClean="0">
                <a:latin typeface="Century Gothic" pitchFamily="34" charset="0"/>
                <a:hlinkClick r:id="rId4" action="ppaction://hlinksldjump"/>
              </a:rPr>
              <a:t>describe them</a:t>
            </a:r>
            <a:endParaRPr lang="en-US" sz="3200" dirty="0" smtClean="0">
              <a:latin typeface="Century Gothic" pitchFamily="34" charset="0"/>
            </a:endParaRPr>
          </a:p>
        </p:txBody>
      </p:sp>
      <p:sp>
        <p:nvSpPr>
          <p:cNvPr id="7" name="Right Arrow 6">
            <a:hlinkClick r:id="" action="ppaction://hlinkshowjump?jump=previousslide"/>
          </p:cNvPr>
          <p:cNvSpPr/>
          <p:nvPr/>
        </p:nvSpPr>
        <p:spPr>
          <a:xfrm rot="10800000">
            <a:off x="266700" y="6054323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hlinkClick r:id="" action="ppaction://hlinkshowjump?jump=nextslide"/>
          </p:cNvPr>
          <p:cNvSpPr/>
          <p:nvPr/>
        </p:nvSpPr>
        <p:spPr>
          <a:xfrm>
            <a:off x="7547084" y="5998779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33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SD TALENTA\SCAN EC\GRADE 2\UNIT 1 LESSON 3\IMG_20200819_0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3" t="55727" b="5443"/>
          <a:stretch/>
        </p:blipFill>
        <p:spPr bwMode="auto">
          <a:xfrm>
            <a:off x="29410" y="76200"/>
            <a:ext cx="9114590" cy="531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762000" y="838200"/>
            <a:ext cx="457200" cy="4572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>
            <a:hlinkClick r:id="" action="ppaction://hlinkshowjump?jump=nextslide"/>
          </p:cNvPr>
          <p:cNvSpPr/>
          <p:nvPr/>
        </p:nvSpPr>
        <p:spPr>
          <a:xfrm>
            <a:off x="7547084" y="5998779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97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SD TALENTA\SAMPLE PPT\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" y="0"/>
            <a:ext cx="9161443" cy="682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>
            <a:hlinkClick r:id="" action="ppaction://hlinkshowjump?jump=previousslide"/>
          </p:cNvPr>
          <p:cNvSpPr/>
          <p:nvPr/>
        </p:nvSpPr>
        <p:spPr>
          <a:xfrm rot="10800000">
            <a:off x="266700" y="6054323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hlinkClick r:id="" action="ppaction://hlinkshowjump?jump=nextslide"/>
          </p:cNvPr>
          <p:cNvSpPr/>
          <p:nvPr/>
        </p:nvSpPr>
        <p:spPr>
          <a:xfrm>
            <a:off x="7547084" y="5998779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Google Shape;288;p36"/>
          <p:cNvSpPr txBox="1">
            <a:spLocks noGrp="1"/>
          </p:cNvSpPr>
          <p:nvPr>
            <p:ph type="title"/>
          </p:nvPr>
        </p:nvSpPr>
        <p:spPr>
          <a:xfrm>
            <a:off x="-5443" y="16329"/>
            <a:ext cx="3434443" cy="89807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 smtClean="0">
                <a:latin typeface="Century Gothic" pitchFamily="34" charset="0"/>
              </a:rPr>
              <a:t>EXAMPLE</a:t>
            </a:r>
            <a:endParaRPr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Google Shape;288;p36"/>
          <p:cNvSpPr txBox="1">
            <a:spLocks/>
          </p:cNvSpPr>
          <p:nvPr/>
        </p:nvSpPr>
        <p:spPr>
          <a:xfrm>
            <a:off x="275420" y="1254578"/>
            <a:ext cx="8055429" cy="89807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0"/>
              </a:spcBef>
            </a:pPr>
            <a:r>
              <a:rPr lang="en-US" sz="3600" dirty="0" smtClean="0">
                <a:latin typeface="Century Gothic" pitchFamily="34" charset="0"/>
              </a:rPr>
              <a:t>Dian   : Look at this duck!</a:t>
            </a:r>
          </a:p>
        </p:txBody>
      </p:sp>
      <p:sp>
        <p:nvSpPr>
          <p:cNvPr id="16" name="Google Shape;288;p36"/>
          <p:cNvSpPr txBox="1">
            <a:spLocks/>
          </p:cNvSpPr>
          <p:nvPr/>
        </p:nvSpPr>
        <p:spPr>
          <a:xfrm>
            <a:off x="2792187" y="4457699"/>
            <a:ext cx="6188527" cy="89807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0"/>
              </a:spcBef>
            </a:pPr>
            <a:r>
              <a:rPr lang="en-US" sz="3600" dirty="0" err="1" smtClean="0">
                <a:latin typeface="Century Gothic" pitchFamily="34" charset="0"/>
                <a:cs typeface="Arial" pitchFamily="34" charset="0"/>
              </a:rPr>
              <a:t>Rara</a:t>
            </a:r>
            <a:r>
              <a:rPr lang="en-US" sz="3600" dirty="0" smtClean="0">
                <a:latin typeface="Century Gothic" pitchFamily="34" charset="0"/>
                <a:cs typeface="Arial" pitchFamily="34" charset="0"/>
              </a:rPr>
              <a:t> : Wow! It’s young!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Google Shape;288;p36"/>
          <p:cNvSpPr txBox="1">
            <a:spLocks/>
          </p:cNvSpPr>
          <p:nvPr/>
        </p:nvSpPr>
        <p:spPr>
          <a:xfrm>
            <a:off x="244929" y="2119066"/>
            <a:ext cx="8055429" cy="89807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0"/>
              </a:spcBef>
            </a:pPr>
            <a:r>
              <a:rPr lang="en-US" sz="3600" dirty="0" err="1" smtClean="0">
                <a:latin typeface="Century Gothic" pitchFamily="34" charset="0"/>
                <a:cs typeface="Arial" pitchFamily="34" charset="0"/>
              </a:rPr>
              <a:t>Fani</a:t>
            </a:r>
            <a:r>
              <a:rPr lang="en-US" sz="3600" dirty="0" smtClean="0">
                <a:latin typeface="Century Gothic" pitchFamily="34" charset="0"/>
                <a:cs typeface="Arial" pitchFamily="34" charset="0"/>
              </a:rPr>
              <a:t>    : Wow! It’s cute!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Google Shape;288;p36"/>
          <p:cNvSpPr txBox="1">
            <a:spLocks/>
          </p:cNvSpPr>
          <p:nvPr/>
        </p:nvSpPr>
        <p:spPr>
          <a:xfrm>
            <a:off x="2803073" y="3581400"/>
            <a:ext cx="6188527" cy="89807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0"/>
              </a:spcBef>
            </a:pPr>
            <a:r>
              <a:rPr lang="en-US" sz="3600" dirty="0" smtClean="0">
                <a:latin typeface="Century Gothic" pitchFamily="34" charset="0"/>
              </a:rPr>
              <a:t>Luis   : Look at this chick!</a:t>
            </a:r>
          </a:p>
        </p:txBody>
      </p:sp>
      <p:pic>
        <p:nvPicPr>
          <p:cNvPr id="16386" name="Picture 2" descr="C:\Users\retno\Downloads\küken-im-ei-clipart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87" y="3387270"/>
            <a:ext cx="2616200" cy="196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retno\Downloads\imag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49" y="926093"/>
            <a:ext cx="1466851" cy="209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95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SD TALENTA\SAMPLE PPT\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53" y="107004"/>
            <a:ext cx="9161443" cy="682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>
            <a:hlinkClick r:id="" action="ppaction://hlinkshowjump?jump=previousslide"/>
          </p:cNvPr>
          <p:cNvSpPr/>
          <p:nvPr/>
        </p:nvSpPr>
        <p:spPr>
          <a:xfrm rot="10800000">
            <a:off x="266700" y="6054323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hlinkClick r:id="" action="ppaction://hlinkshowjump?jump=nextslide"/>
          </p:cNvPr>
          <p:cNvSpPr/>
          <p:nvPr/>
        </p:nvSpPr>
        <p:spPr>
          <a:xfrm>
            <a:off x="7547084" y="5998779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Google Shape;288;p36"/>
          <p:cNvSpPr txBox="1">
            <a:spLocks noGrp="1"/>
          </p:cNvSpPr>
          <p:nvPr>
            <p:ph type="title"/>
          </p:nvPr>
        </p:nvSpPr>
        <p:spPr>
          <a:xfrm>
            <a:off x="-5443" y="16329"/>
            <a:ext cx="3434443" cy="89807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 smtClean="0">
                <a:latin typeface="Century Gothic" pitchFamily="34" charset="0"/>
              </a:rPr>
              <a:t>EXAMPLE</a:t>
            </a:r>
            <a:endParaRPr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Google Shape;288;p36"/>
          <p:cNvSpPr txBox="1">
            <a:spLocks/>
          </p:cNvSpPr>
          <p:nvPr/>
        </p:nvSpPr>
        <p:spPr>
          <a:xfrm>
            <a:off x="275420" y="1254578"/>
            <a:ext cx="8055429" cy="89807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0"/>
              </a:spcBef>
            </a:pPr>
            <a:r>
              <a:rPr lang="en-US" sz="3600" dirty="0" err="1" smtClean="0">
                <a:latin typeface="Century Gothic" pitchFamily="34" charset="0"/>
              </a:rPr>
              <a:t>Doni</a:t>
            </a:r>
            <a:r>
              <a:rPr lang="en-US" sz="3600" dirty="0" smtClean="0">
                <a:latin typeface="Century Gothic" pitchFamily="34" charset="0"/>
              </a:rPr>
              <a:t>    : Look at that horse!</a:t>
            </a:r>
          </a:p>
        </p:txBody>
      </p:sp>
      <p:sp>
        <p:nvSpPr>
          <p:cNvPr id="16" name="Google Shape;288;p36"/>
          <p:cNvSpPr txBox="1">
            <a:spLocks/>
          </p:cNvSpPr>
          <p:nvPr/>
        </p:nvSpPr>
        <p:spPr>
          <a:xfrm>
            <a:off x="2438495" y="4475528"/>
            <a:ext cx="6188527" cy="89807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0"/>
              </a:spcBef>
            </a:pPr>
            <a:r>
              <a:rPr lang="en-US" sz="3600" dirty="0" err="1" smtClean="0">
                <a:latin typeface="Century Gothic" pitchFamily="34" charset="0"/>
                <a:cs typeface="Arial" pitchFamily="34" charset="0"/>
              </a:rPr>
              <a:t>Jhon</a:t>
            </a:r>
            <a:r>
              <a:rPr lang="en-US" sz="3600" dirty="0" smtClean="0">
                <a:latin typeface="Century Gothic" pitchFamily="34" charset="0"/>
                <a:cs typeface="Arial" pitchFamily="34" charset="0"/>
              </a:rPr>
              <a:t>  : Wow! It’s big!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Google Shape;288;p36"/>
          <p:cNvSpPr txBox="1">
            <a:spLocks/>
          </p:cNvSpPr>
          <p:nvPr/>
        </p:nvSpPr>
        <p:spPr>
          <a:xfrm>
            <a:off x="244929" y="2119066"/>
            <a:ext cx="8055429" cy="89807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0"/>
              </a:spcBef>
            </a:pPr>
            <a:r>
              <a:rPr lang="en-US" sz="3600" dirty="0" err="1" smtClean="0">
                <a:latin typeface="Century Gothic" pitchFamily="34" charset="0"/>
                <a:cs typeface="Arial" pitchFamily="34" charset="0"/>
              </a:rPr>
              <a:t>Bagas</a:t>
            </a:r>
            <a:r>
              <a:rPr lang="en-US" sz="3600" dirty="0" smtClean="0">
                <a:latin typeface="Century Gothic" pitchFamily="34" charset="0"/>
                <a:cs typeface="Arial" pitchFamily="34" charset="0"/>
              </a:rPr>
              <a:t> : Wow! It’s fast!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Google Shape;288;p36"/>
          <p:cNvSpPr txBox="1">
            <a:spLocks/>
          </p:cNvSpPr>
          <p:nvPr/>
        </p:nvSpPr>
        <p:spPr>
          <a:xfrm>
            <a:off x="2362200" y="3581400"/>
            <a:ext cx="7010400" cy="89807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0"/>
              </a:spcBef>
            </a:pPr>
            <a:r>
              <a:rPr lang="en-US" sz="3600" dirty="0" err="1" smtClean="0">
                <a:latin typeface="Century Gothic" pitchFamily="34" charset="0"/>
              </a:rPr>
              <a:t>Risma</a:t>
            </a:r>
            <a:r>
              <a:rPr lang="en-US" sz="3600" dirty="0" smtClean="0">
                <a:latin typeface="Century Gothic" pitchFamily="34" charset="0"/>
              </a:rPr>
              <a:t> : Look at that elephant!</a:t>
            </a:r>
          </a:p>
        </p:txBody>
      </p:sp>
      <p:pic>
        <p:nvPicPr>
          <p:cNvPr id="17410" name="Picture 2" descr="C:\Users\retno\Downloads\images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39" y="3447822"/>
            <a:ext cx="2562225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retno\Downloads\24469234-horse-cartoon-jump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252" y="1183120"/>
            <a:ext cx="2378075" cy="181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64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6"/>
          <p:cNvSpPr txBox="1">
            <a:spLocks noGrp="1"/>
          </p:cNvSpPr>
          <p:nvPr>
            <p:ph type="title"/>
          </p:nvPr>
        </p:nvSpPr>
        <p:spPr>
          <a:xfrm>
            <a:off x="2508525" y="0"/>
            <a:ext cx="4276162" cy="9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 smtClean="0">
                <a:latin typeface="Century Gothic" pitchFamily="34" charset="0"/>
              </a:rPr>
              <a:t>What is it</a:t>
            </a:r>
            <a:r>
              <a:rPr lang="en" sz="6000" b="1" dirty="0" smtClean="0">
                <a:latin typeface="Arial" pitchFamily="34" charset="0"/>
                <a:cs typeface="Arial" pitchFamily="34" charset="0"/>
              </a:rPr>
              <a:t>?</a:t>
            </a:r>
            <a:endParaRPr sz="6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0" name="Google Shape;360;p36">
            <a:hlinkClick r:id="rId5" action="ppaction://hlinksldjump"/>
          </p:cNvPr>
          <p:cNvSpPr/>
          <p:nvPr/>
        </p:nvSpPr>
        <p:spPr>
          <a:xfrm>
            <a:off x="4332300" y="3304451"/>
            <a:ext cx="479400" cy="6456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85725" dist="47625" dir="7680000" algn="bl" rotWithShape="0">
              <a:srgbClr val="000000">
                <a:alpha val="4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361" name="Google Shape;361;p36">
            <a:hlinkClick r:id="rId5" action="ppaction://hlinksldjump"/>
          </p:cNvPr>
          <p:cNvSpPr/>
          <p:nvPr/>
        </p:nvSpPr>
        <p:spPr>
          <a:xfrm>
            <a:off x="7237413" y="3304451"/>
            <a:ext cx="479400" cy="6456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85725" dist="47625" dir="7680000" algn="bl" rotWithShape="0">
              <a:srgbClr val="000000">
                <a:alpha val="4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pic>
        <p:nvPicPr>
          <p:cNvPr id="2050" name="Picture 2" descr="D:\SD TALENTA\SCAN EC\GRADE 2\UNIT 1 LESSON 3\IMG_20200819_000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3" t="1379" r="2605" b="44333"/>
          <a:stretch/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829294" y="2667000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11 Track 1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811700" y="2209800"/>
            <a:ext cx="304800" cy="304800"/>
          </a:xfrm>
          <a:prstGeom prst="rect">
            <a:avLst/>
          </a:prstGeom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867400" y="6248400"/>
            <a:ext cx="3413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endParaRPr kumimoji="0" lang="en-US" altLang="ko-KR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660081" y="6248400"/>
            <a:ext cx="3413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endParaRPr kumimoji="0" lang="en-US" altLang="ko-KR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867400" y="4419600"/>
            <a:ext cx="3413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endParaRPr kumimoji="0" lang="en-US" altLang="ko-KR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087687" y="6216801"/>
            <a:ext cx="3413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4</a:t>
            </a:r>
            <a:endParaRPr kumimoji="0" lang="en-US" altLang="ko-KR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048000" y="4419600"/>
            <a:ext cx="3413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5</a:t>
            </a:r>
            <a:endParaRPr kumimoji="0" lang="en-US" altLang="ko-KR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8610600" y="4419600"/>
            <a:ext cx="3413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6</a:t>
            </a:r>
            <a:endParaRPr kumimoji="0" lang="en-US" altLang="ko-KR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Right Arrow 13">
            <a:hlinkClick r:id="" action="ppaction://hlinkshowjump?jump=previousslide"/>
          </p:cNvPr>
          <p:cNvSpPr/>
          <p:nvPr/>
        </p:nvSpPr>
        <p:spPr>
          <a:xfrm rot="10800000">
            <a:off x="219690" y="6145527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hlinkClick r:id="" action="ppaction://hlinkshowjump?jump=nextslide"/>
          </p:cNvPr>
          <p:cNvSpPr/>
          <p:nvPr/>
        </p:nvSpPr>
        <p:spPr>
          <a:xfrm>
            <a:off x="7716813" y="1447800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83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626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SD TALENTA\SCAN EC\GRADE 2\UNIT 1 LESSON 3\IMG_20200819_00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0" t="6782" b="51557"/>
          <a:stretch/>
        </p:blipFill>
        <p:spPr bwMode="auto">
          <a:xfrm>
            <a:off x="0" y="0"/>
            <a:ext cx="9143999" cy="571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651641" y="826376"/>
            <a:ext cx="381000" cy="381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657600" y="3429000"/>
            <a:ext cx="457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at</a:t>
            </a:r>
            <a:endParaRPr kumimoji="0" lang="en-US" altLang="ko-KR" sz="3200" dirty="0">
              <a:solidFill>
                <a:srgbClr val="FF0000"/>
              </a:solidFill>
              <a:latin typeface="Comic Sans MS" pitchFamily="66" charset="0"/>
              <a:ea typeface="맑은 고딕" pitchFamily="50" charset="-127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514600" y="5254823"/>
            <a:ext cx="990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Wow</a:t>
            </a:r>
            <a:endParaRPr kumimoji="0" lang="en-US" altLang="ko-KR" sz="3200" dirty="0">
              <a:solidFill>
                <a:srgbClr val="FF0000"/>
              </a:solidFill>
              <a:latin typeface="Comic Sans MS" pitchFamily="66" charset="0"/>
              <a:ea typeface="맑은 고딕" pitchFamily="50" charset="-127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352800" y="4648200"/>
            <a:ext cx="685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Look</a:t>
            </a:r>
            <a:endParaRPr kumimoji="0" lang="en-US" altLang="ko-KR" sz="3200" dirty="0">
              <a:solidFill>
                <a:srgbClr val="FF0000"/>
              </a:solidFill>
              <a:latin typeface="Comic Sans MS" pitchFamily="66" charset="0"/>
              <a:ea typeface="맑은 고딕" pitchFamily="50" charset="-127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431628" y="5253160"/>
            <a:ext cx="457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It’s</a:t>
            </a:r>
            <a:endParaRPr kumimoji="0" lang="en-US" altLang="ko-KR" sz="3200" dirty="0">
              <a:solidFill>
                <a:srgbClr val="FF0000"/>
              </a:solidFill>
              <a:latin typeface="Comic Sans MS" pitchFamily="66" charset="0"/>
              <a:ea typeface="맑은 고딕" pitchFamily="50" charset="-127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191000" y="4648200"/>
            <a:ext cx="457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at</a:t>
            </a:r>
            <a:endParaRPr kumimoji="0" lang="en-US" altLang="ko-KR" sz="3200" dirty="0">
              <a:solidFill>
                <a:srgbClr val="FF0000"/>
              </a:solidFill>
              <a:latin typeface="Comic Sans MS" pitchFamily="66" charset="0"/>
              <a:ea typeface="맑은 고딕" pitchFamily="50" charset="-127"/>
            </a:endParaRPr>
          </a:p>
        </p:txBody>
      </p:sp>
      <p:sp>
        <p:nvSpPr>
          <p:cNvPr id="13" name="Right Arrow 12">
            <a:hlinkClick r:id="" action="ppaction://hlinkshowjump?jump=nextslide"/>
          </p:cNvPr>
          <p:cNvSpPr/>
          <p:nvPr/>
        </p:nvSpPr>
        <p:spPr>
          <a:xfrm>
            <a:off x="7547084" y="5998779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hlinkClick r:id="" action="ppaction://hlinkshowjump?jump=previousslide"/>
          </p:cNvPr>
          <p:cNvSpPr/>
          <p:nvPr/>
        </p:nvSpPr>
        <p:spPr>
          <a:xfrm rot="10800000">
            <a:off x="308739" y="6054323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7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88;p36"/>
          <p:cNvSpPr txBox="1">
            <a:spLocks noGrp="1"/>
          </p:cNvSpPr>
          <p:nvPr>
            <p:ph type="title"/>
          </p:nvPr>
        </p:nvSpPr>
        <p:spPr>
          <a:xfrm>
            <a:off x="13138" y="0"/>
            <a:ext cx="9144000" cy="89807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 smtClean="0">
                <a:latin typeface="Century Gothic" pitchFamily="34" charset="0"/>
              </a:rPr>
              <a:t>HOMEWORK (from EC Summary page 9)</a:t>
            </a:r>
            <a:endParaRPr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Google Shape;288;p36"/>
          <p:cNvSpPr txBox="1">
            <a:spLocks/>
          </p:cNvSpPr>
          <p:nvPr/>
        </p:nvSpPr>
        <p:spPr>
          <a:xfrm>
            <a:off x="136634" y="2590800"/>
            <a:ext cx="9144000" cy="89807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lvl="0" algn="r" defTabSz="9144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Google Shape;288;p36"/>
          <p:cNvSpPr txBox="1">
            <a:spLocks/>
          </p:cNvSpPr>
          <p:nvPr/>
        </p:nvSpPr>
        <p:spPr>
          <a:xfrm>
            <a:off x="228600" y="1161392"/>
            <a:ext cx="6172200" cy="5562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lvl="0" algn="r" defTabSz="9144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>
              <a:lnSpc>
                <a:spcPct val="150000"/>
              </a:lnSpc>
            </a:pPr>
            <a:r>
              <a:rPr lang="en-US" sz="1800" b="1" u="sng" dirty="0" smtClean="0">
                <a:latin typeface="Century Gothic" pitchFamily="34" charset="0"/>
              </a:rPr>
              <a:t>Complete the </a:t>
            </a:r>
            <a:r>
              <a:rPr lang="en-US" sz="1800" b="1" u="sng" dirty="0" err="1" smtClean="0">
                <a:latin typeface="Century Gothic" pitchFamily="34" charset="0"/>
              </a:rPr>
              <a:t>dialoques</a:t>
            </a:r>
            <a:r>
              <a:rPr lang="en-US" sz="1800" b="1" u="sng" dirty="0" smtClean="0">
                <a:latin typeface="Century Gothic" pitchFamily="34" charset="0"/>
              </a:rPr>
              <a:t>!</a:t>
            </a:r>
          </a:p>
          <a:p>
            <a:pPr algn="l">
              <a:lnSpc>
                <a:spcPct val="150000"/>
              </a:lnSpc>
            </a:pPr>
            <a:endParaRPr lang="en-US" sz="1800" dirty="0">
              <a:latin typeface="Century Gothic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sz="1800" dirty="0" err="1" smtClean="0">
                <a:latin typeface="Century Gothic" pitchFamily="34" charset="0"/>
              </a:rPr>
              <a:t>Barkah</a:t>
            </a:r>
            <a:r>
              <a:rPr lang="en-US" sz="1800" dirty="0">
                <a:latin typeface="Century Gothic" pitchFamily="34" charset="0"/>
              </a:rPr>
              <a:t>	: Look at this ___________________!</a:t>
            </a:r>
          </a:p>
          <a:p>
            <a:pPr algn="l">
              <a:lnSpc>
                <a:spcPct val="150000"/>
              </a:lnSpc>
            </a:pPr>
            <a:r>
              <a:rPr lang="en-US" sz="1800" dirty="0" smtClean="0">
                <a:latin typeface="Century Gothic" pitchFamily="34" charset="0"/>
              </a:rPr>
              <a:t>Lisa</a:t>
            </a:r>
            <a:r>
              <a:rPr lang="en-US" sz="1800" dirty="0">
                <a:latin typeface="Century Gothic" pitchFamily="34" charset="0"/>
              </a:rPr>
              <a:t>	</a:t>
            </a:r>
            <a:r>
              <a:rPr lang="en-US" sz="1800" dirty="0" smtClean="0">
                <a:latin typeface="Century Gothic" pitchFamily="34" charset="0"/>
              </a:rPr>
              <a:t>: Wow! It’s _____________________.</a:t>
            </a:r>
          </a:p>
          <a:p>
            <a:pPr algn="l">
              <a:lnSpc>
                <a:spcPct val="150000"/>
              </a:lnSpc>
            </a:pPr>
            <a:endParaRPr lang="en-US" sz="1800" dirty="0" smtClean="0">
              <a:latin typeface="Century Gothic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sz="1800" dirty="0">
                <a:latin typeface="Century Gothic" pitchFamily="34" charset="0"/>
              </a:rPr>
              <a:t>Grace	: Look at that </a:t>
            </a:r>
            <a:r>
              <a:rPr lang="en-US" sz="1800" dirty="0" smtClean="0">
                <a:latin typeface="Century Gothic" pitchFamily="34" charset="0"/>
              </a:rPr>
              <a:t>__________________!</a:t>
            </a:r>
            <a:endParaRPr lang="en-US" sz="1800" dirty="0">
              <a:latin typeface="Century Gothic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sz="1800" dirty="0" smtClean="0">
                <a:latin typeface="Century Gothic" pitchFamily="34" charset="0"/>
              </a:rPr>
              <a:t>Meta</a:t>
            </a:r>
            <a:r>
              <a:rPr lang="en-US" sz="1800" dirty="0">
                <a:latin typeface="Century Gothic" pitchFamily="34" charset="0"/>
              </a:rPr>
              <a:t>	: Wow! It’s _____________________. </a:t>
            </a:r>
            <a:endParaRPr lang="en-US" sz="1800" dirty="0" smtClean="0">
              <a:latin typeface="Century Gothic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sz="1800" dirty="0">
                <a:latin typeface="Century Gothic" pitchFamily="34" charset="0"/>
              </a:rPr>
              <a:t> </a:t>
            </a:r>
          </a:p>
          <a:p>
            <a:pPr algn="l">
              <a:lnSpc>
                <a:spcPct val="150000"/>
              </a:lnSpc>
            </a:pPr>
            <a:r>
              <a:rPr lang="en-US" sz="1800" dirty="0">
                <a:latin typeface="Century Gothic" pitchFamily="34" charset="0"/>
              </a:rPr>
              <a:t>Benny	: Look at this ___________________!</a:t>
            </a:r>
          </a:p>
          <a:p>
            <a:pPr algn="l">
              <a:lnSpc>
                <a:spcPct val="150000"/>
              </a:lnSpc>
            </a:pPr>
            <a:r>
              <a:rPr lang="en-US" sz="1800" dirty="0" smtClean="0">
                <a:latin typeface="Century Gothic" pitchFamily="34" charset="0"/>
              </a:rPr>
              <a:t>Jean</a:t>
            </a:r>
            <a:r>
              <a:rPr lang="en-US" sz="1800" dirty="0">
                <a:latin typeface="Century Gothic" pitchFamily="34" charset="0"/>
              </a:rPr>
              <a:t>	</a:t>
            </a:r>
            <a:r>
              <a:rPr lang="en-US" sz="1800" dirty="0" smtClean="0">
                <a:latin typeface="Century Gothic" pitchFamily="34" charset="0"/>
              </a:rPr>
              <a:t>: </a:t>
            </a:r>
            <a:r>
              <a:rPr lang="en-US" sz="1800" dirty="0">
                <a:latin typeface="Century Gothic" pitchFamily="34" charset="0"/>
              </a:rPr>
              <a:t>Wow! It’s _____________________. </a:t>
            </a:r>
            <a:endParaRPr lang="en-US" sz="1800" dirty="0" smtClean="0">
              <a:latin typeface="Century Gothic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sz="1800" dirty="0">
                <a:latin typeface="Century Gothic" pitchFamily="34" charset="0"/>
              </a:rPr>
              <a:t> </a:t>
            </a:r>
            <a:br>
              <a:rPr lang="en-US" sz="1800" dirty="0">
                <a:latin typeface="Century Gothic" pitchFamily="34" charset="0"/>
              </a:rPr>
            </a:br>
            <a:r>
              <a:rPr lang="en-US" sz="1800" dirty="0" err="1">
                <a:latin typeface="Century Gothic" pitchFamily="34" charset="0"/>
              </a:rPr>
              <a:t>Floren</a:t>
            </a:r>
            <a:r>
              <a:rPr lang="en-US" sz="1800" dirty="0">
                <a:latin typeface="Century Gothic" pitchFamily="34" charset="0"/>
              </a:rPr>
              <a:t>	: Look at that </a:t>
            </a:r>
            <a:r>
              <a:rPr lang="en-US" sz="1800" dirty="0" smtClean="0">
                <a:latin typeface="Century Gothic" pitchFamily="34" charset="0"/>
              </a:rPr>
              <a:t>__________________!</a:t>
            </a:r>
            <a:endParaRPr lang="en-US" sz="1800" dirty="0">
              <a:latin typeface="Century Gothic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sz="1800" dirty="0" smtClean="0">
                <a:latin typeface="Century Gothic" pitchFamily="34" charset="0"/>
              </a:rPr>
              <a:t>Kevin</a:t>
            </a:r>
            <a:r>
              <a:rPr lang="en-US" sz="1800" dirty="0">
                <a:latin typeface="Century Gothic" pitchFamily="34" charset="0"/>
              </a:rPr>
              <a:t>	: Wow! It’s _____________________.</a:t>
            </a:r>
          </a:p>
        </p:txBody>
      </p:sp>
      <p:pic>
        <p:nvPicPr>
          <p:cNvPr id="17" name="Picture 7" descr="C:\Users\retno\Downloads\7dee4bf1e6b48c682ce73781fec4d76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120284"/>
            <a:ext cx="739382" cy="47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retno\Downloads\downloa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916" y="3039835"/>
            <a:ext cx="739382" cy="109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D:\BINTANG\Kump Gambar\butterfl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916" y="4599960"/>
            <a:ext cx="739382" cy="643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C:\Users\retno\Downloads\download (4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835354"/>
            <a:ext cx="1000498" cy="79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Google Shape;288;p36"/>
          <p:cNvSpPr txBox="1">
            <a:spLocks/>
          </p:cNvSpPr>
          <p:nvPr/>
        </p:nvSpPr>
        <p:spPr>
          <a:xfrm>
            <a:off x="6614291" y="1141502"/>
            <a:ext cx="1865586" cy="36859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lvl="0" algn="r" defTabSz="9144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>
              <a:lnSpc>
                <a:spcPct val="150000"/>
              </a:lnSpc>
            </a:pPr>
            <a:r>
              <a:rPr lang="en-US" sz="1800" b="1" i="1" u="sng" dirty="0" smtClean="0">
                <a:latin typeface="Century Gothic" pitchFamily="34" charset="0"/>
              </a:rPr>
              <a:t>Adjectives </a:t>
            </a:r>
            <a:r>
              <a:rPr lang="en-US" sz="1800" b="1" i="1" u="sng" dirty="0" smtClean="0">
                <a:latin typeface="Century Gothic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1800" b="1" i="1" dirty="0" smtClean="0">
                <a:latin typeface="Century Gothic" pitchFamily="34" charset="0"/>
              </a:rPr>
              <a:t>big</a:t>
            </a:r>
          </a:p>
          <a:p>
            <a:pPr algn="ctr">
              <a:lnSpc>
                <a:spcPct val="150000"/>
              </a:lnSpc>
            </a:pPr>
            <a:r>
              <a:rPr lang="en-US" sz="1800" b="1" i="1" dirty="0">
                <a:latin typeface="Century Gothic" pitchFamily="34" charset="0"/>
              </a:rPr>
              <a:t>s</a:t>
            </a:r>
            <a:r>
              <a:rPr lang="en-US" sz="1800" b="1" i="1" dirty="0" smtClean="0">
                <a:latin typeface="Century Gothic" pitchFamily="34" charset="0"/>
              </a:rPr>
              <a:t>mall</a:t>
            </a:r>
          </a:p>
          <a:p>
            <a:pPr algn="ctr">
              <a:lnSpc>
                <a:spcPct val="150000"/>
              </a:lnSpc>
            </a:pPr>
            <a:r>
              <a:rPr lang="en-US" sz="1800" b="1" i="1" dirty="0" smtClean="0">
                <a:latin typeface="Century Gothic" pitchFamily="34" charset="0"/>
              </a:rPr>
              <a:t>cute</a:t>
            </a:r>
          </a:p>
          <a:p>
            <a:pPr algn="ctr">
              <a:lnSpc>
                <a:spcPct val="150000"/>
              </a:lnSpc>
            </a:pPr>
            <a:r>
              <a:rPr lang="en-US" sz="1800" b="1" i="1" dirty="0">
                <a:latin typeface="Century Gothic" pitchFamily="34" charset="0"/>
              </a:rPr>
              <a:t>u</a:t>
            </a:r>
            <a:r>
              <a:rPr lang="en-US" sz="1800" b="1" i="1" dirty="0" smtClean="0">
                <a:latin typeface="Century Gothic" pitchFamily="34" charset="0"/>
              </a:rPr>
              <a:t>gly</a:t>
            </a:r>
          </a:p>
          <a:p>
            <a:pPr algn="ctr">
              <a:lnSpc>
                <a:spcPct val="150000"/>
              </a:lnSpc>
            </a:pPr>
            <a:r>
              <a:rPr lang="en-US" sz="1800" b="1" i="1" dirty="0">
                <a:latin typeface="Century Gothic" pitchFamily="34" charset="0"/>
              </a:rPr>
              <a:t>f</a:t>
            </a:r>
            <a:r>
              <a:rPr lang="en-US" sz="1800" b="1" i="1" dirty="0" smtClean="0">
                <a:latin typeface="Century Gothic" pitchFamily="34" charset="0"/>
              </a:rPr>
              <a:t>ast</a:t>
            </a:r>
          </a:p>
          <a:p>
            <a:pPr algn="ctr">
              <a:lnSpc>
                <a:spcPct val="150000"/>
              </a:lnSpc>
            </a:pPr>
            <a:r>
              <a:rPr lang="en-US" sz="1800" b="1" i="1" dirty="0">
                <a:latin typeface="Century Gothic" pitchFamily="34" charset="0"/>
              </a:rPr>
              <a:t>s</a:t>
            </a:r>
            <a:r>
              <a:rPr lang="en-US" sz="1800" b="1" i="1" dirty="0" smtClean="0">
                <a:latin typeface="Century Gothic" pitchFamily="34" charset="0"/>
              </a:rPr>
              <a:t>low</a:t>
            </a:r>
          </a:p>
          <a:p>
            <a:pPr algn="ctr">
              <a:lnSpc>
                <a:spcPct val="150000"/>
              </a:lnSpc>
            </a:pPr>
            <a:r>
              <a:rPr lang="en-US" sz="1800" b="1" i="1" dirty="0" smtClean="0">
                <a:latin typeface="Century Gothic" pitchFamily="34" charset="0"/>
              </a:rPr>
              <a:t>old</a:t>
            </a:r>
          </a:p>
          <a:p>
            <a:pPr algn="ctr">
              <a:lnSpc>
                <a:spcPct val="150000"/>
              </a:lnSpc>
            </a:pPr>
            <a:r>
              <a:rPr lang="en-US" sz="1800" b="1" i="1" dirty="0">
                <a:latin typeface="Century Gothic" pitchFamily="34" charset="0"/>
              </a:rPr>
              <a:t>y</a:t>
            </a:r>
            <a:r>
              <a:rPr lang="en-US" sz="1800" b="1" i="1" dirty="0" smtClean="0">
                <a:latin typeface="Century Gothic" pitchFamily="34" charset="0"/>
              </a:rPr>
              <a:t>oung</a:t>
            </a:r>
          </a:p>
        </p:txBody>
      </p:sp>
      <p:sp>
        <p:nvSpPr>
          <p:cNvPr id="10" name="Right Arrow 9">
            <a:hlinkClick r:id="" action="ppaction://hlinkshowjump?jump=nextslide"/>
          </p:cNvPr>
          <p:cNvSpPr/>
          <p:nvPr/>
        </p:nvSpPr>
        <p:spPr>
          <a:xfrm>
            <a:off x="7547084" y="5998779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>
            <a:hlinkClick r:id="" action="ppaction://hlinkshowjump?jump=previousslide"/>
          </p:cNvPr>
          <p:cNvSpPr/>
          <p:nvPr/>
        </p:nvSpPr>
        <p:spPr>
          <a:xfrm rot="10800000">
            <a:off x="228600" y="685800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18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SD TALENTA\SAMPLE PPT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79408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>
            <a:hlinkClick r:id="" action="ppaction://hlinkshowjump?jump=previousslide"/>
          </p:cNvPr>
          <p:cNvSpPr/>
          <p:nvPr/>
        </p:nvSpPr>
        <p:spPr>
          <a:xfrm rot="10800000">
            <a:off x="294293" y="6096000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72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6"/>
          <p:cNvSpPr txBox="1">
            <a:spLocks noGrp="1"/>
          </p:cNvSpPr>
          <p:nvPr>
            <p:ph type="title"/>
          </p:nvPr>
        </p:nvSpPr>
        <p:spPr>
          <a:xfrm>
            <a:off x="2508525" y="0"/>
            <a:ext cx="4276162" cy="9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 smtClean="0">
                <a:latin typeface="Century Gothic" pitchFamily="34" charset="0"/>
              </a:rPr>
              <a:t>Wha</a:t>
            </a:r>
            <a:r>
              <a:rPr lang="en" sz="6000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" sz="6000" b="1" dirty="0" smtClean="0">
                <a:latin typeface="Century Gothic" pitchFamily="34" charset="0"/>
              </a:rPr>
              <a:t> is i</a:t>
            </a:r>
            <a:r>
              <a:rPr lang="en" sz="6000" b="1" dirty="0" smtClean="0">
                <a:latin typeface="Arial" pitchFamily="34" charset="0"/>
                <a:cs typeface="Arial" pitchFamily="34" charset="0"/>
              </a:rPr>
              <a:t>t?</a:t>
            </a:r>
            <a:endParaRPr sz="6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D:\SD TALENTA\SCAN EC\GRADE 2\UNIT 1 LESSON 3\IMG_20200819_00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97" t="39973" r="36865" b="49224"/>
          <a:stretch/>
        </p:blipFill>
        <p:spPr bwMode="auto">
          <a:xfrm>
            <a:off x="2362200" y="1143000"/>
            <a:ext cx="4419600" cy="401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Google Shape;288;p36"/>
          <p:cNvSpPr txBox="1">
            <a:spLocks/>
          </p:cNvSpPr>
          <p:nvPr/>
        </p:nvSpPr>
        <p:spPr>
          <a:xfrm>
            <a:off x="2133600" y="5334000"/>
            <a:ext cx="5568675" cy="990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lvl="0" algn="r" defTabSz="9144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/>
            <a:r>
              <a:rPr lang="en-US" sz="6000" b="1" dirty="0" smtClean="0">
                <a:latin typeface="Century Gothic" pitchFamily="34" charset="0"/>
              </a:rPr>
              <a:t>I</a:t>
            </a:r>
            <a:r>
              <a:rPr lang="en-US" sz="6000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6000" b="1" dirty="0" smtClean="0">
                <a:latin typeface="Century Gothic" pitchFamily="34" charset="0"/>
              </a:rPr>
              <a:t> is a rabbi</a:t>
            </a:r>
            <a:r>
              <a:rPr lang="en-US" sz="6000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6000" b="1" dirty="0" smtClean="0">
                <a:latin typeface="Century Gothic" pitchFamily="34" charset="0"/>
              </a:rPr>
              <a:t>.</a:t>
            </a:r>
            <a:endParaRPr lang="en-US" sz="6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ight Arrow 4">
            <a:hlinkClick r:id="" action="ppaction://hlinkshowjump?jump=nextslide"/>
          </p:cNvPr>
          <p:cNvSpPr/>
          <p:nvPr/>
        </p:nvSpPr>
        <p:spPr>
          <a:xfrm>
            <a:off x="7547084" y="5998779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>
            <a:hlinkClick r:id="" action="ppaction://hlinkshowjump?jump=previousslide"/>
          </p:cNvPr>
          <p:cNvSpPr/>
          <p:nvPr/>
        </p:nvSpPr>
        <p:spPr>
          <a:xfrm rot="10800000">
            <a:off x="266700" y="6054323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07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6"/>
          <p:cNvSpPr txBox="1">
            <a:spLocks noGrp="1"/>
          </p:cNvSpPr>
          <p:nvPr>
            <p:ph type="title"/>
          </p:nvPr>
        </p:nvSpPr>
        <p:spPr>
          <a:xfrm>
            <a:off x="304800" y="-37475"/>
            <a:ext cx="8958950" cy="11042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 smtClean="0">
                <a:latin typeface="Century Gothic" pitchFamily="34" charset="0"/>
              </a:rPr>
              <a:t>Wha</a:t>
            </a:r>
            <a:r>
              <a:rPr lang="en" sz="4800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" sz="4800" b="1" dirty="0" smtClean="0">
                <a:latin typeface="Century Gothic" pitchFamily="34" charset="0"/>
              </a:rPr>
              <a:t> color is </a:t>
            </a:r>
            <a:r>
              <a:rPr lang="en" sz="4800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" sz="4800" b="1" dirty="0" smtClean="0">
                <a:latin typeface="Century Gothic" pitchFamily="34" charset="0"/>
              </a:rPr>
              <a:t>his animal</a:t>
            </a:r>
            <a:r>
              <a:rPr lang="en" sz="4800" b="1" dirty="0" smtClean="0">
                <a:latin typeface="Arial" pitchFamily="34" charset="0"/>
                <a:cs typeface="Arial" pitchFamily="34" charset="0"/>
              </a:rPr>
              <a:t>?</a:t>
            </a:r>
            <a:endParaRPr sz="4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D:\SD TALENTA\SCAN EC\GRADE 2\UNIT 1 LESSON 3\IMG_20200819_00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97" t="39973" r="36865" b="49224"/>
          <a:stretch/>
        </p:blipFill>
        <p:spPr bwMode="auto">
          <a:xfrm>
            <a:off x="2362200" y="1143000"/>
            <a:ext cx="4419600" cy="401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Google Shape;288;p36"/>
          <p:cNvSpPr txBox="1">
            <a:spLocks/>
          </p:cNvSpPr>
          <p:nvPr/>
        </p:nvSpPr>
        <p:spPr>
          <a:xfrm>
            <a:off x="2133600" y="5334000"/>
            <a:ext cx="5568675" cy="990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lvl="0" algn="r" defTabSz="9144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/>
            <a:r>
              <a:rPr lang="en-US" sz="6000" b="1" dirty="0" smtClean="0">
                <a:latin typeface="Century Gothic" pitchFamily="34" charset="0"/>
              </a:rPr>
              <a:t>I</a:t>
            </a:r>
            <a:r>
              <a:rPr lang="en-US" sz="6000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6000" b="1" dirty="0" smtClean="0">
                <a:latin typeface="Century Gothic" pitchFamily="34" charset="0"/>
              </a:rPr>
              <a:t>’s white.</a:t>
            </a:r>
            <a:endParaRPr lang="en-US" sz="6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ight Arrow 4">
            <a:hlinkClick r:id="" action="ppaction://hlinkshowjump?jump=nextslide"/>
          </p:cNvPr>
          <p:cNvSpPr/>
          <p:nvPr/>
        </p:nvSpPr>
        <p:spPr>
          <a:xfrm>
            <a:off x="7547084" y="5998779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>
            <a:hlinkClick r:id="" action="ppaction://hlinkshowjump?jump=previousslide"/>
          </p:cNvPr>
          <p:cNvSpPr/>
          <p:nvPr/>
        </p:nvSpPr>
        <p:spPr>
          <a:xfrm rot="10800000">
            <a:off x="266700" y="6054323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13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6"/>
          <p:cNvSpPr txBox="1">
            <a:spLocks noGrp="1"/>
          </p:cNvSpPr>
          <p:nvPr>
            <p:ph type="title"/>
          </p:nvPr>
        </p:nvSpPr>
        <p:spPr>
          <a:xfrm>
            <a:off x="321125" y="0"/>
            <a:ext cx="8958950" cy="8756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 smtClean="0">
                <a:latin typeface="Century Gothic" pitchFamily="34" charset="0"/>
              </a:rPr>
              <a:t>Do you like </a:t>
            </a:r>
            <a:r>
              <a:rPr lang="en" sz="4800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" sz="4800" b="1" dirty="0" smtClean="0">
                <a:latin typeface="Century Gothic" pitchFamily="34" charset="0"/>
              </a:rPr>
              <a:t>his animal?</a:t>
            </a:r>
            <a:endParaRPr sz="4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D:\SD TALENTA\SCAN EC\GRADE 2\UNIT 1 LESSON 3\IMG_20200819_00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97" t="39973" r="36865" b="49224"/>
          <a:stretch/>
        </p:blipFill>
        <p:spPr bwMode="auto">
          <a:xfrm>
            <a:off x="2362200" y="1143000"/>
            <a:ext cx="4419600" cy="401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Google Shape;288;p36"/>
          <p:cNvSpPr txBox="1">
            <a:spLocks/>
          </p:cNvSpPr>
          <p:nvPr/>
        </p:nvSpPr>
        <p:spPr>
          <a:xfrm>
            <a:off x="0" y="4985479"/>
            <a:ext cx="3733799" cy="990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lvl="0" algn="r" defTabSz="9144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/>
            <a:r>
              <a:rPr lang="en-US" sz="6000" b="1" dirty="0" smtClean="0">
                <a:latin typeface="Century Gothic" pitchFamily="34" charset="0"/>
              </a:rPr>
              <a:t>Yes, I do.</a:t>
            </a:r>
            <a:endParaRPr lang="en-US" sz="6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Google Shape;288;p36"/>
          <p:cNvSpPr txBox="1">
            <a:spLocks/>
          </p:cNvSpPr>
          <p:nvPr/>
        </p:nvSpPr>
        <p:spPr>
          <a:xfrm>
            <a:off x="4800600" y="5513882"/>
            <a:ext cx="4495800" cy="990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lvl="0" algn="r" defTabSz="9144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/>
            <a:r>
              <a:rPr lang="en-US" sz="6000" b="1" dirty="0" smtClean="0">
                <a:latin typeface="Century Gothic" pitchFamily="34" charset="0"/>
              </a:rPr>
              <a:t>No, I don’t.</a:t>
            </a:r>
            <a:endParaRPr lang="en-US" sz="6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retno\Pictures\Lain2\2.1....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4" y="4488153"/>
            <a:ext cx="809625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retno\Pictures\Lain2\2.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669" y="4944887"/>
            <a:ext cx="762000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ight Arrow 7">
            <a:hlinkClick r:id="" action="ppaction://hlinkshowjump?jump=nextslide"/>
          </p:cNvPr>
          <p:cNvSpPr/>
          <p:nvPr/>
        </p:nvSpPr>
        <p:spPr>
          <a:xfrm>
            <a:off x="7743669" y="1143000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hlinkClick r:id="" action="ppaction://hlinkshowjump?jump=previousslide"/>
          </p:cNvPr>
          <p:cNvSpPr/>
          <p:nvPr/>
        </p:nvSpPr>
        <p:spPr>
          <a:xfrm rot="10800000">
            <a:off x="299215" y="1198544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6"/>
          <p:cNvSpPr txBox="1">
            <a:spLocks noGrp="1"/>
          </p:cNvSpPr>
          <p:nvPr>
            <p:ph type="title"/>
          </p:nvPr>
        </p:nvSpPr>
        <p:spPr>
          <a:xfrm>
            <a:off x="2508525" y="0"/>
            <a:ext cx="4276162" cy="9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 smtClean="0">
                <a:latin typeface="Century Gothic" pitchFamily="34" charset="0"/>
              </a:rPr>
              <a:t>Wha</a:t>
            </a:r>
            <a:r>
              <a:rPr lang="en" sz="6000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" sz="6000" b="1" dirty="0" smtClean="0">
                <a:latin typeface="Century Gothic" pitchFamily="34" charset="0"/>
              </a:rPr>
              <a:t> is i</a:t>
            </a:r>
            <a:r>
              <a:rPr lang="en" sz="6000" b="1" dirty="0" smtClean="0">
                <a:latin typeface="Arial" pitchFamily="34" charset="0"/>
                <a:cs typeface="Arial" pitchFamily="34" charset="0"/>
              </a:rPr>
              <a:t>t?</a:t>
            </a:r>
            <a:endParaRPr sz="6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Google Shape;288;p36"/>
          <p:cNvSpPr txBox="1">
            <a:spLocks/>
          </p:cNvSpPr>
          <p:nvPr/>
        </p:nvSpPr>
        <p:spPr>
          <a:xfrm>
            <a:off x="2133600" y="5334000"/>
            <a:ext cx="5568675" cy="990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lvl="0" algn="r" defTabSz="9144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/>
            <a:r>
              <a:rPr lang="en-US" sz="6000" b="1" dirty="0" smtClean="0">
                <a:latin typeface="Century Gothic" pitchFamily="34" charset="0"/>
              </a:rPr>
              <a:t>I</a:t>
            </a:r>
            <a:r>
              <a:rPr lang="en-US" sz="6000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6000" b="1" dirty="0" smtClean="0">
                <a:latin typeface="Century Gothic" pitchFamily="34" charset="0"/>
              </a:rPr>
              <a:t> is a frog.</a:t>
            </a:r>
            <a:endParaRPr lang="en-US" sz="6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D:\SD TALENTA\SCAN EC\GRADE 2\UNIT 1 LESSON 3\IMG_20200819_00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7" t="41570" r="64381" b="48823"/>
          <a:stretch/>
        </p:blipFill>
        <p:spPr bwMode="auto">
          <a:xfrm>
            <a:off x="2803161" y="2113613"/>
            <a:ext cx="3522688" cy="2593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>
            <a:hlinkClick r:id="" action="ppaction://hlinkshowjump?jump=nextslide"/>
          </p:cNvPr>
          <p:cNvSpPr/>
          <p:nvPr/>
        </p:nvSpPr>
        <p:spPr>
          <a:xfrm>
            <a:off x="7547084" y="5998779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>
            <a:hlinkClick r:id="" action="ppaction://hlinkshowjump?jump=previousslide"/>
          </p:cNvPr>
          <p:cNvSpPr/>
          <p:nvPr/>
        </p:nvSpPr>
        <p:spPr>
          <a:xfrm rot="10800000">
            <a:off x="266700" y="6054323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16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288;p36"/>
          <p:cNvSpPr txBox="1">
            <a:spLocks/>
          </p:cNvSpPr>
          <p:nvPr/>
        </p:nvSpPr>
        <p:spPr>
          <a:xfrm>
            <a:off x="2133600" y="5334000"/>
            <a:ext cx="5568675" cy="990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lvl="0" algn="r" defTabSz="9144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/>
            <a:r>
              <a:rPr lang="en-US" sz="6000" b="1" dirty="0" smtClean="0">
                <a:latin typeface="Century Gothic" pitchFamily="34" charset="0"/>
              </a:rPr>
              <a:t>I</a:t>
            </a:r>
            <a:r>
              <a:rPr lang="en-US" sz="6000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6000" b="1" dirty="0" smtClean="0">
                <a:latin typeface="Century Gothic" pitchFamily="34" charset="0"/>
              </a:rPr>
              <a:t>’s green.</a:t>
            </a:r>
            <a:endParaRPr lang="en-US" sz="6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D:\SD TALENTA\SCAN EC\GRADE 2\UNIT 1 LESSON 3\IMG_20200819_00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7" t="41570" r="64381" b="48823"/>
          <a:stretch/>
        </p:blipFill>
        <p:spPr bwMode="auto">
          <a:xfrm>
            <a:off x="2803161" y="2113613"/>
            <a:ext cx="3522688" cy="2593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288;p36"/>
          <p:cNvSpPr txBox="1">
            <a:spLocks/>
          </p:cNvSpPr>
          <p:nvPr/>
        </p:nvSpPr>
        <p:spPr>
          <a:xfrm>
            <a:off x="85030" y="0"/>
            <a:ext cx="8958950" cy="110427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lvl="0" algn="r" defTabSz="9144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/>
            <a:r>
              <a:rPr lang="en-US" sz="4800" b="1" dirty="0" smtClean="0">
                <a:latin typeface="Century Gothic" pitchFamily="34" charset="0"/>
              </a:rPr>
              <a:t>Wha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4800" b="1" dirty="0" smtClean="0">
                <a:latin typeface="Century Gothic" pitchFamily="34" charset="0"/>
              </a:rPr>
              <a:t> color is 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4800" b="1" dirty="0" smtClean="0">
                <a:latin typeface="Century Gothic" pitchFamily="34" charset="0"/>
              </a:rPr>
              <a:t>his animal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ight Arrow 6">
            <a:hlinkClick r:id="" action="ppaction://hlinkshowjump?jump=nextslide"/>
          </p:cNvPr>
          <p:cNvSpPr/>
          <p:nvPr/>
        </p:nvSpPr>
        <p:spPr>
          <a:xfrm>
            <a:off x="7547084" y="5998779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hlinkClick r:id="" action="ppaction://hlinkshowjump?jump=previousslide"/>
          </p:cNvPr>
          <p:cNvSpPr/>
          <p:nvPr/>
        </p:nvSpPr>
        <p:spPr>
          <a:xfrm rot="10800000">
            <a:off x="266700" y="6054323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88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SD TALENTA\SCAN EC\GRADE 2\UNIT 1 LESSON 3\IMG_20200819_00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7" t="41570" r="64381" b="48823"/>
          <a:stretch/>
        </p:blipFill>
        <p:spPr bwMode="auto">
          <a:xfrm>
            <a:off x="1926156" y="3104064"/>
            <a:ext cx="3522688" cy="2593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288;p36"/>
          <p:cNvSpPr txBox="1">
            <a:spLocks noGrp="1"/>
          </p:cNvSpPr>
          <p:nvPr>
            <p:ph type="title"/>
          </p:nvPr>
        </p:nvSpPr>
        <p:spPr>
          <a:xfrm>
            <a:off x="304800" y="-37475"/>
            <a:ext cx="8958950" cy="11042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 smtClean="0">
                <a:latin typeface="Century Gothic" pitchFamily="34" charset="0"/>
              </a:rPr>
              <a:t>Do you like </a:t>
            </a:r>
            <a:r>
              <a:rPr lang="en" sz="4800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" sz="4800" b="1" dirty="0" smtClean="0">
                <a:latin typeface="Century Gothic" pitchFamily="34" charset="0"/>
              </a:rPr>
              <a:t>his animal?</a:t>
            </a:r>
            <a:endParaRPr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Google Shape;288;p36"/>
          <p:cNvSpPr txBox="1">
            <a:spLocks/>
          </p:cNvSpPr>
          <p:nvPr/>
        </p:nvSpPr>
        <p:spPr>
          <a:xfrm>
            <a:off x="-23734" y="1123013"/>
            <a:ext cx="3733799" cy="990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lvl="0" algn="r" defTabSz="9144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/>
            <a:r>
              <a:rPr lang="en-US" sz="6000" b="1" dirty="0" smtClean="0">
                <a:latin typeface="Century Gothic" pitchFamily="34" charset="0"/>
              </a:rPr>
              <a:t>Yes, I do.</a:t>
            </a:r>
            <a:endParaRPr lang="en-US" sz="6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Google Shape;288;p36"/>
          <p:cNvSpPr txBox="1">
            <a:spLocks/>
          </p:cNvSpPr>
          <p:nvPr/>
        </p:nvSpPr>
        <p:spPr>
          <a:xfrm>
            <a:off x="4800600" y="5513882"/>
            <a:ext cx="4495800" cy="990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lvl="0" algn="r" defTabSz="9144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/>
            <a:r>
              <a:rPr lang="en-US" sz="6000" b="1" dirty="0" smtClean="0">
                <a:latin typeface="Century Gothic" pitchFamily="34" charset="0"/>
              </a:rPr>
              <a:t>No, I don’t.</a:t>
            </a:r>
            <a:endParaRPr lang="en-US" sz="6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C:\Users\retno\Pictures\Lain2\2.1....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531" y="2113613"/>
            <a:ext cx="809625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retno\Pictures\Lain2\2.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669" y="4944887"/>
            <a:ext cx="762000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ight Arrow 11">
            <a:hlinkClick r:id="" action="ppaction://hlinkshowjump?jump=nextslide"/>
          </p:cNvPr>
          <p:cNvSpPr/>
          <p:nvPr/>
        </p:nvSpPr>
        <p:spPr>
          <a:xfrm>
            <a:off x="7722648" y="1303002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hlinkClick r:id="" action="ppaction://hlinkshowjump?jump=previousslide"/>
          </p:cNvPr>
          <p:cNvSpPr/>
          <p:nvPr/>
        </p:nvSpPr>
        <p:spPr>
          <a:xfrm rot="10800000">
            <a:off x="266700" y="6054323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61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SD TALENTA\SCAN EC\GRADE 2\UNIT 1 LESSON 3\IMG_20200819_00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7" t="41570" r="64381" b="48823"/>
          <a:stretch/>
        </p:blipFill>
        <p:spPr bwMode="auto">
          <a:xfrm>
            <a:off x="3589982" y="4799694"/>
            <a:ext cx="2277417" cy="167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Google Shape;288;p36"/>
          <p:cNvSpPr txBox="1">
            <a:spLocks/>
          </p:cNvSpPr>
          <p:nvPr/>
        </p:nvSpPr>
        <p:spPr>
          <a:xfrm>
            <a:off x="2362200" y="1066801"/>
            <a:ext cx="4572000" cy="76199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lvl="0" algn="r" defTabSz="9144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/>
            <a:r>
              <a:rPr lang="en-US" sz="2000" b="1" dirty="0" smtClean="0">
                <a:latin typeface="Century Gothic" pitchFamily="34" charset="0"/>
              </a:rPr>
              <a:t>Do you know which one is the….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Google Shape;288;p36"/>
          <p:cNvSpPr txBox="1">
            <a:spLocks/>
          </p:cNvSpPr>
          <p:nvPr/>
        </p:nvSpPr>
        <p:spPr>
          <a:xfrm>
            <a:off x="3589983" y="1658913"/>
            <a:ext cx="2027500" cy="990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lvl="0" algn="r" defTabSz="9144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/>
            <a:r>
              <a:rPr lang="en-US" sz="4800" b="1" dirty="0" smtClean="0">
                <a:latin typeface="Century Gothic" pitchFamily="34" charset="0"/>
              </a:rPr>
              <a:t>LION?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 descr="D:\SD TALENTA\SCAN EC\GRADE 2\UNIT 1 LESSON 3\IMG_20200819_00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0" t="25462" r="62931" b="63069"/>
          <a:stretch/>
        </p:blipFill>
        <p:spPr bwMode="auto">
          <a:xfrm>
            <a:off x="691421" y="4781380"/>
            <a:ext cx="1975579" cy="160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:\SD TALENTA\SCAN EC\GRADE 2\UNIT 1 LESSON 3\IMG_20200819_00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8" t="25462" r="6410" b="63006"/>
          <a:stretch/>
        </p:blipFill>
        <p:spPr bwMode="auto">
          <a:xfrm>
            <a:off x="6302115" y="4876800"/>
            <a:ext cx="2327750" cy="156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360;p36">
            <a:hlinkClick r:id="rId4" action="ppaction://hlinksldjump"/>
          </p:cNvPr>
          <p:cNvSpPr/>
          <p:nvPr/>
        </p:nvSpPr>
        <p:spPr>
          <a:xfrm>
            <a:off x="4332300" y="4087800"/>
            <a:ext cx="479400" cy="484200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85725" dist="47625" dir="7680000" algn="bl" rotWithShape="0">
              <a:srgbClr val="000000">
                <a:alpha val="4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dirty="0" smtClean="0">
                <a:solidFill>
                  <a:schemeClr val="dk1"/>
                </a:solidFill>
                <a:latin typeface="Century Gothic" pitchFamily="34" charset="0"/>
                <a:ea typeface="Londrina Solid"/>
                <a:cs typeface="Londrina Solid"/>
                <a:sym typeface="Londrina Solid"/>
              </a:rPr>
              <a:t>b</a:t>
            </a:r>
            <a:endParaRPr b="1" dirty="0">
              <a:latin typeface="Century Gothic" pitchFamily="34" charset="0"/>
            </a:endParaRPr>
          </a:p>
        </p:txBody>
      </p:sp>
      <p:sp>
        <p:nvSpPr>
          <p:cNvPr id="17" name="Google Shape;361;p36">
            <a:hlinkClick r:id="rId4" action="ppaction://hlinksldjump"/>
          </p:cNvPr>
          <p:cNvSpPr/>
          <p:nvPr/>
        </p:nvSpPr>
        <p:spPr>
          <a:xfrm>
            <a:off x="7237413" y="4087800"/>
            <a:ext cx="479400" cy="484200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85725" dist="47625" dir="7680000" algn="bl" rotWithShape="0">
              <a:srgbClr val="000000">
                <a:alpha val="4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dirty="0" smtClean="0">
                <a:solidFill>
                  <a:schemeClr val="dk1"/>
                </a:solidFill>
                <a:latin typeface="Century Gothic" pitchFamily="34" charset="0"/>
                <a:ea typeface="Londrina Solid"/>
                <a:cs typeface="Londrina Solid"/>
                <a:sym typeface="Londrina Solid"/>
              </a:rPr>
              <a:t>c</a:t>
            </a:r>
            <a:endParaRPr b="1" dirty="0">
              <a:latin typeface="Century Gothic" pitchFamily="34" charset="0"/>
            </a:endParaRPr>
          </a:p>
        </p:txBody>
      </p:sp>
      <p:sp>
        <p:nvSpPr>
          <p:cNvPr id="18" name="Google Shape;362;p36">
            <a:hlinkClick r:id="rId4" action="ppaction://hlinksldjump"/>
          </p:cNvPr>
          <p:cNvSpPr/>
          <p:nvPr/>
        </p:nvSpPr>
        <p:spPr>
          <a:xfrm>
            <a:off x="1427163" y="4087800"/>
            <a:ext cx="479400" cy="484200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85725" dist="47625" dir="7680000" algn="bl" rotWithShape="0">
              <a:srgbClr val="000000">
                <a:alpha val="4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dirty="0" smtClean="0">
                <a:latin typeface="Century Gothic" pitchFamily="34" charset="0"/>
                <a:ea typeface="Londrina Solid"/>
                <a:cs typeface="Londrina Solid"/>
                <a:sym typeface="Londrina Solid"/>
              </a:rPr>
              <a:t>a</a:t>
            </a:r>
            <a:endParaRPr b="1" dirty="0">
              <a:latin typeface="Century Gothic" pitchFamily="34" charset="0"/>
            </a:endParaRPr>
          </a:p>
        </p:txBody>
      </p:sp>
      <p:sp>
        <p:nvSpPr>
          <p:cNvPr id="10" name="Right Arrow 9">
            <a:hlinkClick r:id="" action="ppaction://hlinkshowjump?jump=nextslide"/>
          </p:cNvPr>
          <p:cNvSpPr/>
          <p:nvPr/>
        </p:nvSpPr>
        <p:spPr>
          <a:xfrm>
            <a:off x="7716813" y="1198179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>
            <a:hlinkClick r:id="" action="ppaction://hlinkshowjump?jump=previousslide"/>
          </p:cNvPr>
          <p:cNvSpPr/>
          <p:nvPr/>
        </p:nvSpPr>
        <p:spPr>
          <a:xfrm rot="10800000">
            <a:off x="372185" y="1253723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78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</TotalTime>
  <Words>364</Words>
  <Application>Microsoft Office PowerPoint</Application>
  <PresentationFormat>On-screen Show (4:3)</PresentationFormat>
  <Paragraphs>125</Paragraphs>
  <Slides>26</Slides>
  <Notes>11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What is it?</vt:lpstr>
      <vt:lpstr>What color is this animal?</vt:lpstr>
      <vt:lpstr>Do you like this animal?</vt:lpstr>
      <vt:lpstr>What is it?</vt:lpstr>
      <vt:lpstr>PowerPoint Presentation</vt:lpstr>
      <vt:lpstr>Do you like this animal?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SENTENCE PATTERNS</vt:lpstr>
      <vt:lpstr>SENTENCE PATTERNS</vt:lpstr>
      <vt:lpstr>PowerPoint Presentation</vt:lpstr>
      <vt:lpstr>EXAMPLE</vt:lpstr>
      <vt:lpstr>EXAMPLE</vt:lpstr>
      <vt:lpstr>What is it?</vt:lpstr>
      <vt:lpstr>PowerPoint Presentation</vt:lpstr>
      <vt:lpstr>HOMEWORK (from EC Summary page 9)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retno</dc:creator>
  <cp:lastModifiedBy>retno</cp:lastModifiedBy>
  <cp:revision>27</cp:revision>
  <dcterms:created xsi:type="dcterms:W3CDTF">2020-08-22T01:01:59Z</dcterms:created>
  <dcterms:modified xsi:type="dcterms:W3CDTF">2020-08-25T04:40:47Z</dcterms:modified>
</cp:coreProperties>
</file>