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9" r:id="rId2"/>
    <p:sldId id="291" r:id="rId3"/>
    <p:sldId id="290" r:id="rId4"/>
    <p:sldId id="258" r:id="rId5"/>
    <p:sldId id="292" r:id="rId6"/>
    <p:sldId id="293" r:id="rId7"/>
    <p:sldId id="284" r:id="rId8"/>
    <p:sldId id="286" r:id="rId9"/>
    <p:sldId id="294" r:id="rId10"/>
    <p:sldId id="299" r:id="rId11"/>
    <p:sldId id="300" r:id="rId12"/>
    <p:sldId id="301" r:id="rId13"/>
    <p:sldId id="302" r:id="rId14"/>
    <p:sldId id="303" r:id="rId15"/>
    <p:sldId id="296" r:id="rId16"/>
    <p:sldId id="297" r:id="rId17"/>
    <p:sldId id="298" r:id="rId18"/>
    <p:sldId id="295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19" autoAdjust="0"/>
  </p:normalViewPr>
  <p:slideViewPr>
    <p:cSldViewPr>
      <p:cViewPr>
        <p:scale>
          <a:sx n="50" d="100"/>
          <a:sy n="50" d="100"/>
        </p:scale>
        <p:origin x="-234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27FBE-1843-4E96-93E6-00DA3449C463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50A55-D71C-43EC-9D77-0206B037C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06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f37e0169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f37e0169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f37e0169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f37e0169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f37e0169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f37e0169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6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5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27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-55200" y="1400"/>
            <a:ext cx="9220500" cy="96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681850" y="1395600"/>
            <a:ext cx="37803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531850" y="105167"/>
            <a:ext cx="6300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70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79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8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2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3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7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811A4-9DC9-4E82-8CA4-53421F2AC11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B4CC6-A487-4D0A-9688-F8CD789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1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D TALENTA\SAMPLE PPT\cartoon-safari-jungle-frame-border-template-illustration-children-happy-colorful-323368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3"/>
          <a:stretch/>
        </p:blipFill>
        <p:spPr bwMode="auto">
          <a:xfrm>
            <a:off x="0" y="1316"/>
            <a:ext cx="9122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67200" y="533400"/>
            <a:ext cx="4232056" cy="707886"/>
          </a:xfrm>
          <a:prstGeom prst="rect">
            <a:avLst/>
          </a:prstGeom>
          <a:solidFill>
            <a:srgbClr val="FF66FF"/>
          </a:solidFill>
        </p:spPr>
        <p:txBody>
          <a:bodyPr wrap="square" rtlCol="0" anchor="ctr">
            <a:spAutoFit/>
          </a:bodyPr>
          <a:lstStyle/>
          <a:p>
            <a:r>
              <a:rPr lang="en-US" sz="4000" b="1" dirty="0" smtClean="0">
                <a:latin typeface="Century Gothic" pitchFamily="34" charset="0"/>
              </a:rPr>
              <a:t>Second Meeting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10" name="Google Shape;288;p36"/>
          <p:cNvSpPr txBox="1">
            <a:spLocks/>
          </p:cNvSpPr>
          <p:nvPr/>
        </p:nvSpPr>
        <p:spPr>
          <a:xfrm>
            <a:off x="2124732" y="2057400"/>
            <a:ext cx="5511362" cy="99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 dirty="0" smtClean="0">
                <a:latin typeface="Century Gothic" pitchFamily="34" charset="0"/>
              </a:rPr>
              <a:t>Unit 1 Lesson 3</a:t>
            </a:r>
            <a:endParaRPr lang="en-US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Google Shape;288;p36"/>
          <p:cNvSpPr txBox="1">
            <a:spLocks/>
          </p:cNvSpPr>
          <p:nvPr/>
        </p:nvSpPr>
        <p:spPr>
          <a:xfrm>
            <a:off x="1622206" y="2711669"/>
            <a:ext cx="6648450" cy="99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 dirty="0" smtClean="0">
                <a:latin typeface="Century Gothic" pitchFamily="34" charset="0"/>
              </a:rPr>
              <a:t>Look at That Zebra!</a:t>
            </a:r>
            <a:endParaRPr lang="en-US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>
            <a:hlinkClick r:id="" action="ppaction://hlinkshowjump?jump=nextslide"/>
          </p:cNvPr>
          <p:cNvSpPr/>
          <p:nvPr/>
        </p:nvSpPr>
        <p:spPr>
          <a:xfrm>
            <a:off x="7959742" y="6165221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D TALENTA\SCAN EC\GRADE 2\UNIT 1 LESSON 3\IMG_20200819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7" t="39973" r="36865" b="49224"/>
          <a:stretch/>
        </p:blipFill>
        <p:spPr bwMode="auto">
          <a:xfrm>
            <a:off x="308085" y="997278"/>
            <a:ext cx="1282574" cy="116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retno\Downloads\24469234-horse-cartoon-jump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81" y="2514600"/>
            <a:ext cx="1343083" cy="113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BINTANG\Kump Gambar\sing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26" y="5410200"/>
            <a:ext cx="140179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etno\Downloads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5" y="3918997"/>
            <a:ext cx="1495043" cy="103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88;p36"/>
          <p:cNvSpPr txBox="1">
            <a:spLocks/>
          </p:cNvSpPr>
          <p:nvPr/>
        </p:nvSpPr>
        <p:spPr>
          <a:xfrm>
            <a:off x="687271" y="16329"/>
            <a:ext cx="7987043" cy="8980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latin typeface="Century Gothic" pitchFamily="34" charset="0"/>
              </a:rPr>
              <a:t>e</a:t>
            </a:r>
            <a:r>
              <a:rPr lang="en-US" sz="3200" b="1" dirty="0" smtClean="0">
                <a:latin typeface="Century Gothic" pitchFamily="34" charset="0"/>
              </a:rPr>
              <a:t>lephant          fast          lion            cute</a:t>
            </a:r>
          </a:p>
        </p:txBody>
      </p:sp>
      <p:sp>
        <p:nvSpPr>
          <p:cNvPr id="10" name="Google Shape;288;p36"/>
          <p:cNvSpPr txBox="1">
            <a:spLocks/>
          </p:cNvSpPr>
          <p:nvPr/>
        </p:nvSpPr>
        <p:spPr>
          <a:xfrm>
            <a:off x="2017318" y="1264283"/>
            <a:ext cx="6809396" cy="8980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600" dirty="0" smtClean="0">
                <a:latin typeface="Century Gothic" pitchFamily="34" charset="0"/>
              </a:rPr>
              <a:t>That rabbit is ____________.</a:t>
            </a:r>
          </a:p>
        </p:txBody>
      </p:sp>
      <p:sp>
        <p:nvSpPr>
          <p:cNvPr id="11" name="Google Shape;288;p36"/>
          <p:cNvSpPr txBox="1">
            <a:spLocks/>
          </p:cNvSpPr>
          <p:nvPr/>
        </p:nvSpPr>
        <p:spPr>
          <a:xfrm>
            <a:off x="2017318" y="2667000"/>
            <a:ext cx="6809396" cy="8980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600" dirty="0" smtClean="0">
                <a:latin typeface="Century Gothic" pitchFamily="34" charset="0"/>
              </a:rPr>
              <a:t>That horse is ____________.</a:t>
            </a:r>
          </a:p>
        </p:txBody>
      </p:sp>
      <p:sp>
        <p:nvSpPr>
          <p:cNvPr id="12" name="Google Shape;288;p36"/>
          <p:cNvSpPr txBox="1">
            <a:spLocks/>
          </p:cNvSpPr>
          <p:nvPr/>
        </p:nvSpPr>
        <p:spPr>
          <a:xfrm>
            <a:off x="2000258" y="5562600"/>
            <a:ext cx="6809396" cy="8980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600" dirty="0" smtClean="0">
                <a:latin typeface="Century Gothic" pitchFamily="34" charset="0"/>
              </a:rPr>
              <a:t>That  ____________ is old.</a:t>
            </a:r>
          </a:p>
        </p:txBody>
      </p:sp>
      <p:sp>
        <p:nvSpPr>
          <p:cNvPr id="13" name="Google Shape;288;p36"/>
          <p:cNvSpPr txBox="1">
            <a:spLocks/>
          </p:cNvSpPr>
          <p:nvPr/>
        </p:nvSpPr>
        <p:spPr>
          <a:xfrm>
            <a:off x="2017318" y="4114800"/>
            <a:ext cx="6809396" cy="8980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600" dirty="0" smtClean="0">
                <a:latin typeface="Century Gothic" pitchFamily="34" charset="0"/>
              </a:rPr>
              <a:t>That  ____________ is big.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92914" y="1389769"/>
            <a:ext cx="2057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cute</a:t>
            </a:r>
            <a:endParaRPr kumimoji="0" lang="en-US" altLang="ko-KR" sz="4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00875" y="2807137"/>
            <a:ext cx="2057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fast</a:t>
            </a:r>
            <a:endParaRPr kumimoji="0" lang="en-US" altLang="ko-KR" sz="4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92714" y="5704701"/>
            <a:ext cx="2057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lion</a:t>
            </a:r>
            <a:endParaRPr kumimoji="0" lang="en-US" altLang="ko-KR" sz="4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652092" y="4286836"/>
            <a:ext cx="2057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elephant</a:t>
            </a:r>
            <a:endParaRPr kumimoji="0" lang="en-US" altLang="ko-KR" sz="4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8" name="Right Arrow 17">
            <a:hlinkClick r:id="" action="ppaction://hlinkshowjump?jump=previousslide"/>
          </p:cNvPr>
          <p:cNvSpPr/>
          <p:nvPr/>
        </p:nvSpPr>
        <p:spPr>
          <a:xfrm rot="10800000">
            <a:off x="308085" y="62829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588469" y="62273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8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INTANG\Kump Gambar\bi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3429000" cy="3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88;p36"/>
          <p:cNvSpPr txBox="1">
            <a:spLocks/>
          </p:cNvSpPr>
          <p:nvPr/>
        </p:nvSpPr>
        <p:spPr>
          <a:xfrm>
            <a:off x="1066800" y="5181600"/>
            <a:ext cx="7620000" cy="8980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600" dirty="0" smtClean="0">
                <a:latin typeface="Century Gothic" pitchFamily="34" charset="0"/>
              </a:rPr>
              <a:t>That _________ is cute / ugly.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33600" y="5353636"/>
            <a:ext cx="2057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bird</a:t>
            </a:r>
            <a:endParaRPr kumimoji="0" lang="en-US" altLang="ko-KR" sz="4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8" name="Oval 7"/>
          <p:cNvSpPr/>
          <p:nvPr/>
        </p:nvSpPr>
        <p:spPr>
          <a:xfrm>
            <a:off x="4724400" y="5437257"/>
            <a:ext cx="1371600" cy="441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8;p36"/>
          <p:cNvSpPr txBox="1">
            <a:spLocks/>
          </p:cNvSpPr>
          <p:nvPr/>
        </p:nvSpPr>
        <p:spPr>
          <a:xfrm>
            <a:off x="304800" y="5105401"/>
            <a:ext cx="8382000" cy="8980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600" dirty="0" smtClean="0">
                <a:latin typeface="Century Gothic" pitchFamily="34" charset="0"/>
              </a:rPr>
              <a:t>   This ___________ is fast / beautiful.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59020" y="5230337"/>
            <a:ext cx="2362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butterfly</a:t>
            </a:r>
            <a:endParaRPr kumimoji="0" lang="en-US" altLang="ko-KR" sz="4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38800" y="5105400"/>
            <a:ext cx="2590800" cy="898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:\BINTANG\Kump Gambar\butterfl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53" y="762000"/>
            <a:ext cx="5043487" cy="43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8;p36"/>
          <p:cNvSpPr txBox="1">
            <a:spLocks/>
          </p:cNvSpPr>
          <p:nvPr/>
        </p:nvSpPr>
        <p:spPr>
          <a:xfrm>
            <a:off x="304800" y="5029200"/>
            <a:ext cx="8382000" cy="8980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600" dirty="0" smtClean="0">
                <a:latin typeface="Century Gothic" pitchFamily="34" charset="0"/>
              </a:rPr>
              <a:t>   This ___________ is fast/ slow.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59020" y="5166857"/>
            <a:ext cx="2362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tiger</a:t>
            </a:r>
            <a:endParaRPr kumimoji="0" lang="en-US" altLang="ko-KR" sz="4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0" y="5065201"/>
            <a:ext cx="1143000" cy="731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D:\BINTANG\Kump Gambar\harim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15" y="1600200"/>
            <a:ext cx="593217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6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8;p36"/>
          <p:cNvSpPr txBox="1">
            <a:spLocks/>
          </p:cNvSpPr>
          <p:nvPr/>
        </p:nvSpPr>
        <p:spPr>
          <a:xfrm>
            <a:off x="304800" y="5105400"/>
            <a:ext cx="8382000" cy="8980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600" dirty="0" smtClean="0">
                <a:latin typeface="Century Gothic" pitchFamily="34" charset="0"/>
              </a:rPr>
              <a:t>   This ___________ is fast/ slow.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59020" y="5243057"/>
            <a:ext cx="2362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turtle</a:t>
            </a:r>
            <a:endParaRPr kumimoji="0" lang="en-US" altLang="ko-KR" sz="48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8" name="Oval 7"/>
          <p:cNvSpPr/>
          <p:nvPr/>
        </p:nvSpPr>
        <p:spPr>
          <a:xfrm>
            <a:off x="5562600" y="5217601"/>
            <a:ext cx="1427080" cy="731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D:\BINTANG\Kump Gambar\tur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85791"/>
            <a:ext cx="4627480" cy="41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D TALENTA\SCAN EC\GRADE 2\UNIT 1 LESSON 3\IMG_20200819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41570" r="64381" b="48823"/>
          <a:stretch/>
        </p:blipFill>
        <p:spPr bwMode="auto">
          <a:xfrm>
            <a:off x="2590800" y="1130371"/>
            <a:ext cx="4114800" cy="30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88;p36"/>
          <p:cNvSpPr txBox="1">
            <a:spLocks/>
          </p:cNvSpPr>
          <p:nvPr/>
        </p:nvSpPr>
        <p:spPr>
          <a:xfrm>
            <a:off x="1066800" y="4495799"/>
            <a:ext cx="7162800" cy="8980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 smtClean="0">
                <a:latin typeface="Century Gothic" pitchFamily="34" charset="0"/>
              </a:rPr>
              <a:t>That / fast / . / is / frog</a:t>
            </a:r>
          </a:p>
        </p:txBody>
      </p:sp>
      <p:sp>
        <p:nvSpPr>
          <p:cNvPr id="6" name="Google Shape;288;p36"/>
          <p:cNvSpPr txBox="1">
            <a:spLocks/>
          </p:cNvSpPr>
          <p:nvPr/>
        </p:nvSpPr>
        <p:spPr>
          <a:xfrm>
            <a:off x="1072487" y="5416018"/>
            <a:ext cx="5715000" cy="8980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Century Gothic" pitchFamily="34" charset="0"/>
              </a:rPr>
              <a:t>That frog is fast</a:t>
            </a:r>
            <a:r>
              <a:rPr lang="en-US" sz="3600" b="1" dirty="0" smtClean="0">
                <a:latin typeface="Century Gothic" pitchFamily="34" charset="0"/>
              </a:rPr>
              <a:t>.</a:t>
            </a:r>
          </a:p>
        </p:txBody>
      </p:sp>
      <p:sp>
        <p:nvSpPr>
          <p:cNvPr id="7" name="Right Arrow 6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0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SD TALENTA\SCAN EC\GRADE 2\UNIT 1 LESSON 3\IMG_20200819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9" t="39445" r="7328" b="48935"/>
          <a:stretch/>
        </p:blipFill>
        <p:spPr bwMode="auto">
          <a:xfrm>
            <a:off x="2286000" y="1015916"/>
            <a:ext cx="4376347" cy="334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88;p36"/>
          <p:cNvSpPr txBox="1">
            <a:spLocks/>
          </p:cNvSpPr>
          <p:nvPr/>
        </p:nvSpPr>
        <p:spPr>
          <a:xfrm>
            <a:off x="1066800" y="4495799"/>
            <a:ext cx="7162800" cy="8980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latin typeface="Century Gothic" pitchFamily="34" charset="0"/>
              </a:rPr>
              <a:t>s</a:t>
            </a:r>
            <a:r>
              <a:rPr lang="en-US" sz="3200" b="1" dirty="0" smtClean="0">
                <a:latin typeface="Century Gothic" pitchFamily="34" charset="0"/>
              </a:rPr>
              <a:t>pider / This / . / small / is</a:t>
            </a:r>
          </a:p>
        </p:txBody>
      </p:sp>
      <p:sp>
        <p:nvSpPr>
          <p:cNvPr id="7" name="Google Shape;288;p36"/>
          <p:cNvSpPr txBox="1">
            <a:spLocks/>
          </p:cNvSpPr>
          <p:nvPr/>
        </p:nvSpPr>
        <p:spPr>
          <a:xfrm>
            <a:off x="1066800" y="5416018"/>
            <a:ext cx="5715000" cy="8980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Century Gothic" pitchFamily="34" charset="0"/>
              </a:rPr>
              <a:t>This spider is small.</a:t>
            </a:r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0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8;p36"/>
          <p:cNvSpPr txBox="1">
            <a:spLocks/>
          </p:cNvSpPr>
          <p:nvPr/>
        </p:nvSpPr>
        <p:spPr>
          <a:xfrm>
            <a:off x="1066800" y="4495799"/>
            <a:ext cx="7162800" cy="8980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latin typeface="Century Gothic" pitchFamily="34" charset="0"/>
              </a:rPr>
              <a:t>c</a:t>
            </a:r>
            <a:r>
              <a:rPr lang="en-US" sz="3200" b="1" dirty="0" smtClean="0">
                <a:latin typeface="Century Gothic" pitchFamily="34" charset="0"/>
              </a:rPr>
              <a:t>ute / This / is / . / monkey</a:t>
            </a:r>
          </a:p>
        </p:txBody>
      </p:sp>
      <p:sp>
        <p:nvSpPr>
          <p:cNvPr id="7" name="Google Shape;288;p36"/>
          <p:cNvSpPr txBox="1">
            <a:spLocks/>
          </p:cNvSpPr>
          <p:nvPr/>
        </p:nvSpPr>
        <p:spPr>
          <a:xfrm>
            <a:off x="1089546" y="5393870"/>
            <a:ext cx="5715000" cy="8980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Century Gothic" pitchFamily="34" charset="0"/>
              </a:rPr>
              <a:t>This monkey is cute</a:t>
            </a:r>
            <a:r>
              <a:rPr lang="en-US" sz="3600" b="1" dirty="0" smtClean="0">
                <a:latin typeface="Century Gothic" pitchFamily="34" charset="0"/>
              </a:rPr>
              <a:t>.</a:t>
            </a:r>
          </a:p>
        </p:txBody>
      </p:sp>
      <p:pic>
        <p:nvPicPr>
          <p:cNvPr id="7170" name="Picture 2" descr="D:\BINTANG\Kump Gambar\monke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8896"/>
            <a:ext cx="3886200" cy="43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D TALENTA\SAMPLE PPT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-52223"/>
            <a:ext cx="9133489" cy="68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hlinkClick r:id="" action="ppaction://hlinkshowjump?jump=previousslide"/>
          </p:cNvPr>
          <p:cNvSpPr/>
          <p:nvPr/>
        </p:nvSpPr>
        <p:spPr>
          <a:xfrm rot="10800000">
            <a:off x="294293" y="6043448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D:\SD TALENTA\SCAN EC\GRADE 2\UNIT 1 LESSON 3\IMG_20200819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25462" r="62931" b="63069"/>
          <a:stretch/>
        </p:blipFill>
        <p:spPr bwMode="auto">
          <a:xfrm>
            <a:off x="6646952" y="2420335"/>
            <a:ext cx="2194981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88;p36"/>
          <p:cNvSpPr txBox="1">
            <a:spLocks/>
          </p:cNvSpPr>
          <p:nvPr/>
        </p:nvSpPr>
        <p:spPr>
          <a:xfrm>
            <a:off x="786505" y="152400"/>
            <a:ext cx="8055429" cy="8980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200" b="1" dirty="0" smtClean="0">
                <a:latin typeface="Century Gothic" pitchFamily="34" charset="0"/>
              </a:rPr>
              <a:t>zebra         it          that         fast           is</a:t>
            </a:r>
          </a:p>
        </p:txBody>
      </p:sp>
      <p:sp>
        <p:nvSpPr>
          <p:cNvPr id="8" name="Google Shape;288;p36"/>
          <p:cNvSpPr txBox="1">
            <a:spLocks/>
          </p:cNvSpPr>
          <p:nvPr/>
        </p:nvSpPr>
        <p:spPr>
          <a:xfrm>
            <a:off x="786504" y="1758287"/>
            <a:ext cx="8055429" cy="3804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3200" b="1" dirty="0" smtClean="0">
                <a:latin typeface="Century Gothic" pitchFamily="34" charset="0"/>
              </a:rPr>
              <a:t>A </a:t>
            </a:r>
            <a:r>
              <a:rPr lang="en-US" sz="3200" dirty="0" smtClean="0">
                <a:latin typeface="Century Gothic" pitchFamily="34" charset="0"/>
              </a:rPr>
              <a:t>: Look at ________ monkey!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3200" dirty="0" smtClean="0">
                <a:latin typeface="Century Gothic" pitchFamily="34" charset="0"/>
              </a:rPr>
              <a:t>B : That’s not a monkey.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3200" dirty="0">
                <a:latin typeface="Century Gothic" pitchFamily="34" charset="0"/>
              </a:rPr>
              <a:t> </a:t>
            </a:r>
            <a:r>
              <a:rPr lang="en-US" sz="3200" dirty="0" smtClean="0">
                <a:latin typeface="Century Gothic" pitchFamily="34" charset="0"/>
              </a:rPr>
              <a:t>    It’s a __________.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3200" dirty="0" smtClean="0">
                <a:latin typeface="Century Gothic" pitchFamily="34" charset="0"/>
              </a:rPr>
              <a:t>C : </a:t>
            </a:r>
            <a:r>
              <a:rPr lang="en-US" sz="3200" dirty="0" err="1" smtClean="0">
                <a:latin typeface="Century Gothic" pitchFamily="34" charset="0"/>
              </a:rPr>
              <a:t>Ooops</a:t>
            </a:r>
            <a:r>
              <a:rPr lang="en-US" sz="3200" dirty="0" smtClean="0">
                <a:latin typeface="Century Gothic" pitchFamily="34" charset="0"/>
              </a:rPr>
              <a:t>! It ______ very _________.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3200" dirty="0" smtClean="0">
                <a:latin typeface="Century Gothic" pitchFamily="34" charset="0"/>
              </a:rPr>
              <a:t>D : Yes, _________ is also young.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19400" y="1945957"/>
            <a:ext cx="2057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that</a:t>
            </a:r>
            <a:endParaRPr kumimoji="0" lang="en-US" altLang="ko-KR" sz="44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94546" y="4155757"/>
            <a:ext cx="2057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is</a:t>
            </a:r>
            <a:endParaRPr kumimoji="0" lang="en-US" altLang="ko-KR" sz="44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636097" y="4191000"/>
            <a:ext cx="2057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fast</a:t>
            </a:r>
            <a:endParaRPr kumimoji="0" lang="en-US" altLang="ko-KR" sz="44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65846" y="3414221"/>
            <a:ext cx="2057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zebra</a:t>
            </a:r>
            <a:endParaRPr kumimoji="0" lang="en-US" altLang="ko-KR" sz="44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362200" y="4876800"/>
            <a:ext cx="2057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it</a:t>
            </a:r>
            <a:endParaRPr kumimoji="0" lang="en-US" altLang="ko-KR" sz="44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D TALENTA\SAMPLE PPT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940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" action="ppaction://hlinkshowjump?jump=previousslide"/>
          </p:cNvPr>
          <p:cNvSpPr/>
          <p:nvPr/>
        </p:nvSpPr>
        <p:spPr>
          <a:xfrm rot="10800000">
            <a:off x="294293" y="6096000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7;p35"/>
          <p:cNvSpPr txBox="1">
            <a:spLocks/>
          </p:cNvSpPr>
          <p:nvPr/>
        </p:nvSpPr>
        <p:spPr>
          <a:xfrm>
            <a:off x="762000" y="1752600"/>
            <a:ext cx="8077200" cy="20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3200" dirty="0" smtClean="0">
                <a:latin typeface="Century Gothic" pitchFamily="34" charset="0"/>
              </a:rPr>
              <a:t>In this lesson, you will learn :</a:t>
            </a:r>
          </a:p>
          <a:p>
            <a:pPr algn="l"/>
            <a:endParaRPr lang="en-US" sz="3200" dirty="0" smtClean="0">
              <a:latin typeface="Century Gothic" pitchFamily="34" charset="0"/>
            </a:endParaRPr>
          </a:p>
          <a:p>
            <a:pPr algn="l"/>
            <a:r>
              <a:rPr lang="en-US" sz="3200" dirty="0" smtClean="0">
                <a:latin typeface="Century Gothic" pitchFamily="34" charset="0"/>
              </a:rPr>
              <a:t>1. Review </a:t>
            </a:r>
            <a:r>
              <a:rPr lang="en-US" sz="3200" dirty="0" smtClean="0">
                <a:latin typeface="Century Gothic" pitchFamily="34" charset="0"/>
                <a:hlinkClick r:id="rId3" action="ppaction://hlinksldjump"/>
              </a:rPr>
              <a:t>homework</a:t>
            </a:r>
            <a:endParaRPr lang="en-US" sz="3200" dirty="0" smtClean="0">
              <a:latin typeface="Century Gothic" pitchFamily="34" charset="0"/>
            </a:endParaRPr>
          </a:p>
          <a:p>
            <a:pPr algn="l"/>
            <a:r>
              <a:rPr lang="en-US" sz="3200" dirty="0" smtClean="0">
                <a:latin typeface="Century Gothic" pitchFamily="34" charset="0"/>
              </a:rPr>
              <a:t>2. The names of </a:t>
            </a:r>
            <a:r>
              <a:rPr lang="en-US" sz="3200" dirty="0" smtClean="0">
                <a:latin typeface="Century Gothic" pitchFamily="34" charset="0"/>
                <a:hlinkClick r:id="rId4" action="ppaction://hlinksldjump"/>
              </a:rPr>
              <a:t>some different animals</a:t>
            </a:r>
            <a:endParaRPr lang="en-US" sz="3200" dirty="0" smtClean="0">
              <a:latin typeface="Century Gothic" pitchFamily="34" charset="0"/>
            </a:endParaRPr>
          </a:p>
          <a:p>
            <a:pPr algn="l"/>
            <a:r>
              <a:rPr lang="en-US" sz="3200" dirty="0" smtClean="0">
                <a:latin typeface="Century Gothic" pitchFamily="34" charset="0"/>
              </a:rPr>
              <a:t>3. How to </a:t>
            </a:r>
            <a:r>
              <a:rPr lang="en-US" sz="3200" dirty="0" smtClean="0">
                <a:latin typeface="Century Gothic" pitchFamily="34" charset="0"/>
                <a:hlinkClick r:id="rId5" action="ppaction://hlinksldjump"/>
              </a:rPr>
              <a:t>describe them</a:t>
            </a:r>
            <a:endParaRPr lang="en-US" sz="3200" dirty="0" smtClean="0">
              <a:latin typeface="Century Gothic" pitchFamily="34" charset="0"/>
            </a:endParaRPr>
          </a:p>
        </p:txBody>
      </p:sp>
      <p:sp>
        <p:nvSpPr>
          <p:cNvPr id="4" name="Right Arrow 3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1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D TALENTA\SAMPLE PPT\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0"/>
          <a:stretch/>
        </p:blipFill>
        <p:spPr bwMode="auto">
          <a:xfrm>
            <a:off x="37288" y="30804"/>
            <a:ext cx="9161443" cy="68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7;p35"/>
          <p:cNvSpPr txBox="1">
            <a:spLocks/>
          </p:cNvSpPr>
          <p:nvPr/>
        </p:nvSpPr>
        <p:spPr>
          <a:xfrm>
            <a:off x="437518" y="294290"/>
            <a:ext cx="2458081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3200" dirty="0" smtClean="0">
                <a:latin typeface="Century Gothic" pitchFamily="34" charset="0"/>
              </a:rPr>
              <a:t>Homework </a:t>
            </a:r>
          </a:p>
        </p:txBody>
      </p:sp>
      <p:sp>
        <p:nvSpPr>
          <p:cNvPr id="7" name="Right Arrow 6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67;p35"/>
          <p:cNvSpPr txBox="1">
            <a:spLocks/>
          </p:cNvSpPr>
          <p:nvPr/>
        </p:nvSpPr>
        <p:spPr>
          <a:xfrm>
            <a:off x="381000" y="938049"/>
            <a:ext cx="7453779" cy="10431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 err="1" smtClean="0">
                <a:latin typeface="Century Gothic" pitchFamily="34" charset="0"/>
              </a:rPr>
              <a:t>Barkah</a:t>
            </a:r>
            <a:r>
              <a:rPr lang="en-US" sz="2800" b="0" dirty="0" smtClean="0">
                <a:latin typeface="Century Gothic" pitchFamily="34" charset="0"/>
              </a:rPr>
              <a:t>      : Look at this _______________!</a:t>
            </a:r>
          </a:p>
          <a:p>
            <a:pPr algn="l"/>
            <a:r>
              <a:rPr lang="en-US" sz="2800" b="0" dirty="0" smtClean="0">
                <a:latin typeface="Century Gothic" pitchFamily="34" charset="0"/>
              </a:rPr>
              <a:t>Lisa            : __________________________. </a:t>
            </a:r>
            <a:endParaRPr lang="en-US" sz="2800" b="0" dirty="0">
              <a:latin typeface="Century Gothic" pitchFamily="34" charset="0"/>
            </a:endParaRPr>
          </a:p>
        </p:txBody>
      </p:sp>
      <p:sp>
        <p:nvSpPr>
          <p:cNvPr id="9" name="Google Shape;267;p35"/>
          <p:cNvSpPr txBox="1">
            <a:spLocks/>
          </p:cNvSpPr>
          <p:nvPr/>
        </p:nvSpPr>
        <p:spPr>
          <a:xfrm>
            <a:off x="891119" y="938049"/>
            <a:ext cx="7453779" cy="68580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endParaRPr lang="en-US" sz="2800" b="0" dirty="0" smtClean="0">
              <a:latin typeface="Century Gothic" pitchFamily="34" charset="0"/>
            </a:endParaRPr>
          </a:p>
        </p:txBody>
      </p:sp>
      <p:sp>
        <p:nvSpPr>
          <p:cNvPr id="10" name="Google Shape;267;p35"/>
          <p:cNvSpPr txBox="1">
            <a:spLocks/>
          </p:cNvSpPr>
          <p:nvPr/>
        </p:nvSpPr>
        <p:spPr>
          <a:xfrm>
            <a:off x="381000" y="2133600"/>
            <a:ext cx="7453779" cy="10431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>
                <a:latin typeface="Century Gothic" pitchFamily="34" charset="0"/>
              </a:rPr>
              <a:t>Grace	: Look at that </a:t>
            </a:r>
            <a:r>
              <a:rPr lang="en-US" sz="2800" b="0" dirty="0" smtClean="0">
                <a:latin typeface="Century Gothic" pitchFamily="34" charset="0"/>
              </a:rPr>
              <a:t>______________!</a:t>
            </a:r>
            <a:endParaRPr lang="en-US" sz="2800" b="0" dirty="0">
              <a:latin typeface="Century Gothic" pitchFamily="34" charset="0"/>
            </a:endParaRPr>
          </a:p>
          <a:p>
            <a:pPr algn="l"/>
            <a:r>
              <a:rPr lang="en-US" sz="2800" b="0" dirty="0">
                <a:latin typeface="Century Gothic" pitchFamily="34" charset="0"/>
              </a:rPr>
              <a:t>Meta	: </a:t>
            </a:r>
            <a:r>
              <a:rPr lang="en-US" sz="2800" b="0" dirty="0" smtClean="0">
                <a:latin typeface="Century Gothic" pitchFamily="34" charset="0"/>
              </a:rPr>
              <a:t>__________________________. </a:t>
            </a:r>
            <a:endParaRPr lang="en-US" sz="2800" b="0" dirty="0">
              <a:latin typeface="Century Gothic" pitchFamily="34" charset="0"/>
            </a:endParaRPr>
          </a:p>
        </p:txBody>
      </p:sp>
      <p:sp>
        <p:nvSpPr>
          <p:cNvPr id="11" name="Google Shape;267;p35"/>
          <p:cNvSpPr txBox="1">
            <a:spLocks/>
          </p:cNvSpPr>
          <p:nvPr/>
        </p:nvSpPr>
        <p:spPr>
          <a:xfrm>
            <a:off x="381000" y="3444402"/>
            <a:ext cx="7453779" cy="10431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 smtClean="0">
                <a:latin typeface="Century Gothic" pitchFamily="34" charset="0"/>
              </a:rPr>
              <a:t>Benny       : </a:t>
            </a:r>
            <a:r>
              <a:rPr lang="en-US" sz="2800" b="0" dirty="0">
                <a:latin typeface="Century Gothic" pitchFamily="34" charset="0"/>
              </a:rPr>
              <a:t>Look at </a:t>
            </a:r>
            <a:r>
              <a:rPr lang="en-US" sz="2800" b="0" dirty="0" smtClean="0">
                <a:latin typeface="Century Gothic" pitchFamily="34" charset="0"/>
              </a:rPr>
              <a:t>this ______________!</a:t>
            </a:r>
            <a:endParaRPr lang="en-US" sz="2800" b="0" dirty="0">
              <a:latin typeface="Century Gothic" pitchFamily="34" charset="0"/>
            </a:endParaRPr>
          </a:p>
          <a:p>
            <a:pPr algn="l"/>
            <a:r>
              <a:rPr lang="en-US" sz="2800" b="0" dirty="0" smtClean="0">
                <a:latin typeface="Century Gothic" pitchFamily="34" charset="0"/>
              </a:rPr>
              <a:t>Jean         : __________________________. </a:t>
            </a:r>
            <a:endParaRPr lang="en-US" sz="2800" b="0" dirty="0">
              <a:latin typeface="Century Gothic" pitchFamily="34" charset="0"/>
            </a:endParaRPr>
          </a:p>
        </p:txBody>
      </p:sp>
      <p:sp>
        <p:nvSpPr>
          <p:cNvPr id="12" name="Google Shape;267;p35"/>
          <p:cNvSpPr txBox="1">
            <a:spLocks/>
          </p:cNvSpPr>
          <p:nvPr/>
        </p:nvSpPr>
        <p:spPr>
          <a:xfrm>
            <a:off x="396766" y="4660607"/>
            <a:ext cx="7453779" cy="10431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 err="1" smtClean="0">
                <a:latin typeface="Century Gothic" pitchFamily="34" charset="0"/>
              </a:rPr>
              <a:t>Floren</a:t>
            </a:r>
            <a:r>
              <a:rPr lang="en-US" sz="2800" b="0" dirty="0" smtClean="0">
                <a:latin typeface="Century Gothic" pitchFamily="34" charset="0"/>
              </a:rPr>
              <a:t>       : </a:t>
            </a:r>
            <a:r>
              <a:rPr lang="en-US" sz="2800" b="0" dirty="0">
                <a:latin typeface="Century Gothic" pitchFamily="34" charset="0"/>
              </a:rPr>
              <a:t>Look at that </a:t>
            </a:r>
            <a:r>
              <a:rPr lang="en-US" sz="2800" b="0" dirty="0" smtClean="0">
                <a:latin typeface="Century Gothic" pitchFamily="34" charset="0"/>
              </a:rPr>
              <a:t>______________!</a:t>
            </a:r>
            <a:endParaRPr lang="en-US" sz="2800" b="0" dirty="0">
              <a:latin typeface="Century Gothic" pitchFamily="34" charset="0"/>
            </a:endParaRPr>
          </a:p>
          <a:p>
            <a:pPr algn="l"/>
            <a:r>
              <a:rPr lang="en-US" sz="2800" b="0" dirty="0" smtClean="0">
                <a:latin typeface="Century Gothic" pitchFamily="34" charset="0"/>
              </a:rPr>
              <a:t>Kevin        : __________________________. </a:t>
            </a:r>
            <a:endParaRPr lang="en-US" sz="2800" b="0" dirty="0">
              <a:latin typeface="Century Gothic" pitchFamily="34" charset="0"/>
            </a:endParaRPr>
          </a:p>
        </p:txBody>
      </p:sp>
      <p:pic>
        <p:nvPicPr>
          <p:cNvPr id="13" name="Picture 7" descr="C:\Users\retno\Downloads\7dee4bf1e6b48c682ce73781fec4d7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09" y="903890"/>
            <a:ext cx="1031442" cy="6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retno\Downloads\downlo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502" y="1999383"/>
            <a:ext cx="739382" cy="10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:\BINTANG\Kump Gambar\butterfl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84" y="3534849"/>
            <a:ext cx="990651" cy="8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C:\Users\retno\Downloads\download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826" y="4785159"/>
            <a:ext cx="1000498" cy="79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91000" y="967477"/>
            <a:ext cx="2057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turtle</a:t>
            </a:r>
            <a:endParaRPr kumimoji="0" lang="en-US" altLang="ko-KR" sz="40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24544" y="1474113"/>
            <a:ext cx="428105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8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Wow! It’s slow </a:t>
            </a:r>
            <a:endParaRPr kumimoji="0" lang="en-US" altLang="ko-KR" sz="40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419600" y="2209800"/>
            <a:ext cx="2057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giraffe</a:t>
            </a:r>
            <a:endParaRPr kumimoji="0" lang="en-US" altLang="ko-KR" sz="40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438400" y="2667000"/>
            <a:ext cx="428105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8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Wow! It’s cute  </a:t>
            </a:r>
            <a:endParaRPr kumimoji="0" lang="en-US" altLang="ko-KR" sz="40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495800" y="3503824"/>
            <a:ext cx="2057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butterfly</a:t>
            </a:r>
            <a:endParaRPr kumimoji="0" lang="en-US" altLang="ko-KR" sz="40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424544" y="3962400"/>
            <a:ext cx="428105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8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Wow! It’s beautiful </a:t>
            </a:r>
            <a:endParaRPr kumimoji="0" lang="en-US" altLang="ko-KR" sz="40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419600" y="4750713"/>
            <a:ext cx="2057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cow</a:t>
            </a:r>
            <a:endParaRPr kumimoji="0" lang="en-US" altLang="ko-KR" sz="40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424544" y="5181600"/>
            <a:ext cx="428105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8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Wow! It’s big </a:t>
            </a:r>
            <a:endParaRPr kumimoji="0" lang="en-US" altLang="ko-KR" sz="40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pic>
        <p:nvPicPr>
          <p:cNvPr id="2050" name="Picture 2" descr="C:\Users\retno\Downloads\images (2)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71" y="6054323"/>
            <a:ext cx="747675" cy="7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>
            <a:spLocks noGrp="1"/>
          </p:cNvSpPr>
          <p:nvPr>
            <p:ph type="title"/>
          </p:nvPr>
        </p:nvSpPr>
        <p:spPr>
          <a:xfrm>
            <a:off x="216776" y="-5255"/>
            <a:ext cx="7708024" cy="9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>
                <a:solidFill>
                  <a:schemeClr val="bg1"/>
                </a:solidFill>
                <a:latin typeface="Century Gothic" pitchFamily="34" charset="0"/>
              </a:rPr>
              <a:t>Pet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ight Arrow 4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D:\BINTANG\Kump Gambar\bir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6" y="3407658"/>
            <a:ext cx="1046439" cy="11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BINTANG\Kump Gambar\ca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4" y="1204021"/>
            <a:ext cx="1314180" cy="129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BINTANG\Kump Gambar\do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255" y="1189755"/>
            <a:ext cx="1477303" cy="10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BINTANG\Kump Gambar\fis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42" y="4445987"/>
            <a:ext cx="1886664" cy="105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BINTANG\Kump Gambar\turt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98" y="1189755"/>
            <a:ext cx="1418617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retno\Downloads\kisspng-hamster-royalty-free-clip-art-tiger-vector-5a948dfa5aba57.70776090151968511437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84" y="4250483"/>
            <a:ext cx="891804" cy="124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retno\Downloads\kissclipart-of-snake-clipart-snakes-clip-art-befa41e73f79010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803" y="4724250"/>
            <a:ext cx="1187310" cy="118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88;p36"/>
          <p:cNvSpPr txBox="1">
            <a:spLocks/>
          </p:cNvSpPr>
          <p:nvPr/>
        </p:nvSpPr>
        <p:spPr>
          <a:xfrm>
            <a:off x="480506" y="2507977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cat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Google Shape;288;p36"/>
          <p:cNvSpPr txBox="1">
            <a:spLocks/>
          </p:cNvSpPr>
          <p:nvPr/>
        </p:nvSpPr>
        <p:spPr>
          <a:xfrm>
            <a:off x="-10791" y="4590806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bird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Google Shape;288;p36"/>
          <p:cNvSpPr txBox="1">
            <a:spLocks/>
          </p:cNvSpPr>
          <p:nvPr/>
        </p:nvSpPr>
        <p:spPr>
          <a:xfrm>
            <a:off x="3505200" y="2469120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dog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Google Shape;288;p36"/>
          <p:cNvSpPr txBox="1">
            <a:spLocks/>
          </p:cNvSpPr>
          <p:nvPr/>
        </p:nvSpPr>
        <p:spPr>
          <a:xfrm>
            <a:off x="7028339" y="2452051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turtle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Google Shape;288;p36"/>
          <p:cNvSpPr txBox="1">
            <a:spLocks/>
          </p:cNvSpPr>
          <p:nvPr/>
        </p:nvSpPr>
        <p:spPr>
          <a:xfrm>
            <a:off x="2151204" y="5559023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fish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Google Shape;288;p36"/>
          <p:cNvSpPr txBox="1">
            <a:spLocks/>
          </p:cNvSpPr>
          <p:nvPr/>
        </p:nvSpPr>
        <p:spPr>
          <a:xfrm>
            <a:off x="4825558" y="5846561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snake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Google Shape;288;p36"/>
          <p:cNvSpPr txBox="1">
            <a:spLocks/>
          </p:cNvSpPr>
          <p:nvPr/>
        </p:nvSpPr>
        <p:spPr>
          <a:xfrm>
            <a:off x="6930193" y="5475145"/>
            <a:ext cx="2332112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hamster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>
            <a:spLocks noGrp="1"/>
          </p:cNvSpPr>
          <p:nvPr>
            <p:ph type="title"/>
          </p:nvPr>
        </p:nvSpPr>
        <p:spPr>
          <a:xfrm>
            <a:off x="216776" y="-5255"/>
            <a:ext cx="7708024" cy="9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>
                <a:solidFill>
                  <a:schemeClr val="bg1"/>
                </a:solidFill>
                <a:latin typeface="Century Gothic" pitchFamily="34" charset="0"/>
              </a:rPr>
              <a:t>Farm Animals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SD TALENTA\SCAN EC\GRADE 2\UNIT 1 LESSON 3\IMG_20200819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7" t="39973" r="36865" b="49224"/>
          <a:stretch/>
        </p:blipFill>
        <p:spPr bwMode="auto">
          <a:xfrm>
            <a:off x="637118" y="1265684"/>
            <a:ext cx="1282574" cy="116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Google Shape;288;p36"/>
          <p:cNvSpPr txBox="1">
            <a:spLocks/>
          </p:cNvSpPr>
          <p:nvPr/>
        </p:nvSpPr>
        <p:spPr>
          <a:xfrm>
            <a:off x="6884370" y="2472928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duck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ight Arrow 4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C:\Users\retno\Downloads\download (3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5"/>
          <a:stretch/>
        </p:blipFill>
        <p:spPr bwMode="auto">
          <a:xfrm>
            <a:off x="3915159" y="1228814"/>
            <a:ext cx="1089549" cy="12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BINTANG\Kump Gambar\duc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26" y="1077516"/>
            <a:ext cx="1552642" cy="13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retno\Downloads\c934ace01491bd4330db3adfc3d0939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11" y="3225420"/>
            <a:ext cx="1406990" cy="122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retno\Downloads\download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58" y="4760808"/>
            <a:ext cx="1597641" cy="126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etno\Downloads\download (8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2" y="5408962"/>
            <a:ext cx="1352548" cy="111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etno\Downloads\68e8170a290ac74c4cf796baeed62e2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5"/>
          <a:stretch/>
        </p:blipFill>
        <p:spPr bwMode="auto">
          <a:xfrm>
            <a:off x="917618" y="3333805"/>
            <a:ext cx="1282990" cy="122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88;p36"/>
          <p:cNvSpPr txBox="1">
            <a:spLocks/>
          </p:cNvSpPr>
          <p:nvPr/>
        </p:nvSpPr>
        <p:spPr>
          <a:xfrm>
            <a:off x="295613" y="2467154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rabbi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t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Google Shape;288;p36"/>
          <p:cNvSpPr txBox="1">
            <a:spLocks/>
          </p:cNvSpPr>
          <p:nvPr/>
        </p:nvSpPr>
        <p:spPr>
          <a:xfrm>
            <a:off x="2785902" y="2298278"/>
            <a:ext cx="2218806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chicken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Google Shape;288;p36"/>
          <p:cNvSpPr txBox="1">
            <a:spLocks/>
          </p:cNvSpPr>
          <p:nvPr/>
        </p:nvSpPr>
        <p:spPr>
          <a:xfrm>
            <a:off x="1695452" y="4037751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sheep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Google Shape;288;p36"/>
          <p:cNvSpPr txBox="1">
            <a:spLocks/>
          </p:cNvSpPr>
          <p:nvPr/>
        </p:nvSpPr>
        <p:spPr>
          <a:xfrm>
            <a:off x="5004708" y="3696789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goat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Google Shape;288;p36"/>
          <p:cNvSpPr txBox="1">
            <a:spLocks/>
          </p:cNvSpPr>
          <p:nvPr/>
        </p:nvSpPr>
        <p:spPr>
          <a:xfrm>
            <a:off x="2383099" y="5717602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pig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Google Shape;288;p36"/>
          <p:cNvSpPr txBox="1">
            <a:spLocks/>
          </p:cNvSpPr>
          <p:nvPr/>
        </p:nvSpPr>
        <p:spPr>
          <a:xfrm>
            <a:off x="7189240" y="5222302"/>
            <a:ext cx="1589604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cow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16" grpId="0"/>
      <p:bldP spid="18" grpId="0"/>
      <p:bldP spid="21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>
            <a:spLocks noGrp="1"/>
          </p:cNvSpPr>
          <p:nvPr>
            <p:ph type="title"/>
          </p:nvPr>
        </p:nvSpPr>
        <p:spPr>
          <a:xfrm>
            <a:off x="216776" y="-5255"/>
            <a:ext cx="7708024" cy="9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>
                <a:solidFill>
                  <a:schemeClr val="bg1"/>
                </a:solidFill>
                <a:latin typeface="Century Gothic" pitchFamily="34" charset="0"/>
              </a:rPr>
              <a:t>Wild Animals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ight Arrow 4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88;p36"/>
          <p:cNvSpPr txBox="1">
            <a:spLocks/>
          </p:cNvSpPr>
          <p:nvPr/>
        </p:nvSpPr>
        <p:spPr>
          <a:xfrm>
            <a:off x="6637289" y="3775907"/>
            <a:ext cx="2428551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monkey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D:\SD TALENTA\SCAN EC\GRADE 2\UNIT 1 LESSON 3\IMG_20200819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25462" r="62931" b="63069"/>
          <a:stretch/>
        </p:blipFill>
        <p:spPr bwMode="auto">
          <a:xfrm>
            <a:off x="5845392" y="922846"/>
            <a:ext cx="1208690" cy="10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88;p36"/>
          <p:cNvSpPr txBox="1">
            <a:spLocks/>
          </p:cNvSpPr>
          <p:nvPr/>
        </p:nvSpPr>
        <p:spPr>
          <a:xfrm>
            <a:off x="2842896" y="1971854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lion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D:\SD TALENTA\SCAN EC\GRADE 2\UNIT 1 LESSON 3\IMG_20200819_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9" t="39445" r="7328" b="48935"/>
          <a:stretch/>
        </p:blipFill>
        <p:spPr bwMode="auto">
          <a:xfrm>
            <a:off x="266700" y="1058868"/>
            <a:ext cx="1127456" cy="86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88;p36"/>
          <p:cNvSpPr txBox="1">
            <a:spLocks/>
          </p:cNvSpPr>
          <p:nvPr/>
        </p:nvSpPr>
        <p:spPr>
          <a:xfrm>
            <a:off x="30302" y="2015258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spider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5" descr="C:\Users\retno\Downloads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6" y="2890605"/>
            <a:ext cx="896777" cy="101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retno\Downloads\24469234-horse-cartoon-jump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08" y="2828959"/>
            <a:ext cx="1343083" cy="113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88;p36"/>
          <p:cNvSpPr txBox="1">
            <a:spLocks/>
          </p:cNvSpPr>
          <p:nvPr/>
        </p:nvSpPr>
        <p:spPr>
          <a:xfrm>
            <a:off x="2917170" y="3915522"/>
            <a:ext cx="2428551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horse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Google Shape;288;p36"/>
          <p:cNvSpPr txBox="1">
            <a:spLocks/>
          </p:cNvSpPr>
          <p:nvPr/>
        </p:nvSpPr>
        <p:spPr>
          <a:xfrm>
            <a:off x="0" y="4023557"/>
            <a:ext cx="2428551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tiger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D:\BINTANG\Kump Gambar\de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60" y="4738621"/>
            <a:ext cx="1056710" cy="120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BINTANG\Kump Gambar\elephan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290" y="4965492"/>
            <a:ext cx="1228725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BINTANG\Kump Gambar\giraff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17" y="4682276"/>
            <a:ext cx="940965" cy="113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BINTANG\Kump Gambar\li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305" y="1023611"/>
            <a:ext cx="895141" cy="9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BINTANG\Kump Gambar\monkey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396346"/>
            <a:ext cx="12319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288;p36"/>
          <p:cNvSpPr txBox="1">
            <a:spLocks/>
          </p:cNvSpPr>
          <p:nvPr/>
        </p:nvSpPr>
        <p:spPr>
          <a:xfrm>
            <a:off x="5649639" y="2158915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zebra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Google Shape;288;p36"/>
          <p:cNvSpPr txBox="1">
            <a:spLocks/>
          </p:cNvSpPr>
          <p:nvPr/>
        </p:nvSpPr>
        <p:spPr>
          <a:xfrm>
            <a:off x="3940397" y="5998779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deer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Google Shape;288;p36"/>
          <p:cNvSpPr txBox="1">
            <a:spLocks/>
          </p:cNvSpPr>
          <p:nvPr/>
        </p:nvSpPr>
        <p:spPr>
          <a:xfrm>
            <a:off x="1499813" y="5936404"/>
            <a:ext cx="2184062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Century Gothic" pitchFamily="34" charset="0"/>
              </a:rPr>
              <a:t>elephant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Google Shape;288;p36"/>
          <p:cNvSpPr txBox="1">
            <a:spLocks/>
          </p:cNvSpPr>
          <p:nvPr/>
        </p:nvSpPr>
        <p:spPr>
          <a:xfrm>
            <a:off x="7393734" y="5494675"/>
            <a:ext cx="1904995" cy="49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giraffe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29" grpId="0"/>
      <p:bldP spid="30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D TALENTA\SAMPLE PPT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372954"/>
            <a:ext cx="383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Let’s sing a song!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6" name="Google Shape;267;p35"/>
          <p:cNvSpPr txBox="1">
            <a:spLocks/>
          </p:cNvSpPr>
          <p:nvPr/>
        </p:nvSpPr>
        <p:spPr>
          <a:xfrm>
            <a:off x="2961877" y="928065"/>
            <a:ext cx="5261354" cy="54635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200" b="1" dirty="0" smtClean="0">
                <a:latin typeface="Century Gothic" pitchFamily="34" charset="0"/>
              </a:rPr>
              <a:t>Welcome to the Zoo!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sz="2000" b="1" dirty="0" smtClean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dirty="0" smtClean="0">
                <a:latin typeface="Century Gothic" pitchFamily="34" charset="0"/>
              </a:rPr>
              <a:t>Welcome to the zoo!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latin typeface="Century Gothic" pitchFamily="34" charset="0"/>
              </a:rPr>
              <a:t>Zoo, zoo, zoo!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Welcome to the zoo!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latin typeface="Century Gothic" pitchFamily="34" charset="0"/>
              </a:rPr>
              <a:t>Zoo!</a:t>
            </a:r>
          </a:p>
          <a:p>
            <a:pPr algn="l">
              <a:spcBef>
                <a:spcPts val="0"/>
              </a:spcBef>
            </a:pPr>
            <a:endParaRPr lang="en-US" sz="2000" dirty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dirty="0" smtClean="0">
                <a:latin typeface="Century Gothic" pitchFamily="34" charset="0"/>
              </a:rPr>
              <a:t>This is a big elephant.</a:t>
            </a:r>
            <a:endParaRPr lang="en-US" sz="2000" dirty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This is a </a:t>
            </a:r>
            <a:r>
              <a:rPr lang="en-US" sz="2000" dirty="0" smtClean="0">
                <a:latin typeface="Century Gothic" pitchFamily="34" charset="0"/>
              </a:rPr>
              <a:t>small monkey. </a:t>
            </a:r>
            <a:endParaRPr lang="en-US" sz="2000" dirty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This is a </a:t>
            </a:r>
            <a:r>
              <a:rPr lang="en-US" sz="2000" dirty="0" smtClean="0">
                <a:latin typeface="Century Gothic" pitchFamily="34" charset="0"/>
              </a:rPr>
              <a:t>cute zebra.</a:t>
            </a:r>
            <a:endParaRPr lang="en-US" sz="2000" dirty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dirty="0" smtClean="0">
                <a:latin typeface="Century Gothic" pitchFamily="34" charset="0"/>
              </a:rPr>
              <a:t>And that is a dangerous lion.</a:t>
            </a:r>
          </a:p>
          <a:p>
            <a:pPr algn="l">
              <a:spcBef>
                <a:spcPts val="0"/>
              </a:spcBef>
            </a:pPr>
            <a:endParaRPr lang="en-US" sz="2000" dirty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Welcome to the zoo!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Zoo, zoo, zoo!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Welcome to the zoo!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Zoo</a:t>
            </a:r>
            <a:r>
              <a:rPr lang="en-US" sz="2000" dirty="0" smtClean="0">
                <a:latin typeface="Century Gothic" pitchFamily="34" charset="0"/>
              </a:rPr>
              <a:t>!</a:t>
            </a:r>
            <a:endParaRPr lang="en-US" sz="2000" dirty="0">
              <a:latin typeface="Century Gothic" pitchFamily="34" charset="0"/>
            </a:endParaRPr>
          </a:p>
        </p:txBody>
      </p:sp>
      <p:pic>
        <p:nvPicPr>
          <p:cNvPr id="4" name="15 Track 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405964"/>
            <a:ext cx="457200" cy="457200"/>
          </a:xfrm>
          <a:prstGeom prst="rect">
            <a:avLst/>
          </a:prstGeom>
        </p:spPr>
      </p:pic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228603" y="6104052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retno\Downloads\images (2)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71" y="6054323"/>
            <a:ext cx="747675" cy="7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07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7547084" y="5998779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hlinkClick r:id="" action="ppaction://hlinkshowjump?jump=previousslide"/>
          </p:cNvPr>
          <p:cNvSpPr/>
          <p:nvPr/>
        </p:nvSpPr>
        <p:spPr>
          <a:xfrm rot="10800000">
            <a:off x="294293" y="6043448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D:\SD TALENTA\SCAN EC\GRADE 2\UNIT 1 LESSON 3\IMG_20200819_00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47685" b="4844"/>
          <a:stretch/>
        </p:blipFill>
        <p:spPr bwMode="auto">
          <a:xfrm>
            <a:off x="262762" y="0"/>
            <a:ext cx="8619139" cy="599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3 Track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731" y="1226024"/>
            <a:ext cx="457200" cy="457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2774" y="1226024"/>
            <a:ext cx="423038" cy="5265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D TALENTA\SAMPLE PPT\unnamed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-52223"/>
            <a:ext cx="9133489" cy="68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SD TALENTA\SCAN EC\GRADE 2\UNIT 1 LESSON 3\IMG_20200819_00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47838" r="2829" b="2940"/>
          <a:stretch/>
        </p:blipFill>
        <p:spPr bwMode="auto">
          <a:xfrm rot="10800000">
            <a:off x="0" y="-72695"/>
            <a:ext cx="8839201" cy="68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>
            <a:hlinkClick r:id="" action="ppaction://hlinkshowjump?jump=previousslide"/>
          </p:cNvPr>
          <p:cNvSpPr/>
          <p:nvPr/>
        </p:nvSpPr>
        <p:spPr>
          <a:xfrm rot="10800000">
            <a:off x="168323" y="28430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7959742" y="6165221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90985" y="1219200"/>
            <a:ext cx="441277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4 Track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1790" y="808630"/>
            <a:ext cx="609600" cy="609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00400" y="5181600"/>
            <a:ext cx="533400" cy="441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1727" y="6078915"/>
            <a:ext cx="533400" cy="441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4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333</Words>
  <Application>Microsoft Office PowerPoint</Application>
  <PresentationFormat>On-screen Show (4:3)</PresentationFormat>
  <Paragraphs>102</Paragraphs>
  <Slides>19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Pet</vt:lpstr>
      <vt:lpstr>Farm Animals</vt:lpstr>
      <vt:lpstr>Wild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retno</dc:creator>
  <cp:lastModifiedBy>retno</cp:lastModifiedBy>
  <cp:revision>51</cp:revision>
  <dcterms:created xsi:type="dcterms:W3CDTF">2020-08-22T01:01:59Z</dcterms:created>
  <dcterms:modified xsi:type="dcterms:W3CDTF">2020-10-18T18:07:48Z</dcterms:modified>
</cp:coreProperties>
</file>