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72" r:id="rId10"/>
    <p:sldId id="273" r:id="rId11"/>
    <p:sldId id="264" r:id="rId12"/>
    <p:sldId id="265" r:id="rId13"/>
    <p:sldId id="267" r:id="rId14"/>
    <p:sldId id="268" r:id="rId15"/>
    <p:sldId id="269" r:id="rId16"/>
    <p:sldId id="270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26" autoAdjust="0"/>
    <p:restoredTop sz="94660"/>
  </p:normalViewPr>
  <p:slideViewPr>
    <p:cSldViewPr>
      <p:cViewPr>
        <p:scale>
          <a:sx n="60" d="100"/>
          <a:sy n="60" d="100"/>
        </p:scale>
        <p:origin x="-7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164C5-564F-4788-9ED1-752A9EB9FAD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0AA87-2018-42AD-8F97-A1F373452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7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77cf0412cd_0_3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77cf0412cd_0_3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77cf0412cd_0_3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77cf0412cd_0_3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77cf0412cd_0_3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77cf0412cd_0_3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77cf0412cd_0_3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77cf0412cd_0_3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1307-0694-495D-85E8-4016E968BFA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CA03-1C53-464A-8761-F9F72CC2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8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1307-0694-495D-85E8-4016E968BFA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CA03-1C53-464A-8761-F9F72CC2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9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1307-0694-495D-85E8-4016E968BFA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CA03-1C53-464A-8761-F9F72CC2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0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9">
  <p:cSld name="Title and Body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-7225" y="851034"/>
            <a:ext cx="91584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32"/>
          <p:cNvGrpSpPr/>
          <p:nvPr/>
        </p:nvGrpSpPr>
        <p:grpSpPr>
          <a:xfrm>
            <a:off x="-1200" y="5896809"/>
            <a:ext cx="9144287" cy="961207"/>
            <a:chOff x="6554556" y="4623505"/>
            <a:chExt cx="7127825" cy="720905"/>
          </a:xfrm>
        </p:grpSpPr>
        <p:sp>
          <p:nvSpPr>
            <p:cNvPr id="174" name="Google Shape;174;p3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32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5104875" y="2957602"/>
            <a:ext cx="21648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1586851" y="853834"/>
            <a:ext cx="59703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89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1307-0694-495D-85E8-4016E968BFA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CA03-1C53-464A-8761-F9F72CC2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1307-0694-495D-85E8-4016E968BFA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CA03-1C53-464A-8761-F9F72CC2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1307-0694-495D-85E8-4016E968BFA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CA03-1C53-464A-8761-F9F72CC2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1307-0694-495D-85E8-4016E968BFA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CA03-1C53-464A-8761-F9F72CC2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5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1307-0694-495D-85E8-4016E968BFA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CA03-1C53-464A-8761-F9F72CC2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4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1307-0694-495D-85E8-4016E968BFA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CA03-1C53-464A-8761-F9F72CC2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0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1307-0694-495D-85E8-4016E968BFA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CA03-1C53-464A-8761-F9F72CC2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9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1307-0694-495D-85E8-4016E968BFA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5CA03-1C53-464A-8761-F9F72CC2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9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F1307-0694-495D-85E8-4016E968BFA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5CA03-1C53-464A-8761-F9F72CC2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7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D TALENTA\SAMPLE PPT\479a2e364dcdc8636dd86b231350b3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7;p35"/>
          <p:cNvSpPr txBox="1">
            <a:spLocks/>
          </p:cNvSpPr>
          <p:nvPr/>
        </p:nvSpPr>
        <p:spPr>
          <a:xfrm>
            <a:off x="454660" y="2133602"/>
            <a:ext cx="2819400" cy="165513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5400" b="1" dirty="0" smtClean="0"/>
              <a:t>    </a:t>
            </a:r>
            <a:r>
              <a:rPr lang="en-US" b="1" dirty="0" smtClean="0"/>
              <a:t>UNIT 1 : 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   AT HOME</a:t>
            </a:r>
            <a:endParaRPr lang="en-US" b="1" dirty="0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864360" y="3992479"/>
            <a:ext cx="54864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LESSON 1 :</a:t>
            </a:r>
          </a:p>
          <a:p>
            <a:endParaRPr lang="en-US" sz="4800" b="1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101091" y="4724400"/>
            <a:ext cx="70129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What Do You Do in the Morning?</a:t>
            </a:r>
            <a:endParaRPr lang="en-US" sz="4800" b="1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6252429" y="6169574"/>
            <a:ext cx="1098331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057400" y="-5254"/>
            <a:ext cx="5181600" cy="1135117"/>
          </a:xfrm>
        </p:spPr>
        <p:txBody>
          <a:bodyPr/>
          <a:lstStyle/>
          <a:p>
            <a:pPr algn="l"/>
            <a:r>
              <a:rPr lang="en-US" sz="4400" dirty="0" smtClean="0"/>
              <a:t>SENTENCE PATTERNS</a:t>
            </a:r>
            <a:endParaRPr lang="en-US" sz="4400" b="1" dirty="0"/>
          </a:p>
        </p:txBody>
      </p:sp>
      <p:sp>
        <p:nvSpPr>
          <p:cNvPr id="6" name="Google Shape;267;p35"/>
          <p:cNvSpPr txBox="1">
            <a:spLocks/>
          </p:cNvSpPr>
          <p:nvPr/>
        </p:nvSpPr>
        <p:spPr>
          <a:xfrm>
            <a:off x="252899" y="2263665"/>
            <a:ext cx="4191000" cy="3276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lang="en-US" sz="2000" dirty="0" smtClean="0"/>
          </a:p>
          <a:p>
            <a:endParaRPr lang="en-US" sz="2000" dirty="0"/>
          </a:p>
          <a:p>
            <a:pPr algn="l"/>
            <a:r>
              <a:rPr lang="en-US" sz="2400" u="sng" dirty="0" smtClean="0"/>
              <a:t>SUBJECT</a:t>
            </a:r>
            <a:r>
              <a:rPr lang="en-US" sz="2400" dirty="0"/>
              <a:t>	</a:t>
            </a:r>
            <a:r>
              <a:rPr lang="en-US" sz="2400" u="sng" dirty="0" smtClean="0"/>
              <a:t>VERB</a:t>
            </a:r>
          </a:p>
          <a:p>
            <a:pPr algn="l"/>
            <a:endParaRPr lang="en-US" sz="2000" u="sng" dirty="0" smtClean="0"/>
          </a:p>
          <a:p>
            <a:pPr algn="l"/>
            <a:r>
              <a:rPr lang="en-US" sz="2400" dirty="0" smtClean="0"/>
              <a:t>   I			</a:t>
            </a:r>
            <a:endParaRPr lang="en-US" sz="2400" dirty="0"/>
          </a:p>
          <a:p>
            <a:pPr algn="l"/>
            <a:r>
              <a:rPr lang="en-US" sz="2400" dirty="0" smtClean="0"/>
              <a:t>   You</a:t>
            </a:r>
            <a:r>
              <a:rPr lang="en-US" sz="2400" dirty="0"/>
              <a:t>		</a:t>
            </a:r>
            <a:r>
              <a:rPr lang="en-US" sz="2400" dirty="0" smtClean="0"/>
              <a:t> </a:t>
            </a:r>
            <a:r>
              <a:rPr lang="en-US" sz="2400" dirty="0"/>
              <a:t>VERB 	  </a:t>
            </a:r>
            <a:endParaRPr lang="en-US" sz="2400" dirty="0" smtClean="0"/>
          </a:p>
          <a:p>
            <a:pPr algn="l"/>
            <a:r>
              <a:rPr lang="en-US" sz="2400" dirty="0" smtClean="0"/>
              <a:t>   They	</a:t>
            </a:r>
          </a:p>
          <a:p>
            <a:pPr algn="l"/>
            <a:r>
              <a:rPr lang="en-US" sz="2400" dirty="0" smtClean="0"/>
              <a:t>   We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   He </a:t>
            </a:r>
          </a:p>
          <a:p>
            <a:pPr algn="l"/>
            <a:r>
              <a:rPr lang="en-US" sz="2400" dirty="0" smtClean="0"/>
              <a:t>   She</a:t>
            </a:r>
            <a:r>
              <a:rPr lang="en-US" sz="2400" dirty="0"/>
              <a:t>	</a:t>
            </a:r>
            <a:r>
              <a:rPr lang="en-US" sz="2400" dirty="0" smtClean="0"/>
              <a:t>	VERB </a:t>
            </a:r>
            <a:r>
              <a:rPr lang="en-US" sz="2400" dirty="0"/>
              <a:t>(s/</a:t>
            </a:r>
            <a:r>
              <a:rPr lang="en-US" sz="2400" dirty="0" err="1"/>
              <a:t>es</a:t>
            </a:r>
            <a:r>
              <a:rPr lang="en-US" sz="2400" dirty="0"/>
              <a:t>)</a:t>
            </a:r>
          </a:p>
          <a:p>
            <a:pPr algn="l"/>
            <a:r>
              <a:rPr lang="en-US" sz="2400" dirty="0" smtClean="0"/>
              <a:t>   It </a:t>
            </a:r>
            <a:endParaRPr lang="en-US" sz="2400" dirty="0"/>
          </a:p>
        </p:txBody>
      </p:sp>
      <p:sp>
        <p:nvSpPr>
          <p:cNvPr id="7" name="Right Brace 6"/>
          <p:cNvSpPr/>
          <p:nvPr/>
        </p:nvSpPr>
        <p:spPr>
          <a:xfrm>
            <a:off x="1352549" y="2573720"/>
            <a:ext cx="304800" cy="129671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1392621" y="4486603"/>
            <a:ext cx="304800" cy="990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88886" y="3222077"/>
            <a:ext cx="27720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52600" y="4981903"/>
            <a:ext cx="24305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267;p35"/>
          <p:cNvSpPr txBox="1">
            <a:spLocks/>
          </p:cNvSpPr>
          <p:nvPr/>
        </p:nvSpPr>
        <p:spPr>
          <a:xfrm>
            <a:off x="4443249" y="1912467"/>
            <a:ext cx="4572000" cy="362779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2400" i="1" dirty="0" smtClean="0">
                <a:latin typeface="Century Gothic" pitchFamily="34" charset="0"/>
              </a:rPr>
              <a:t>Example : </a:t>
            </a:r>
          </a:p>
          <a:p>
            <a:pPr algn="l"/>
            <a:endParaRPr lang="en-US" sz="2400" i="1" dirty="0" smtClean="0">
              <a:latin typeface="Century Gothic" pitchFamily="34" charset="0"/>
            </a:endParaRPr>
          </a:p>
          <a:p>
            <a:pPr algn="l"/>
            <a:r>
              <a:rPr lang="en-US" sz="2400" dirty="0" smtClean="0">
                <a:latin typeface="Century Gothic" pitchFamily="34" charset="0"/>
              </a:rPr>
              <a:t>I </a:t>
            </a:r>
            <a:r>
              <a:rPr lang="en-US" sz="2400" u="sng" dirty="0" smtClean="0">
                <a:latin typeface="Century Gothic" pitchFamily="34" charset="0"/>
              </a:rPr>
              <a:t>eat </a:t>
            </a:r>
            <a:r>
              <a:rPr lang="en-US" sz="2400" dirty="0" smtClean="0">
                <a:latin typeface="Century Gothic" pitchFamily="34" charset="0"/>
              </a:rPr>
              <a:t>breakfast.</a:t>
            </a:r>
          </a:p>
          <a:p>
            <a:pPr algn="l"/>
            <a:r>
              <a:rPr lang="en-US" sz="2400" dirty="0" smtClean="0">
                <a:latin typeface="Century Gothic" pitchFamily="34" charset="0"/>
              </a:rPr>
              <a:t>You </a:t>
            </a:r>
            <a:r>
              <a:rPr lang="en-US" sz="2400" u="sng" dirty="0" smtClean="0">
                <a:latin typeface="Century Gothic" pitchFamily="34" charset="0"/>
              </a:rPr>
              <a:t>take </a:t>
            </a:r>
            <a:r>
              <a:rPr lang="en-US" sz="2400" dirty="0" smtClean="0">
                <a:latin typeface="Century Gothic" pitchFamily="34" charset="0"/>
              </a:rPr>
              <a:t>a shower.</a:t>
            </a:r>
            <a:endParaRPr lang="en-US" sz="2400" dirty="0">
              <a:latin typeface="Century Gothic" pitchFamily="34" charset="0"/>
            </a:endParaRPr>
          </a:p>
          <a:p>
            <a:pPr algn="l"/>
            <a:r>
              <a:rPr lang="en-US" sz="2400" dirty="0" smtClean="0">
                <a:latin typeface="Century Gothic" pitchFamily="34" charset="0"/>
              </a:rPr>
              <a:t>We </a:t>
            </a:r>
            <a:r>
              <a:rPr lang="en-US" sz="2400" u="sng" dirty="0" smtClean="0">
                <a:latin typeface="Century Gothic" pitchFamily="34" charset="0"/>
              </a:rPr>
              <a:t>get</a:t>
            </a:r>
            <a:r>
              <a:rPr lang="en-US" sz="2400" dirty="0" smtClean="0">
                <a:latin typeface="Century Gothic" pitchFamily="34" charset="0"/>
              </a:rPr>
              <a:t> dressed.</a:t>
            </a:r>
            <a:endParaRPr lang="en-US" sz="2400" dirty="0">
              <a:latin typeface="Century Gothic" pitchFamily="34" charset="0"/>
            </a:endParaRPr>
          </a:p>
          <a:p>
            <a:pPr algn="l"/>
            <a:r>
              <a:rPr lang="en-US" sz="2400" dirty="0" smtClean="0">
                <a:latin typeface="Century Gothic" pitchFamily="34" charset="0"/>
              </a:rPr>
              <a:t>They </a:t>
            </a:r>
            <a:r>
              <a:rPr lang="en-US" sz="2400" u="sng" dirty="0" smtClean="0">
                <a:latin typeface="Century Gothic" pitchFamily="34" charset="0"/>
              </a:rPr>
              <a:t>watch</a:t>
            </a:r>
            <a:r>
              <a:rPr lang="en-US" sz="2400" dirty="0" smtClean="0">
                <a:latin typeface="Century Gothic" pitchFamily="34" charset="0"/>
              </a:rPr>
              <a:t> television.</a:t>
            </a:r>
          </a:p>
          <a:p>
            <a:pPr algn="l"/>
            <a:endParaRPr lang="en-US" sz="2400" dirty="0">
              <a:latin typeface="Century Gothic" pitchFamily="34" charset="0"/>
            </a:endParaRPr>
          </a:p>
          <a:p>
            <a:pPr algn="l"/>
            <a:r>
              <a:rPr lang="en-US" sz="2400" dirty="0" smtClean="0">
                <a:latin typeface="Century Gothic" pitchFamily="34" charset="0"/>
              </a:rPr>
              <a:t>He </a:t>
            </a:r>
            <a:r>
              <a:rPr lang="en-US" sz="2400" u="sng" dirty="0" smtClean="0">
                <a:latin typeface="Century Gothic" pitchFamily="34" charset="0"/>
              </a:rPr>
              <a:t>eats</a:t>
            </a:r>
            <a:r>
              <a:rPr lang="en-US" sz="2400" dirty="0" smtClean="0">
                <a:latin typeface="Century Gothic" pitchFamily="34" charset="0"/>
              </a:rPr>
              <a:t> dinner.</a:t>
            </a:r>
            <a:endParaRPr lang="en-US" sz="2400" dirty="0">
              <a:latin typeface="Century Gothic" pitchFamily="34" charset="0"/>
            </a:endParaRPr>
          </a:p>
          <a:p>
            <a:pPr algn="l"/>
            <a:r>
              <a:rPr lang="en-US" sz="2400" dirty="0" smtClean="0">
                <a:latin typeface="Century Gothic" pitchFamily="34" charset="0"/>
              </a:rPr>
              <a:t>She </a:t>
            </a:r>
            <a:r>
              <a:rPr lang="en-US" sz="2400" u="sng" dirty="0" smtClean="0">
                <a:latin typeface="Century Gothic" pitchFamily="34" charset="0"/>
              </a:rPr>
              <a:t>goes</a:t>
            </a:r>
            <a:r>
              <a:rPr lang="en-US" sz="2400" dirty="0" smtClean="0">
                <a:latin typeface="Century Gothic" pitchFamily="34" charset="0"/>
              </a:rPr>
              <a:t> to school.</a:t>
            </a:r>
            <a:endParaRPr lang="en-US" sz="2400" dirty="0">
              <a:latin typeface="Century Gothic" pitchFamily="34" charset="0"/>
            </a:endParaRPr>
          </a:p>
          <a:p>
            <a:pPr algn="l"/>
            <a:r>
              <a:rPr lang="en-US" sz="2400" dirty="0" smtClean="0">
                <a:latin typeface="Century Gothic" pitchFamily="34" charset="0"/>
              </a:rPr>
              <a:t>The dog </a:t>
            </a:r>
            <a:r>
              <a:rPr lang="en-US" sz="2400" u="sng" dirty="0" smtClean="0">
                <a:latin typeface="Century Gothic" pitchFamily="34" charset="0"/>
              </a:rPr>
              <a:t>sleeps</a:t>
            </a:r>
            <a:r>
              <a:rPr lang="en-US" sz="2400" dirty="0" smtClean="0">
                <a:latin typeface="Century Gothic" pitchFamily="34" charset="0"/>
              </a:rPr>
              <a:t> at night.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3" name="Right Arrow 12">
            <a:hlinkClick r:id="" action="ppaction://hlinkshowjump?jump=nextslide"/>
          </p:cNvPr>
          <p:cNvSpPr/>
          <p:nvPr/>
        </p:nvSpPr>
        <p:spPr>
          <a:xfrm>
            <a:off x="7507229" y="6055688"/>
            <a:ext cx="1098331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previousslide"/>
          </p:cNvPr>
          <p:cNvSpPr/>
          <p:nvPr/>
        </p:nvSpPr>
        <p:spPr>
          <a:xfrm rot="10800000">
            <a:off x="228598" y="6106242"/>
            <a:ext cx="1066804" cy="57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SD TALENTA\SCAN EC\GRADE 3\UNIT 1 LESSON 1\IMG_20200720_0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" t="1387" r="5321" b="44919"/>
          <a:stretch/>
        </p:blipFill>
        <p:spPr bwMode="auto">
          <a:xfrm>
            <a:off x="-31532" y="-38160"/>
            <a:ext cx="9175531" cy="68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6553200"/>
            <a:ext cx="1219200" cy="762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01 Track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2148385"/>
            <a:ext cx="457200" cy="4572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95602" y="6204329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53202" y="4499932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57770" y="6366082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78290" y="4478483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7749917" y="1371602"/>
            <a:ext cx="1098331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hlinkClick r:id="" action="ppaction://hlinkshowjump?jump=previousslide"/>
          </p:cNvPr>
          <p:cNvSpPr/>
          <p:nvPr/>
        </p:nvSpPr>
        <p:spPr>
          <a:xfrm rot="10800000">
            <a:off x="228598" y="6106242"/>
            <a:ext cx="1066804" cy="57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7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76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D TALENTA\SCAN EC\GRADE 3\UNIT 1 LESSON 1\IMG_20200720_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54188" r="9046" b="6209"/>
          <a:stretch/>
        </p:blipFill>
        <p:spPr bwMode="auto">
          <a:xfrm>
            <a:off x="-152400" y="10512"/>
            <a:ext cx="9498744" cy="572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7740869" y="6055688"/>
            <a:ext cx="1098331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rot="10800000">
            <a:off x="228598" y="6106242"/>
            <a:ext cx="1066804" cy="57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D TALENTA\SCAN EC\GRADE 3\UNIT 1 LESSON 1\IMG_20200720_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t="4827" r="4624" b="53193"/>
          <a:stretch/>
        </p:blipFill>
        <p:spPr bwMode="auto">
          <a:xfrm>
            <a:off x="147144" y="5256"/>
            <a:ext cx="8882101" cy="53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0" y="1174701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What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0" y="1167766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do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86956" y="1171295"/>
            <a:ext cx="5710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do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35781" y="1177670"/>
            <a:ext cx="6185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you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83184" y="1981202"/>
            <a:ext cx="4176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43800" y="2246418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dad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05000" y="3200402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7543801" y="6055688"/>
            <a:ext cx="1098331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228598" y="6106242"/>
            <a:ext cx="1066804" cy="57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6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D TALENTA\SCAN EC\GRADE 3\UNIT 1 LESSON 1\IMG_20200720_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t="57116" r="8277" b="5977"/>
          <a:stretch/>
        </p:blipFill>
        <p:spPr bwMode="auto">
          <a:xfrm>
            <a:off x="28903" y="1421524"/>
            <a:ext cx="919251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3 Track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91756" y="1421524"/>
            <a:ext cx="457200" cy="457200"/>
          </a:xfrm>
          <a:prstGeom prst="rect">
            <a:avLst/>
          </a:prstGeom>
        </p:spPr>
      </p:pic>
      <p:pic>
        <p:nvPicPr>
          <p:cNvPr id="5" name="Picture 2" descr="D:\SD TALENTA\SCAN EC\GRADE 3\UNIT 1 LESSON 1\IMG_20200720_0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t="46807" r="3436" b="41609"/>
          <a:stretch/>
        </p:blipFill>
        <p:spPr bwMode="auto">
          <a:xfrm>
            <a:off x="0" y="-60434"/>
            <a:ext cx="9221413" cy="148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719849" y="6055688"/>
            <a:ext cx="1098331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228598" y="6106242"/>
            <a:ext cx="1066804" cy="57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4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D TALENTA\SCAN EC\GRADE 3\UNIT 1 LESSON 1\IMG_20200720_0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2528" r="3442" b="39770"/>
          <a:stretch/>
        </p:blipFill>
        <p:spPr bwMode="auto">
          <a:xfrm>
            <a:off x="-132933" y="-76200"/>
            <a:ext cx="9295072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4 Track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8003" y="60960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22787" y="5438756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goes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38800" y="6245425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sleeps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622516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eats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81355" y="5820882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the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62203" y="5848591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in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38400" y="5864425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plays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04655" y="5410202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in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03077" y="5410202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the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7951077" y="6063737"/>
            <a:ext cx="1098331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" action="ppaction://hlinkshowjump?jump=previousslide"/>
          </p:cNvPr>
          <p:cNvSpPr/>
          <p:nvPr/>
        </p:nvSpPr>
        <p:spPr>
          <a:xfrm rot="10800000">
            <a:off x="2" y="6091508"/>
            <a:ext cx="1066804" cy="57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9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8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D TALENTA\SCAN EC\GRADE 3\UNIT 1 LESSON 1\IMG_20200720_0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3272" r="2393" b="3746"/>
          <a:stretch/>
        </p:blipFill>
        <p:spPr bwMode="auto">
          <a:xfrm>
            <a:off x="1447800" y="-4010"/>
            <a:ext cx="6160168" cy="686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5 Track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017" y="304800"/>
            <a:ext cx="457200" cy="457200"/>
          </a:xfrm>
          <a:prstGeom prst="rect">
            <a:avLst/>
          </a:prstGeom>
        </p:spPr>
      </p:pic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rot="10800000">
            <a:off x="228598" y="6106242"/>
            <a:ext cx="1066804" cy="57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772400" y="6016636"/>
            <a:ext cx="1098331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9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76400"/>
            <a:ext cx="6400800" cy="4191000"/>
          </a:xfrm>
        </p:spPr>
        <p:txBody>
          <a:bodyPr/>
          <a:lstStyle/>
          <a:p>
            <a:pPr algn="l"/>
            <a:r>
              <a:rPr lang="en-US" sz="1800" dirty="0"/>
              <a:t>Try it! Change the verbs form based on the subject</a:t>
            </a:r>
            <a:r>
              <a:rPr lang="en-US" sz="1800" dirty="0" smtClean="0"/>
              <a:t>!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Example: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Jane (swim) </a:t>
            </a:r>
            <a:r>
              <a:rPr lang="en-US" sz="1800" i="1" u="sng" dirty="0"/>
              <a:t>swims</a:t>
            </a:r>
            <a:r>
              <a:rPr lang="en-US" sz="1800" dirty="0"/>
              <a:t> in the afternoon.</a:t>
            </a:r>
            <a:br>
              <a:rPr lang="en-US" sz="1800" dirty="0"/>
            </a:br>
            <a:r>
              <a:rPr lang="en-US" sz="1800" dirty="0"/>
              <a:t>I (go) </a:t>
            </a:r>
            <a:r>
              <a:rPr lang="en-US" sz="1800" i="1" u="sng" dirty="0"/>
              <a:t>go</a:t>
            </a:r>
            <a:r>
              <a:rPr lang="en-US" sz="1800" dirty="0"/>
              <a:t> to the park in the morning.</a:t>
            </a:r>
            <a:br>
              <a:rPr lang="en-US" sz="1800" dirty="0"/>
            </a:br>
            <a:r>
              <a:rPr lang="en-US" sz="1800" dirty="0"/>
              <a:t> </a:t>
            </a:r>
            <a:br>
              <a:rPr lang="en-US" sz="1800" dirty="0"/>
            </a:br>
            <a:r>
              <a:rPr lang="en-US" sz="1800" b="0" dirty="0" smtClean="0"/>
              <a:t>1. Anya </a:t>
            </a:r>
            <a:r>
              <a:rPr lang="en-US" sz="1800" b="0" dirty="0"/>
              <a:t>(wake) ________________ up in the morning.</a:t>
            </a:r>
            <a:br>
              <a:rPr lang="en-US" sz="1800" b="0" dirty="0"/>
            </a:br>
            <a:r>
              <a:rPr lang="en-US" sz="1800" b="0" dirty="0" smtClean="0"/>
              <a:t>2. Then</a:t>
            </a:r>
            <a:r>
              <a:rPr lang="en-US" sz="1800" b="0" dirty="0"/>
              <a:t>, she (take) ________________ a shower.</a:t>
            </a:r>
            <a:br>
              <a:rPr lang="en-US" sz="1800" b="0" dirty="0"/>
            </a:br>
            <a:r>
              <a:rPr lang="en-US" sz="1800" b="0" dirty="0" smtClean="0"/>
              <a:t>3. After </a:t>
            </a:r>
            <a:r>
              <a:rPr lang="en-US" sz="1800" b="0" dirty="0"/>
              <a:t>that, she (get) ________________ dressed.</a:t>
            </a:r>
            <a:br>
              <a:rPr lang="en-US" sz="1800" b="0" dirty="0"/>
            </a:br>
            <a:r>
              <a:rPr lang="en-US" sz="1800" b="0" dirty="0" smtClean="0"/>
              <a:t>4. She </a:t>
            </a:r>
            <a:r>
              <a:rPr lang="en-US" sz="1800" b="0" dirty="0"/>
              <a:t>(go) ________________ to school with her brother Willy.</a:t>
            </a:r>
            <a:br>
              <a:rPr lang="en-US" sz="1800" b="0" dirty="0"/>
            </a:br>
            <a:r>
              <a:rPr lang="en-US" sz="1800" b="0" dirty="0" smtClean="0"/>
              <a:t>5. Anya </a:t>
            </a:r>
            <a:r>
              <a:rPr lang="en-US" sz="1800" b="0" dirty="0"/>
              <a:t>and Billy (go) ________________ to school by car.</a:t>
            </a:r>
            <a:br>
              <a:rPr lang="en-US" sz="1800" b="0" dirty="0"/>
            </a:br>
            <a:r>
              <a:rPr lang="en-US" sz="1800" b="0" dirty="0" smtClean="0"/>
              <a:t>6. Uncle </a:t>
            </a:r>
            <a:r>
              <a:rPr lang="en-US" sz="1800" b="0" dirty="0"/>
              <a:t>(drive) ________________ us to school.</a:t>
            </a:r>
            <a:br>
              <a:rPr lang="en-US" sz="1800" b="0" dirty="0"/>
            </a:br>
            <a:r>
              <a:rPr lang="en-US" sz="1800" b="0" dirty="0" smtClean="0"/>
              <a:t>7. Mother </a:t>
            </a:r>
            <a:r>
              <a:rPr lang="en-US" sz="1800" b="0" dirty="0"/>
              <a:t>(stay) ________________ at home and do house works.</a:t>
            </a:r>
            <a:br>
              <a:rPr lang="en-US" sz="1800" b="0" dirty="0"/>
            </a:br>
            <a:r>
              <a:rPr lang="en-US" sz="1800" b="0" dirty="0" smtClean="0"/>
              <a:t>8. She </a:t>
            </a:r>
            <a:r>
              <a:rPr lang="en-US" sz="1800" b="0" dirty="0"/>
              <a:t>(cook) ________________ delicious foods for us.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077200" cy="728000"/>
          </a:xfrm>
        </p:spPr>
        <p:txBody>
          <a:bodyPr/>
          <a:lstStyle/>
          <a:p>
            <a:r>
              <a:rPr lang="en-US" sz="3600" b="1" dirty="0" smtClean="0"/>
              <a:t>Homework (from EC Summary page 4)</a:t>
            </a:r>
            <a:endParaRPr lang="en-US" sz="3600" b="1" dirty="0"/>
          </a:p>
        </p:txBody>
      </p:sp>
      <p:sp>
        <p:nvSpPr>
          <p:cNvPr id="4" name="Right Arrow 3">
            <a:hlinkClick r:id="" action="ppaction://hlinkshowjump?jump=previousslide"/>
          </p:cNvPr>
          <p:cNvSpPr/>
          <p:nvPr/>
        </p:nvSpPr>
        <p:spPr>
          <a:xfrm rot="10800000">
            <a:off x="228598" y="6106242"/>
            <a:ext cx="1066804" cy="57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3" name="Google Shape;3223;p78"/>
          <p:cNvSpPr/>
          <p:nvPr/>
        </p:nvSpPr>
        <p:spPr>
          <a:xfrm>
            <a:off x="1095" y="5902241"/>
            <a:ext cx="1092588" cy="84606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4" name="Google Shape;3224;p78"/>
          <p:cNvSpPr/>
          <p:nvPr/>
        </p:nvSpPr>
        <p:spPr>
          <a:xfrm>
            <a:off x="8267688" y="2667002"/>
            <a:ext cx="1268709" cy="13502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6" name="Google Shape;3226;p78"/>
          <p:cNvSpPr/>
          <p:nvPr/>
        </p:nvSpPr>
        <p:spPr>
          <a:xfrm>
            <a:off x="5988644" y="4697496"/>
            <a:ext cx="833943" cy="64577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89" name="Google Shape;3289;p78">
            <a:hlinkClick r:id="" action="ppaction://noaction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7995" y="6163390"/>
            <a:ext cx="388400" cy="5179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5" name="Title 5"/>
          <p:cNvSpPr txBox="1">
            <a:spLocks/>
          </p:cNvSpPr>
          <p:nvPr/>
        </p:nvSpPr>
        <p:spPr>
          <a:xfrm>
            <a:off x="1828800" y="685800"/>
            <a:ext cx="54864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What is this?</a:t>
            </a:r>
          </a:p>
          <a:p>
            <a:endParaRPr lang="en-US" sz="4800" b="1" dirty="0"/>
          </a:p>
        </p:txBody>
      </p:sp>
      <p:pic>
        <p:nvPicPr>
          <p:cNvPr id="2050" name="Picture 2" descr="D:\SD TALENTA\SCAN EC\GRADE 3\UNIT 1 LESSON 1\IMG_20200720_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6" t="25529" r="54729" b="63015"/>
          <a:stretch/>
        </p:blipFill>
        <p:spPr bwMode="auto">
          <a:xfrm>
            <a:off x="2195752" y="1765584"/>
            <a:ext cx="4169635" cy="34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itle 5"/>
          <p:cNvSpPr txBox="1">
            <a:spLocks/>
          </p:cNvSpPr>
          <p:nvPr/>
        </p:nvSpPr>
        <p:spPr>
          <a:xfrm>
            <a:off x="502244" y="4911639"/>
            <a:ext cx="5060357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This</a:t>
            </a:r>
            <a:r>
              <a:rPr lang="en-US" sz="4800" b="1" dirty="0"/>
              <a:t> </a:t>
            </a:r>
            <a:r>
              <a:rPr lang="en-US" sz="4800" b="1" dirty="0" smtClean="0"/>
              <a:t>is pajamas.</a:t>
            </a:r>
          </a:p>
          <a:p>
            <a:endParaRPr lang="en-US" sz="4800" b="1" dirty="0"/>
          </a:p>
        </p:txBody>
      </p:sp>
      <p:sp>
        <p:nvSpPr>
          <p:cNvPr id="5" name="Oval 4"/>
          <p:cNvSpPr/>
          <p:nvPr/>
        </p:nvSpPr>
        <p:spPr>
          <a:xfrm>
            <a:off x="5908185" y="454947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644348" y="6106244"/>
            <a:ext cx="1098331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hlinkClick r:id="" action="ppaction://hlinkshowjump?jump=previousslide"/>
          </p:cNvPr>
          <p:cNvSpPr/>
          <p:nvPr/>
        </p:nvSpPr>
        <p:spPr>
          <a:xfrm rot="10800000">
            <a:off x="228598" y="6106242"/>
            <a:ext cx="1066804" cy="57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3" name="Google Shape;3223;p78"/>
          <p:cNvSpPr/>
          <p:nvPr/>
        </p:nvSpPr>
        <p:spPr>
          <a:xfrm>
            <a:off x="1095" y="5902241"/>
            <a:ext cx="1092588" cy="84606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4" name="Google Shape;3224;p78"/>
          <p:cNvSpPr/>
          <p:nvPr/>
        </p:nvSpPr>
        <p:spPr>
          <a:xfrm>
            <a:off x="8267688" y="2667002"/>
            <a:ext cx="1268709" cy="13502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6" name="Google Shape;3226;p78"/>
          <p:cNvSpPr/>
          <p:nvPr/>
        </p:nvSpPr>
        <p:spPr>
          <a:xfrm>
            <a:off x="6526234" y="5204724"/>
            <a:ext cx="833943" cy="64577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89" name="Google Shape;3289;p78">
            <a:hlinkClick r:id="" action="ppaction://noaction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7995" y="6163390"/>
            <a:ext cx="388400" cy="5179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5" name="Title 5"/>
          <p:cNvSpPr txBox="1">
            <a:spLocks/>
          </p:cNvSpPr>
          <p:nvPr/>
        </p:nvSpPr>
        <p:spPr>
          <a:xfrm>
            <a:off x="273380" y="737937"/>
            <a:ext cx="8870621" cy="1905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What do you do after waking up?</a:t>
            </a:r>
            <a:endParaRPr lang="en-US" sz="4800" b="1" dirty="0"/>
          </a:p>
        </p:txBody>
      </p:sp>
      <p:sp>
        <p:nvSpPr>
          <p:cNvPr id="77" name="Title 5"/>
          <p:cNvSpPr txBox="1">
            <a:spLocks/>
          </p:cNvSpPr>
          <p:nvPr/>
        </p:nvSpPr>
        <p:spPr>
          <a:xfrm>
            <a:off x="1877785" y="5745459"/>
            <a:ext cx="54864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I take a shower.</a:t>
            </a:r>
          </a:p>
          <a:p>
            <a:endParaRPr lang="en-US" sz="4800" b="1" dirty="0"/>
          </a:p>
        </p:txBody>
      </p:sp>
      <p:sp>
        <p:nvSpPr>
          <p:cNvPr id="11" name="Oval 10"/>
          <p:cNvSpPr/>
          <p:nvPr/>
        </p:nvSpPr>
        <p:spPr>
          <a:xfrm>
            <a:off x="6445775" y="4911963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D:\SD TALENTA\SAMPLE PPT\cute-boy-taking-shower-in-bathroom-in-the-morning-vector-215801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2" b="12578"/>
          <a:stretch/>
        </p:blipFill>
        <p:spPr bwMode="auto">
          <a:xfrm>
            <a:off x="914400" y="1968201"/>
            <a:ext cx="3657600" cy="353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507229" y="6055688"/>
            <a:ext cx="1098331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294402" y="6163390"/>
            <a:ext cx="978409" cy="584918"/>
          </a:xfrm>
          <a:prstGeom prst="rightArrow">
            <a:avLst>
              <a:gd name="adj1" fmla="val 434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-304800" y="762000"/>
            <a:ext cx="96774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What do you do at 11.am ? </a:t>
            </a:r>
            <a:endParaRPr lang="en-US" sz="4800" b="1" dirty="0"/>
          </a:p>
        </p:txBody>
      </p:sp>
      <p:pic>
        <p:nvPicPr>
          <p:cNvPr id="5122" name="Picture 2" descr="D:\SD TALENTA\SAMPLE PPT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3" y="2181726"/>
            <a:ext cx="451175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143000" y="5757706"/>
            <a:ext cx="73914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I study at home.</a:t>
            </a:r>
            <a:endParaRPr lang="en-US" sz="4800" b="1" dirty="0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7507229" y="6055688"/>
            <a:ext cx="1098331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228598" y="6106242"/>
            <a:ext cx="1066804" cy="57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3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236440" y="762002"/>
            <a:ext cx="8839200" cy="150394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What do they do in the evening? </a:t>
            </a:r>
            <a:endParaRPr lang="en-US" sz="4800" b="1" dirty="0"/>
          </a:p>
        </p:txBody>
      </p:sp>
      <p:pic>
        <p:nvPicPr>
          <p:cNvPr id="6146" name="Picture 2" descr="D:\SD TALENTA\SAMPLE PPT\illustration-family-watching-tv-show-together-happy-family-watching-television-sitting-couch-home-illustration-141608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905000"/>
            <a:ext cx="5339212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1668475" y="5884633"/>
            <a:ext cx="62484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They watch television.</a:t>
            </a:r>
          </a:p>
          <a:p>
            <a:endParaRPr lang="en-US" sz="4800" b="1" dirty="0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7880089" y="6055688"/>
            <a:ext cx="1098331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228598" y="6106242"/>
            <a:ext cx="1066804" cy="57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0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3" name="Google Shape;3223;p78"/>
          <p:cNvSpPr/>
          <p:nvPr/>
        </p:nvSpPr>
        <p:spPr>
          <a:xfrm>
            <a:off x="1095" y="5902241"/>
            <a:ext cx="1092588" cy="84606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4" name="Google Shape;3224;p78"/>
          <p:cNvSpPr/>
          <p:nvPr/>
        </p:nvSpPr>
        <p:spPr>
          <a:xfrm>
            <a:off x="8267688" y="2667002"/>
            <a:ext cx="1268709" cy="13502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6" name="Google Shape;3226;p78"/>
          <p:cNvSpPr/>
          <p:nvPr/>
        </p:nvSpPr>
        <p:spPr>
          <a:xfrm>
            <a:off x="7747454" y="4570535"/>
            <a:ext cx="833943" cy="64577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89" name="Google Shape;3289;p78">
            <a:hlinkClick r:id="" action="ppaction://noaction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7995" y="6163390"/>
            <a:ext cx="388400" cy="5179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5" name="Title 5"/>
          <p:cNvSpPr txBox="1">
            <a:spLocks/>
          </p:cNvSpPr>
          <p:nvPr/>
        </p:nvSpPr>
        <p:spPr>
          <a:xfrm>
            <a:off x="29168" y="673768"/>
            <a:ext cx="9231597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What does he do at night? </a:t>
            </a:r>
            <a:endParaRPr lang="en-US" sz="4800" b="1" dirty="0"/>
          </a:p>
        </p:txBody>
      </p:sp>
      <p:sp>
        <p:nvSpPr>
          <p:cNvPr id="77" name="Title 5"/>
          <p:cNvSpPr txBox="1">
            <a:spLocks/>
          </p:cNvSpPr>
          <p:nvPr/>
        </p:nvSpPr>
        <p:spPr>
          <a:xfrm>
            <a:off x="1724271" y="5757706"/>
            <a:ext cx="54864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He sleeps.</a:t>
            </a:r>
          </a:p>
          <a:p>
            <a:endParaRPr lang="en-US" sz="4800" b="1" dirty="0"/>
          </a:p>
        </p:txBody>
      </p:sp>
      <p:pic>
        <p:nvPicPr>
          <p:cNvPr id="4098" name="Picture 2" descr="D:\SD TALENTA\SAMPLE PPT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04" y="1676400"/>
            <a:ext cx="4524129" cy="387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507229" y="6055688"/>
            <a:ext cx="1098331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228598" y="6106242"/>
            <a:ext cx="1066804" cy="57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3" name="Google Shape;3223;p78"/>
          <p:cNvSpPr/>
          <p:nvPr/>
        </p:nvSpPr>
        <p:spPr>
          <a:xfrm>
            <a:off x="1095" y="5902241"/>
            <a:ext cx="1092588" cy="84606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4" name="Google Shape;3224;p78"/>
          <p:cNvSpPr/>
          <p:nvPr/>
        </p:nvSpPr>
        <p:spPr>
          <a:xfrm>
            <a:off x="8267688" y="2667002"/>
            <a:ext cx="1268709" cy="13502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6" name="Google Shape;3226;p78"/>
          <p:cNvSpPr/>
          <p:nvPr/>
        </p:nvSpPr>
        <p:spPr>
          <a:xfrm>
            <a:off x="7747454" y="4570535"/>
            <a:ext cx="833943" cy="64577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89" name="Google Shape;3289;p78">
            <a:hlinkClick r:id="" action="ppaction://noaction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7995" y="6163390"/>
            <a:ext cx="388400" cy="51793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13230" y="1905000"/>
            <a:ext cx="83820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What is your routine activity during learning from home?</a:t>
            </a:r>
            <a:endParaRPr lang="en-US" sz="4000" b="1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981199" y="3279652"/>
            <a:ext cx="6920843" cy="1475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b="1" dirty="0" smtClean="0"/>
              <a:t>I take a shower and then eat      breakfast.</a:t>
            </a:r>
            <a:endParaRPr lang="en-US" sz="4000" b="1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513230" y="3279653"/>
            <a:ext cx="1297455" cy="147523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Me :</a:t>
            </a:r>
            <a:endParaRPr lang="en-US" sz="4000" b="1" dirty="0"/>
          </a:p>
        </p:txBody>
      </p:sp>
      <p:sp>
        <p:nvSpPr>
          <p:cNvPr id="12" name="what about you"/>
          <p:cNvSpPr txBox="1"/>
          <p:nvPr/>
        </p:nvSpPr>
        <p:spPr>
          <a:xfrm>
            <a:off x="531347" y="5055404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What about you?</a:t>
            </a:r>
            <a:endParaRPr lang="en-US" sz="4800" b="1" dirty="0"/>
          </a:p>
        </p:txBody>
      </p:sp>
      <p:sp>
        <p:nvSpPr>
          <p:cNvPr id="13" name="Oval 12"/>
          <p:cNvSpPr/>
          <p:nvPr/>
        </p:nvSpPr>
        <p:spPr>
          <a:xfrm>
            <a:off x="7312929" y="3860489"/>
            <a:ext cx="1268467" cy="1284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?</a:t>
            </a:r>
            <a:endParaRPr lang="en-US" sz="6000" b="1" dirty="0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7507229" y="6055688"/>
            <a:ext cx="1098331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" action="ppaction://hlinkshowjump?jump=previousslide"/>
          </p:cNvPr>
          <p:cNvSpPr/>
          <p:nvPr/>
        </p:nvSpPr>
        <p:spPr>
          <a:xfrm rot="10800000">
            <a:off x="263263" y="6134817"/>
            <a:ext cx="1066804" cy="57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4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7;p35"/>
          <p:cNvSpPr txBox="1">
            <a:spLocks/>
          </p:cNvSpPr>
          <p:nvPr/>
        </p:nvSpPr>
        <p:spPr>
          <a:xfrm>
            <a:off x="449179" y="1752600"/>
            <a:ext cx="8382000" cy="182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4000" dirty="0" smtClean="0"/>
              <a:t>In this lesson, you will learn about routines </a:t>
            </a:r>
            <a:r>
              <a:rPr lang="en-US" sz="4000" dirty="0" smtClean="0"/>
              <a:t>activities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Google Shape;267;p35"/>
          <p:cNvSpPr txBox="1">
            <a:spLocks noGrp="1"/>
          </p:cNvSpPr>
          <p:nvPr>
            <p:ph type="title"/>
          </p:nvPr>
        </p:nvSpPr>
        <p:spPr>
          <a:xfrm>
            <a:off x="453191" y="3886200"/>
            <a:ext cx="8382000" cy="22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/>
              <a:t>The Subject is taken from </a:t>
            </a:r>
            <a:br>
              <a:rPr lang="en-US" sz="4000" b="1" dirty="0" smtClean="0"/>
            </a:br>
            <a:r>
              <a:rPr lang="en-US" sz="4000" b="1" dirty="0" smtClean="0"/>
              <a:t>English Chest 3 Unit 1 Lesson 1</a:t>
            </a:r>
            <a:br>
              <a:rPr lang="en-US" sz="4000" b="1" dirty="0" smtClean="0"/>
            </a:br>
            <a:r>
              <a:rPr lang="en-US" sz="4000" b="1" dirty="0" smtClean="0"/>
              <a:t>“What do you do in the morning?”</a:t>
            </a:r>
            <a:br>
              <a:rPr lang="en-US" sz="4000" b="1" dirty="0" smtClean="0"/>
            </a:br>
            <a:endParaRPr sz="4000" b="1" dirty="0"/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507229" y="6055688"/>
            <a:ext cx="1098331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228598" y="6106242"/>
            <a:ext cx="1066804" cy="57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057400" y="-5254"/>
            <a:ext cx="5181600" cy="1135117"/>
          </a:xfrm>
        </p:spPr>
        <p:txBody>
          <a:bodyPr/>
          <a:lstStyle/>
          <a:p>
            <a:pPr algn="l"/>
            <a:r>
              <a:rPr lang="en-US" sz="4400" dirty="0" smtClean="0"/>
              <a:t>SENTENCE PATTERNS</a:t>
            </a:r>
            <a:endParaRPr lang="en-US" sz="4400" b="1" dirty="0"/>
          </a:p>
        </p:txBody>
      </p:sp>
      <p:sp>
        <p:nvSpPr>
          <p:cNvPr id="5" name="Google Shape;267;p35"/>
          <p:cNvSpPr txBox="1">
            <a:spLocks/>
          </p:cNvSpPr>
          <p:nvPr/>
        </p:nvSpPr>
        <p:spPr>
          <a:xfrm>
            <a:off x="762001" y="1905000"/>
            <a:ext cx="7480739" cy="3200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3200" dirty="0"/>
              <a:t>What do you </a:t>
            </a:r>
            <a:r>
              <a:rPr lang="en-US" sz="3200" dirty="0" smtClean="0"/>
              <a:t>do in </a:t>
            </a:r>
            <a:r>
              <a:rPr lang="en-US" sz="3200" dirty="0"/>
              <a:t>the morning?</a:t>
            </a:r>
          </a:p>
          <a:p>
            <a:pPr algn="l"/>
            <a:r>
              <a:rPr lang="en-US" sz="3200" dirty="0" smtClean="0"/>
              <a:t>What </a:t>
            </a:r>
            <a:r>
              <a:rPr lang="en-US" sz="3200" dirty="0"/>
              <a:t>do you </a:t>
            </a:r>
            <a:r>
              <a:rPr lang="en-US" sz="3200" dirty="0" smtClean="0"/>
              <a:t>do in </a:t>
            </a:r>
            <a:r>
              <a:rPr lang="en-US" sz="3200" dirty="0"/>
              <a:t>the afternoon?</a:t>
            </a:r>
          </a:p>
          <a:p>
            <a:pPr algn="l"/>
            <a:r>
              <a:rPr lang="en-US" sz="3200" dirty="0" smtClean="0"/>
              <a:t>What </a:t>
            </a:r>
            <a:r>
              <a:rPr lang="en-US" sz="3200" dirty="0"/>
              <a:t>do you </a:t>
            </a:r>
            <a:r>
              <a:rPr lang="en-US" sz="3200" dirty="0" smtClean="0"/>
              <a:t>do in </a:t>
            </a:r>
            <a:r>
              <a:rPr lang="en-US" sz="3200" dirty="0"/>
              <a:t>the </a:t>
            </a:r>
            <a:r>
              <a:rPr lang="en-US" sz="3200" dirty="0" smtClean="0"/>
              <a:t>evening?</a:t>
            </a:r>
          </a:p>
          <a:p>
            <a:pPr algn="l"/>
            <a:r>
              <a:rPr lang="en-US" sz="3200" dirty="0" smtClean="0"/>
              <a:t>What </a:t>
            </a:r>
            <a:r>
              <a:rPr lang="en-US" sz="3200" dirty="0"/>
              <a:t>do you </a:t>
            </a:r>
            <a:r>
              <a:rPr lang="en-US" sz="3200" dirty="0" smtClean="0"/>
              <a:t>do at night?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 smtClean="0"/>
              <a:t>I </a:t>
            </a:r>
            <a:r>
              <a:rPr lang="en-US" sz="3200" b="0" dirty="0" smtClean="0"/>
              <a:t>____________________.</a:t>
            </a:r>
            <a:endParaRPr lang="en-US" sz="3200" b="0" dirty="0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507229" y="6055688"/>
            <a:ext cx="1098331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228598" y="6106242"/>
            <a:ext cx="1066804" cy="575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5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226</Words>
  <Application>Microsoft Office PowerPoint</Application>
  <PresentationFormat>On-screen Show (4:3)</PresentationFormat>
  <Paragraphs>72</Paragraphs>
  <Slides>17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your routine activity during learning from home?</vt:lpstr>
      <vt:lpstr>The Subject is taken from  English Chest 3 Unit 1 Lesson 1 “What do you do in the morning?” </vt:lpstr>
      <vt:lpstr>SENTENCE PATTERNS</vt:lpstr>
      <vt:lpstr>SENTENCE PATTERNS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it! Change the verbs form based on the subject!  Example: Jane (swim) swims in the afternoon. I (go) go to the park in the morning.   1. Anya (wake) ________________ up in the morning. 2. Then, she (take) ________________ a shower. 3. After that, she (get) ________________ dressed. 4. She (go) ________________ to school with her brother Willy. 5. Anya and Billy (go) ________________ to school by car. 6. Uncle (drive) ________________ us to school. 7. Mother (stay) ________________ at home and do house works. 8. She (cook) ________________ delicious foods for us.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retno</dc:creator>
  <cp:lastModifiedBy>retno</cp:lastModifiedBy>
  <cp:revision>27</cp:revision>
  <dcterms:created xsi:type="dcterms:W3CDTF">2020-07-20T07:23:33Z</dcterms:created>
  <dcterms:modified xsi:type="dcterms:W3CDTF">2020-09-08T21:17:21Z</dcterms:modified>
</cp:coreProperties>
</file>