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1" r:id="rId5"/>
    <p:sldId id="262" r:id="rId6"/>
    <p:sldId id="280" r:id="rId7"/>
    <p:sldId id="263" r:id="rId8"/>
    <p:sldId id="293" r:id="rId9"/>
    <p:sldId id="284" r:id="rId10"/>
    <p:sldId id="283" r:id="rId11"/>
    <p:sldId id="287" r:id="rId12"/>
    <p:sldId id="288" r:id="rId13"/>
    <p:sldId id="281" r:id="rId14"/>
    <p:sldId id="285" r:id="rId15"/>
    <p:sldId id="276" r:id="rId16"/>
    <p:sldId id="268" r:id="rId17"/>
    <p:sldId id="270" r:id="rId18"/>
    <p:sldId id="271" r:id="rId19"/>
    <p:sldId id="272" r:id="rId20"/>
    <p:sldId id="265" r:id="rId21"/>
    <p:sldId id="258" r:id="rId22"/>
    <p:sldId id="291" r:id="rId23"/>
    <p:sldId id="290" r:id="rId24"/>
    <p:sldId id="292" r:id="rId25"/>
    <p:sldId id="259" r:id="rId26"/>
    <p:sldId id="274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621-E9C8-4424-BAEF-041C63B2081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691-5F20-4F97-B47A-7C3F4D9E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56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621-E9C8-4424-BAEF-041C63B2081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691-5F20-4F97-B47A-7C3F4D9E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5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621-E9C8-4424-BAEF-041C63B2081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691-5F20-4F97-B47A-7C3F4D9E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99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-55200" y="1400"/>
            <a:ext cx="9220500" cy="96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2681850" y="1395600"/>
            <a:ext cx="3780300" cy="5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531850" y="105167"/>
            <a:ext cx="6300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5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621-E9C8-4424-BAEF-041C63B2081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691-5F20-4F97-B47A-7C3F4D9E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91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621-E9C8-4424-BAEF-041C63B2081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691-5F20-4F97-B47A-7C3F4D9E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9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621-E9C8-4424-BAEF-041C63B2081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691-5F20-4F97-B47A-7C3F4D9E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621-E9C8-4424-BAEF-041C63B2081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691-5F20-4F97-B47A-7C3F4D9E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4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621-E9C8-4424-BAEF-041C63B2081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691-5F20-4F97-B47A-7C3F4D9E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3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621-E9C8-4424-BAEF-041C63B2081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691-5F20-4F97-B47A-7C3F4D9E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8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621-E9C8-4424-BAEF-041C63B2081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691-5F20-4F97-B47A-7C3F4D9E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6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621-E9C8-4424-BAEF-041C63B2081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EB691-5F20-4F97-B47A-7C3F4D9E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1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79621-E9C8-4424-BAEF-041C63B20812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EB691-5F20-4F97-B47A-7C3F4D9E6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60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D TALENTA\SAMPLE PPT\00cd58c7bfc8ef209e5f7fbb033a04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6" y="76200"/>
            <a:ext cx="9151309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7400" y="2162629"/>
            <a:ext cx="4953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r>
              <a:rPr lang="en-US" sz="4800" b="1" dirty="0" smtClean="0">
                <a:latin typeface="Century Gothic" pitchFamily="34" charset="0"/>
              </a:rPr>
              <a:t>Unit 1 Lesson 3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318" y="2992582"/>
            <a:ext cx="8506882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Put the Mirror on the Wall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6629400" y="5638800"/>
            <a:ext cx="2339866" cy="1295400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START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1353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88;p36"/>
          <p:cNvSpPr txBox="1">
            <a:spLocks/>
          </p:cNvSpPr>
          <p:nvPr/>
        </p:nvSpPr>
        <p:spPr>
          <a:xfrm>
            <a:off x="565537" y="597657"/>
            <a:ext cx="7212938" cy="7139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Century Gothic" pitchFamily="34" charset="0"/>
              </a:rPr>
              <a:t>Where is the microwave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Google Shape;288;p36"/>
          <p:cNvSpPr txBox="1">
            <a:spLocks/>
          </p:cNvSpPr>
          <p:nvPr/>
        </p:nvSpPr>
        <p:spPr>
          <a:xfrm>
            <a:off x="13138" y="5295900"/>
            <a:ext cx="91440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The microwave is in the kitchen.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C:\Users\retno\Downloads\e5e4379ce208b97c39bc69ebed1a41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65" y="1676400"/>
            <a:ext cx="5794903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52400" y="3276600"/>
            <a:ext cx="19470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77922" y="6121142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90412" y="6176686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7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943_paint-powerpoin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-228600"/>
            <a:ext cx="9123219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88;p36"/>
          <p:cNvSpPr txBox="1">
            <a:spLocks/>
          </p:cNvSpPr>
          <p:nvPr/>
        </p:nvSpPr>
        <p:spPr>
          <a:xfrm>
            <a:off x="914400" y="709847"/>
            <a:ext cx="3124200" cy="7139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Century Gothic" pitchFamily="34" charset="0"/>
              </a:rPr>
              <a:t>Wha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smtClean="0">
                <a:latin typeface="Century Gothic" pitchFamily="34" charset="0"/>
              </a:rPr>
              <a:t> is 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Google Shape;288;p36"/>
          <p:cNvSpPr txBox="1">
            <a:spLocks/>
          </p:cNvSpPr>
          <p:nvPr/>
        </p:nvSpPr>
        <p:spPr>
          <a:xfrm>
            <a:off x="734290" y="4953000"/>
            <a:ext cx="76962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4400" b="1" dirty="0" smtClean="0">
                <a:latin typeface="Century Gothic" pitchFamily="34" charset="0"/>
              </a:rPr>
              <a:t> is a pretty sofa.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retno\Downloads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116340"/>
            <a:ext cx="4141196" cy="387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877922" y="6121142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90412" y="6176686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63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88;p36"/>
          <p:cNvSpPr txBox="1">
            <a:spLocks/>
          </p:cNvSpPr>
          <p:nvPr/>
        </p:nvSpPr>
        <p:spPr>
          <a:xfrm>
            <a:off x="565537" y="597657"/>
            <a:ext cx="7212938" cy="7139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Century Gothic" pitchFamily="34" charset="0"/>
              </a:rPr>
              <a:t>Where is the sofa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Google Shape;288;p36"/>
          <p:cNvSpPr txBox="1">
            <a:spLocks/>
          </p:cNvSpPr>
          <p:nvPr/>
        </p:nvSpPr>
        <p:spPr>
          <a:xfrm>
            <a:off x="13138" y="5295900"/>
            <a:ext cx="91440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The sofa is in the living room.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retno\Downloads\30-308008_table-living-room-couch-cartoon-living-room-carto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16" y="1600200"/>
            <a:ext cx="4076644" cy="348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65537" y="3810000"/>
            <a:ext cx="24042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77922" y="6121142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90412" y="6176686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89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943_paint-powerpoin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-228600"/>
            <a:ext cx="9123219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88;p36"/>
          <p:cNvSpPr txBox="1">
            <a:spLocks/>
          </p:cNvSpPr>
          <p:nvPr/>
        </p:nvSpPr>
        <p:spPr>
          <a:xfrm>
            <a:off x="1016662" y="1066800"/>
            <a:ext cx="3124200" cy="7139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Century Gothic" pitchFamily="34" charset="0"/>
              </a:rPr>
              <a:t>Wha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dirty="0" smtClean="0">
                <a:latin typeface="Century Gothic" pitchFamily="34" charset="0"/>
              </a:rPr>
              <a:t> is i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Google Shape;288;p36"/>
          <p:cNvSpPr txBox="1">
            <a:spLocks/>
          </p:cNvSpPr>
          <p:nvPr/>
        </p:nvSpPr>
        <p:spPr>
          <a:xfrm>
            <a:off x="734290" y="4953000"/>
            <a:ext cx="76962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4400" b="1" dirty="0" smtClean="0">
                <a:latin typeface="Century Gothic" pitchFamily="34" charset="0"/>
              </a:rPr>
              <a:t> is a </a:t>
            </a:r>
            <a:r>
              <a:rPr lang="en-US" sz="4400" b="1" dirty="0" smtClean="0">
                <a:latin typeface="Century Gothic" pitchFamily="34" charset="0"/>
              </a:rPr>
              <a:t>pretty </a:t>
            </a:r>
            <a:r>
              <a:rPr lang="en-US" sz="4400" b="1" dirty="0" smtClean="0">
                <a:latin typeface="Century Gothic" pitchFamily="34" charset="0"/>
              </a:rPr>
              <a:t>clock.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retno\Downloads\download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058" y="2064489"/>
            <a:ext cx="2664664" cy="265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77922" y="6121142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90412" y="6176686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91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88;p36"/>
          <p:cNvSpPr txBox="1">
            <a:spLocks/>
          </p:cNvSpPr>
          <p:nvPr/>
        </p:nvSpPr>
        <p:spPr>
          <a:xfrm>
            <a:off x="565537" y="597657"/>
            <a:ext cx="7212938" cy="7139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dirty="0" smtClean="0">
                <a:latin typeface="Century Gothic" pitchFamily="34" charset="0"/>
              </a:rPr>
              <a:t>Where is the clock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Google Shape;288;p36"/>
          <p:cNvSpPr txBox="1">
            <a:spLocks/>
          </p:cNvSpPr>
          <p:nvPr/>
        </p:nvSpPr>
        <p:spPr>
          <a:xfrm>
            <a:off x="13138" y="5295900"/>
            <a:ext cx="91440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The clock is on the wall.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retno\Downloads\images (2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475" y="479437"/>
            <a:ext cx="832125" cy="83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etno\Downloads\vector-a-man-cleaning-living-ro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89223"/>
            <a:ext cx="4514712" cy="378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278363" y="1311563"/>
            <a:ext cx="1365525" cy="549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90412" y="6176686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2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3409" r="14229" b="4167"/>
          <a:stretch/>
        </p:blipFill>
        <p:spPr bwMode="auto">
          <a:xfrm>
            <a:off x="13855" y="0"/>
            <a:ext cx="9324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2891" y="372954"/>
            <a:ext cx="764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Preposition of Place (</a:t>
            </a:r>
            <a:r>
              <a:rPr lang="en-US" sz="2800" b="1" dirty="0" err="1" smtClean="0">
                <a:latin typeface="Century Gothic" pitchFamily="34" charset="0"/>
              </a:rPr>
              <a:t>Keterangan</a:t>
            </a:r>
            <a:r>
              <a:rPr lang="en-US" sz="2800" b="1" dirty="0" smtClean="0">
                <a:latin typeface="Century Gothic" pitchFamily="34" charset="0"/>
              </a:rPr>
              <a:t> </a:t>
            </a:r>
            <a:r>
              <a:rPr lang="en-US" sz="2800" b="1" dirty="0" err="1" smtClean="0">
                <a:latin typeface="Century Gothic" pitchFamily="34" charset="0"/>
              </a:rPr>
              <a:t>tempat</a:t>
            </a:r>
            <a:r>
              <a:rPr lang="en-US" sz="2800" b="1" dirty="0" smtClean="0">
                <a:latin typeface="Century Gothic" pitchFamily="34" charset="0"/>
              </a:rPr>
              <a:t>)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11" name="Picture 10" descr="D:\English materials for children\Children's Picture Files\grammar\prep 2.jpg"/>
          <p:cNvPicPr/>
          <p:nvPr/>
        </p:nvPicPr>
        <p:blipFill rotWithShape="1">
          <a:blip r:embed="rId3">
            <a:grayscl/>
          </a:blip>
          <a:srcRect l="1474" t="10597" r="72516" b="69717"/>
          <a:stretch/>
        </p:blipFill>
        <p:spPr bwMode="auto">
          <a:xfrm>
            <a:off x="1143000" y="1662545"/>
            <a:ext cx="2486891" cy="2479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English materials for children\Children's Picture Files\grammar\prep 2.jpg"/>
          <p:cNvPicPr/>
          <p:nvPr/>
        </p:nvPicPr>
        <p:blipFill rotWithShape="1">
          <a:blip r:embed="rId3">
            <a:grayscl/>
          </a:blip>
          <a:srcRect l="40482" t="11128" r="39760" b="70046"/>
          <a:stretch/>
        </p:blipFill>
        <p:spPr bwMode="auto">
          <a:xfrm>
            <a:off x="5257800" y="1586346"/>
            <a:ext cx="2050473" cy="2556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45985" y="4142509"/>
            <a:ext cx="217970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behind</a:t>
            </a:r>
            <a:endParaRPr lang="en-US" sz="3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42034" y="4191714"/>
            <a:ext cx="217970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entury Gothic" pitchFamily="34" charset="0"/>
              </a:rPr>
              <a:t>i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n front of</a:t>
            </a:r>
            <a:endParaRPr lang="en-US" sz="3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924800" y="6093369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9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3409" r="14229" b="4167"/>
          <a:stretch/>
        </p:blipFill>
        <p:spPr bwMode="auto">
          <a:xfrm>
            <a:off x="13855" y="0"/>
            <a:ext cx="9324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2891" y="372954"/>
            <a:ext cx="764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Preposition of Place (</a:t>
            </a:r>
            <a:r>
              <a:rPr lang="en-US" sz="2800" b="1" dirty="0" err="1" smtClean="0">
                <a:latin typeface="Century Gothic" pitchFamily="34" charset="0"/>
              </a:rPr>
              <a:t>Keterangan</a:t>
            </a:r>
            <a:r>
              <a:rPr lang="en-US" sz="2800" b="1" dirty="0" smtClean="0">
                <a:latin typeface="Century Gothic" pitchFamily="34" charset="0"/>
              </a:rPr>
              <a:t> </a:t>
            </a:r>
            <a:r>
              <a:rPr lang="en-US" sz="2800" b="1" dirty="0" err="1" smtClean="0">
                <a:latin typeface="Century Gothic" pitchFamily="34" charset="0"/>
              </a:rPr>
              <a:t>tempat</a:t>
            </a:r>
            <a:r>
              <a:rPr lang="en-US" sz="2800" b="1" dirty="0" smtClean="0">
                <a:latin typeface="Century Gothic" pitchFamily="34" charset="0"/>
              </a:rPr>
              <a:t>)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6" name="Picture 5" descr="D:\English materials for children\Children's Picture Files\grammar\prep 2.jpg"/>
          <p:cNvPicPr/>
          <p:nvPr/>
        </p:nvPicPr>
        <p:blipFill rotWithShape="1">
          <a:blip r:embed="rId3">
            <a:grayscl/>
          </a:blip>
          <a:srcRect l="1144" t="40098" r="69163" b="38282"/>
          <a:stretch/>
        </p:blipFill>
        <p:spPr bwMode="auto">
          <a:xfrm>
            <a:off x="5588000" y="2590800"/>
            <a:ext cx="2641600" cy="3179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English materials for children\Children's Picture Files\grammar\prep 2.jpg"/>
          <p:cNvPicPr/>
          <p:nvPr/>
        </p:nvPicPr>
        <p:blipFill rotWithShape="1">
          <a:blip r:embed="rId3">
            <a:grayscl/>
          </a:blip>
          <a:srcRect l="72604" t="4420" r="5037" b="70197"/>
          <a:stretch/>
        </p:blipFill>
        <p:spPr bwMode="auto">
          <a:xfrm>
            <a:off x="1676400" y="1399308"/>
            <a:ext cx="2590800" cy="334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818949" y="5770419"/>
            <a:ext cx="217970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under</a:t>
            </a:r>
            <a:endParaRPr lang="en-US" sz="3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4744165"/>
            <a:ext cx="217970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above</a:t>
            </a:r>
            <a:endParaRPr lang="en-US" sz="3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924800" y="6093369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677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3409" r="14229" b="4167"/>
          <a:stretch/>
        </p:blipFill>
        <p:spPr bwMode="auto">
          <a:xfrm>
            <a:off x="-76200" y="0"/>
            <a:ext cx="9324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62891" y="372954"/>
            <a:ext cx="764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Preposition of Place (</a:t>
            </a:r>
            <a:r>
              <a:rPr lang="en-US" sz="2800" b="1" dirty="0" err="1" smtClean="0">
                <a:latin typeface="Century Gothic" pitchFamily="34" charset="0"/>
              </a:rPr>
              <a:t>Keterangan</a:t>
            </a:r>
            <a:r>
              <a:rPr lang="en-US" sz="2800" b="1" dirty="0" smtClean="0">
                <a:latin typeface="Century Gothic" pitchFamily="34" charset="0"/>
              </a:rPr>
              <a:t> </a:t>
            </a:r>
            <a:r>
              <a:rPr lang="en-US" sz="2800" b="1" dirty="0" err="1" smtClean="0">
                <a:latin typeface="Century Gothic" pitchFamily="34" charset="0"/>
              </a:rPr>
              <a:t>tempat</a:t>
            </a:r>
            <a:r>
              <a:rPr lang="en-US" sz="2800" b="1" dirty="0" smtClean="0">
                <a:latin typeface="Century Gothic" pitchFamily="34" charset="0"/>
              </a:rPr>
              <a:t>)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8" name="Picture 7" descr="D:\English materials for children\Children's Picture Files\grammar\prep 2.jpg"/>
          <p:cNvPicPr/>
          <p:nvPr/>
        </p:nvPicPr>
        <p:blipFill rotWithShape="1">
          <a:blip r:embed="rId3">
            <a:grayscl/>
          </a:blip>
          <a:srcRect l="35627" t="71037" r="34521" b="5651"/>
          <a:stretch/>
        </p:blipFill>
        <p:spPr bwMode="auto">
          <a:xfrm>
            <a:off x="4668982" y="1295400"/>
            <a:ext cx="3941618" cy="4081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English materials for children\Children's Picture Files\grammar\prep 2.jpg"/>
          <p:cNvPicPr/>
          <p:nvPr/>
        </p:nvPicPr>
        <p:blipFill rotWithShape="1">
          <a:blip r:embed="rId3">
            <a:grayscl/>
          </a:blip>
          <a:srcRect l="73162" t="36368" r="4936" b="38045"/>
          <a:stretch/>
        </p:blipFill>
        <p:spPr bwMode="auto">
          <a:xfrm>
            <a:off x="609600" y="1295400"/>
            <a:ext cx="3657600" cy="373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348549" y="5030155"/>
            <a:ext cx="217970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on</a:t>
            </a:r>
            <a:endParaRPr lang="en-US" sz="3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5251350"/>
            <a:ext cx="217970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in</a:t>
            </a:r>
            <a:endParaRPr lang="en-US" sz="3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924800" y="6093369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815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3409" r="14229" b="4167"/>
          <a:stretch/>
        </p:blipFill>
        <p:spPr bwMode="auto">
          <a:xfrm>
            <a:off x="-76200" y="0"/>
            <a:ext cx="9324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44498" y="372954"/>
            <a:ext cx="76477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Preposition of Place (</a:t>
            </a:r>
            <a:r>
              <a:rPr lang="en-US" sz="2800" b="1" dirty="0" err="1" smtClean="0">
                <a:latin typeface="Century Gothic" pitchFamily="34" charset="0"/>
              </a:rPr>
              <a:t>Keterangan</a:t>
            </a:r>
            <a:r>
              <a:rPr lang="en-US" sz="2800" b="1" dirty="0" smtClean="0">
                <a:latin typeface="Century Gothic" pitchFamily="34" charset="0"/>
              </a:rPr>
              <a:t> </a:t>
            </a:r>
            <a:r>
              <a:rPr lang="en-US" sz="2800" b="1" dirty="0" err="1" smtClean="0">
                <a:latin typeface="Century Gothic" pitchFamily="34" charset="0"/>
              </a:rPr>
              <a:t>tempat</a:t>
            </a:r>
            <a:r>
              <a:rPr lang="en-US" sz="2800" b="1" dirty="0" smtClean="0">
                <a:latin typeface="Century Gothic" pitchFamily="34" charset="0"/>
              </a:rPr>
              <a:t>)</a:t>
            </a:r>
            <a:endParaRPr lang="en-US" sz="2800" b="1" dirty="0">
              <a:latin typeface="Century Gothic" pitchFamily="34" charset="0"/>
            </a:endParaRPr>
          </a:p>
        </p:txBody>
      </p:sp>
      <p:pic>
        <p:nvPicPr>
          <p:cNvPr id="6" name="Picture 5" descr="D:\English materials for children\Children's Picture Files\grammar\prep 2.jpg"/>
          <p:cNvPicPr/>
          <p:nvPr/>
        </p:nvPicPr>
        <p:blipFill rotWithShape="1">
          <a:blip r:embed="rId3">
            <a:grayscl/>
          </a:blip>
          <a:srcRect l="2826" t="73422" r="69055" b="5940"/>
          <a:stretch/>
        </p:blipFill>
        <p:spPr bwMode="auto">
          <a:xfrm>
            <a:off x="762000" y="1440873"/>
            <a:ext cx="2570019" cy="220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English materials for children\Children's Picture Files\grammar\prep 2.jpg"/>
          <p:cNvPicPr/>
          <p:nvPr/>
        </p:nvPicPr>
        <p:blipFill rotWithShape="1">
          <a:blip r:embed="rId3">
            <a:grayscl/>
          </a:blip>
          <a:srcRect l="34029" t="40707" r="34644" b="38329"/>
          <a:stretch/>
        </p:blipFill>
        <p:spPr bwMode="auto">
          <a:xfrm>
            <a:off x="5444360" y="1183370"/>
            <a:ext cx="2563092" cy="1947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:\English materials for children\Children's Picture Files\grammar\prep 2.jpg"/>
          <p:cNvPicPr/>
          <p:nvPr/>
        </p:nvPicPr>
        <p:blipFill rotWithShape="1">
          <a:blip r:embed="rId3">
            <a:grayscl/>
          </a:blip>
          <a:srcRect l="69240" t="71310" r="1966" b="7789"/>
          <a:stretch/>
        </p:blipFill>
        <p:spPr bwMode="auto">
          <a:xfrm>
            <a:off x="3124200" y="4121727"/>
            <a:ext cx="2286001" cy="168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074979" y="3179380"/>
            <a:ext cx="1600200" cy="29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44498" y="3429000"/>
            <a:ext cx="217970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between</a:t>
            </a:r>
            <a:endParaRPr lang="en-US" sz="3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87477" y="5809593"/>
            <a:ext cx="2179702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near</a:t>
            </a:r>
            <a:endParaRPr lang="en-US" sz="3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95476" y="3130889"/>
            <a:ext cx="2962723" cy="69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Century Gothic" pitchFamily="34" charset="0"/>
              </a:rPr>
              <a:t>n</a:t>
            </a:r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ext to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Century Gothic" pitchFamily="34" charset="0"/>
              </a:rPr>
              <a:t>beside</a:t>
            </a:r>
            <a:endParaRPr lang="en-US" sz="32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5" name="Right Arrow 14">
            <a:hlinkClick r:id="" action="ppaction://hlinkshowjump?jump=nextslide"/>
          </p:cNvPr>
          <p:cNvSpPr/>
          <p:nvPr/>
        </p:nvSpPr>
        <p:spPr>
          <a:xfrm>
            <a:off x="7924800" y="6093369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342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3409" r="14229" b="4167"/>
          <a:stretch/>
        </p:blipFill>
        <p:spPr bwMode="auto">
          <a:xfrm>
            <a:off x="-76200" y="-26277"/>
            <a:ext cx="9324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72954"/>
            <a:ext cx="868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Adjective (Kata </a:t>
            </a:r>
            <a:r>
              <a:rPr lang="en-US" sz="2800" b="1" dirty="0" err="1" smtClean="0">
                <a:latin typeface="Century Gothic" pitchFamily="34" charset="0"/>
              </a:rPr>
              <a:t>Sifat</a:t>
            </a:r>
            <a:r>
              <a:rPr lang="en-US" sz="2800" b="1" dirty="0" smtClean="0">
                <a:latin typeface="Century Gothic" pitchFamily="34" charset="0"/>
              </a:rPr>
              <a:t>) is used to describe a noun.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686579"/>
            <a:ext cx="1741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itchFamily="34" charset="0"/>
              </a:rPr>
              <a:t>p</a:t>
            </a:r>
            <a:r>
              <a:rPr lang="en-US" sz="2800" b="1" dirty="0" smtClean="0">
                <a:latin typeface="Century Gothic" pitchFamily="34" charset="0"/>
              </a:rPr>
              <a:t>retty</a:t>
            </a:r>
          </a:p>
          <a:p>
            <a:pPr algn="ctr"/>
            <a:r>
              <a:rPr lang="en-US" sz="2800" b="1" dirty="0" smtClean="0">
                <a:latin typeface="Century Gothic" pitchFamily="34" charset="0"/>
              </a:rPr>
              <a:t>(</a:t>
            </a:r>
            <a:r>
              <a:rPr lang="en-US" sz="2800" b="1" dirty="0" err="1" smtClean="0">
                <a:latin typeface="Century Gothic" pitchFamily="34" charset="0"/>
              </a:rPr>
              <a:t>cantik</a:t>
            </a:r>
            <a:r>
              <a:rPr lang="en-US" sz="2800" b="1" dirty="0" smtClean="0">
                <a:latin typeface="Century Gothic" pitchFamily="34" charset="0"/>
              </a:rPr>
              <a:t>)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1760" y="1222892"/>
            <a:ext cx="2854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itchFamily="34" charset="0"/>
              </a:rPr>
              <a:t>beautiful</a:t>
            </a:r>
          </a:p>
          <a:p>
            <a:pPr algn="ctr"/>
            <a:r>
              <a:rPr lang="en-US" sz="2800" b="1" dirty="0" smtClean="0">
                <a:latin typeface="Century Gothic" pitchFamily="34" charset="0"/>
              </a:rPr>
              <a:t>(</a:t>
            </a:r>
            <a:r>
              <a:rPr lang="en-US" sz="2800" b="1" dirty="0" err="1" smtClean="0">
                <a:latin typeface="Century Gothic" pitchFamily="34" charset="0"/>
              </a:rPr>
              <a:t>cantik</a:t>
            </a:r>
            <a:r>
              <a:rPr lang="en-US" sz="2800" b="1" dirty="0" smtClean="0">
                <a:latin typeface="Century Gothic" pitchFamily="34" charset="0"/>
              </a:rPr>
              <a:t>/</a:t>
            </a:r>
            <a:r>
              <a:rPr lang="en-US" sz="2800" b="1" dirty="0" err="1" smtClean="0">
                <a:latin typeface="Century Gothic" pitchFamily="34" charset="0"/>
              </a:rPr>
              <a:t>indah</a:t>
            </a:r>
            <a:r>
              <a:rPr lang="en-US" sz="2800" b="1" dirty="0" smtClean="0">
                <a:latin typeface="Century Gothic" pitchFamily="34" charset="0"/>
              </a:rPr>
              <a:t>)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00" y="1713312"/>
            <a:ext cx="1741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itchFamily="34" charset="0"/>
              </a:rPr>
              <a:t>nice</a:t>
            </a:r>
          </a:p>
          <a:p>
            <a:pPr algn="ctr"/>
            <a:r>
              <a:rPr lang="en-US" sz="2800" b="1" dirty="0" smtClean="0">
                <a:latin typeface="Century Gothic" pitchFamily="34" charset="0"/>
              </a:rPr>
              <a:t>(</a:t>
            </a:r>
            <a:r>
              <a:rPr lang="en-US" sz="2800" b="1" dirty="0" err="1" smtClean="0">
                <a:latin typeface="Century Gothic" pitchFamily="34" charset="0"/>
              </a:rPr>
              <a:t>bagus</a:t>
            </a:r>
            <a:r>
              <a:rPr lang="en-US" sz="2800" b="1" dirty="0" smtClean="0">
                <a:latin typeface="Century Gothic" pitchFamily="34" charset="0"/>
              </a:rPr>
              <a:t>)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76530" y="3430300"/>
            <a:ext cx="1741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itchFamily="34" charset="0"/>
              </a:rPr>
              <a:t>heavy</a:t>
            </a:r>
          </a:p>
          <a:p>
            <a:pPr algn="ctr"/>
            <a:r>
              <a:rPr lang="en-US" sz="2800" b="1" dirty="0" smtClean="0">
                <a:latin typeface="Century Gothic" pitchFamily="34" charset="0"/>
              </a:rPr>
              <a:t>(</a:t>
            </a:r>
            <a:r>
              <a:rPr lang="en-US" sz="2800" b="1" dirty="0" err="1" smtClean="0">
                <a:latin typeface="Century Gothic" pitchFamily="34" charset="0"/>
              </a:rPr>
              <a:t>berat</a:t>
            </a:r>
            <a:r>
              <a:rPr lang="en-US" sz="2800" b="1" dirty="0" smtClean="0">
                <a:latin typeface="Century Gothic" pitchFamily="34" charset="0"/>
              </a:rPr>
              <a:t>)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9920" y="3271787"/>
            <a:ext cx="1741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itchFamily="34" charset="0"/>
              </a:rPr>
              <a:t>light</a:t>
            </a:r>
          </a:p>
          <a:p>
            <a:pPr algn="ctr"/>
            <a:r>
              <a:rPr lang="en-US" sz="2800" b="1" dirty="0" smtClean="0">
                <a:latin typeface="Century Gothic" pitchFamily="34" charset="0"/>
              </a:rPr>
              <a:t>(</a:t>
            </a:r>
            <a:r>
              <a:rPr lang="en-US" sz="2800" b="1" dirty="0" err="1" smtClean="0">
                <a:latin typeface="Century Gothic" pitchFamily="34" charset="0"/>
              </a:rPr>
              <a:t>ringan</a:t>
            </a:r>
            <a:r>
              <a:rPr lang="en-US" sz="2800" b="1" dirty="0" smtClean="0">
                <a:latin typeface="Century Gothic" pitchFamily="34" charset="0"/>
              </a:rPr>
              <a:t>)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0475" y="3581400"/>
            <a:ext cx="1741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itchFamily="34" charset="0"/>
              </a:rPr>
              <a:t>clean</a:t>
            </a:r>
          </a:p>
          <a:p>
            <a:pPr algn="ctr"/>
            <a:r>
              <a:rPr lang="en-US" sz="2800" b="1" dirty="0" smtClean="0">
                <a:latin typeface="Century Gothic" pitchFamily="34" charset="0"/>
              </a:rPr>
              <a:t>(</a:t>
            </a:r>
            <a:r>
              <a:rPr lang="en-US" sz="2800" b="1" dirty="0" err="1" smtClean="0">
                <a:latin typeface="Century Gothic" pitchFamily="34" charset="0"/>
              </a:rPr>
              <a:t>bersih</a:t>
            </a:r>
            <a:r>
              <a:rPr lang="en-US" sz="2800" b="1" dirty="0" smtClean="0">
                <a:latin typeface="Century Gothic" pitchFamily="34" charset="0"/>
              </a:rPr>
              <a:t>)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31625" y="5181598"/>
            <a:ext cx="1741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itchFamily="34" charset="0"/>
              </a:rPr>
              <a:t>soft</a:t>
            </a:r>
          </a:p>
          <a:p>
            <a:pPr algn="ctr"/>
            <a:r>
              <a:rPr lang="en-US" sz="2800" b="1" dirty="0" smtClean="0">
                <a:latin typeface="Century Gothic" pitchFamily="34" charset="0"/>
              </a:rPr>
              <a:t>(</a:t>
            </a:r>
            <a:r>
              <a:rPr lang="en-US" sz="2800" b="1" dirty="0" err="1" smtClean="0">
                <a:latin typeface="Century Gothic" pitchFamily="34" charset="0"/>
              </a:rPr>
              <a:t>lembut</a:t>
            </a:r>
            <a:r>
              <a:rPr lang="en-US" sz="2800" b="1" dirty="0" smtClean="0">
                <a:latin typeface="Century Gothic" pitchFamily="34" charset="0"/>
              </a:rPr>
              <a:t>)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5583" y="5333999"/>
            <a:ext cx="1741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Century Gothic" pitchFamily="34" charset="0"/>
              </a:rPr>
              <a:t>dirty</a:t>
            </a:r>
          </a:p>
          <a:p>
            <a:pPr algn="ctr"/>
            <a:r>
              <a:rPr lang="en-US" sz="2800" b="1" dirty="0" smtClean="0">
                <a:latin typeface="Century Gothic" pitchFamily="34" charset="0"/>
              </a:rPr>
              <a:t>(</a:t>
            </a:r>
            <a:r>
              <a:rPr lang="en-US" sz="2800" b="1" dirty="0" err="1" smtClean="0">
                <a:latin typeface="Century Gothic" pitchFamily="34" charset="0"/>
              </a:rPr>
              <a:t>kotor</a:t>
            </a:r>
            <a:r>
              <a:rPr lang="en-US" sz="2800" b="1" dirty="0" smtClean="0">
                <a:latin typeface="Century Gothic" pitchFamily="34" charset="0"/>
              </a:rPr>
              <a:t>)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20" name="Right Arrow 19">
            <a:hlinkClick r:id="" action="ppaction://hlinkshowjump?jump=nextslide"/>
          </p:cNvPr>
          <p:cNvSpPr/>
          <p:nvPr/>
        </p:nvSpPr>
        <p:spPr>
          <a:xfrm>
            <a:off x="7924800" y="6093369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2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SD TALENTA\SAMPLE PPT\unname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" y="37474"/>
            <a:ext cx="9122764" cy="682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67;p35">
            <a:hlinkClick r:id="" action="ppaction://hlinkshowjump?jump=nextslide"/>
          </p:cNvPr>
          <p:cNvSpPr txBox="1">
            <a:spLocks/>
          </p:cNvSpPr>
          <p:nvPr/>
        </p:nvSpPr>
        <p:spPr>
          <a:xfrm>
            <a:off x="1143000" y="1870841"/>
            <a:ext cx="7848600" cy="2057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ctr" defTabSz="914400" rtl="0" eaLnBrk="1" latinLnBrk="0" hangingPunct="1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just"/>
            <a:r>
              <a:rPr lang="en-US" sz="3200" dirty="0" smtClean="0">
                <a:latin typeface="Century Gothic" pitchFamily="34" charset="0"/>
              </a:rPr>
              <a:t>In this lesson, you will learn : </a:t>
            </a:r>
          </a:p>
          <a:p>
            <a:pPr algn="just"/>
            <a:endParaRPr lang="en-US" sz="3200" dirty="0" smtClean="0">
              <a:latin typeface="Century Gothic" pitchFamily="34" charset="0"/>
            </a:endParaRPr>
          </a:p>
          <a:p>
            <a:pPr algn="just"/>
            <a:r>
              <a:rPr lang="en-US" sz="3200" dirty="0" smtClean="0">
                <a:latin typeface="Century Gothic" pitchFamily="34" charset="0"/>
              </a:rPr>
              <a:t>1. How to identify </a:t>
            </a:r>
            <a:r>
              <a:rPr lang="en-US" sz="3200" dirty="0" smtClean="0">
                <a:latin typeface="Century Gothic" pitchFamily="34" charset="0"/>
                <a:hlinkClick r:id="" action="ppaction://hlinkshowjump?jump=nextslide"/>
              </a:rPr>
              <a:t>household items</a:t>
            </a:r>
            <a:r>
              <a:rPr lang="en-US" sz="3200" dirty="0" smtClean="0">
                <a:latin typeface="Century Gothic" pitchFamily="34" charset="0"/>
              </a:rPr>
              <a:t>.</a:t>
            </a:r>
          </a:p>
          <a:p>
            <a:pPr algn="just"/>
            <a:r>
              <a:rPr lang="en-US" sz="3200" dirty="0" smtClean="0">
                <a:latin typeface="Century Gothic" pitchFamily="34" charset="0"/>
              </a:rPr>
              <a:t>2. How to identify </a:t>
            </a:r>
            <a:r>
              <a:rPr lang="en-US" sz="3200" dirty="0" smtClean="0">
                <a:latin typeface="Century Gothic" pitchFamily="34" charset="0"/>
                <a:hlinkClick r:id="rId3" action="ppaction://hlinksldjump"/>
              </a:rPr>
              <a:t>location.</a:t>
            </a:r>
            <a:endParaRPr lang="en-US" sz="3200" dirty="0" smtClean="0">
              <a:latin typeface="Century Gothic" pitchFamily="34" charset="0"/>
            </a:endParaRPr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76196" y="6054323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37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D TALENTA\SAMPLE PPT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372954"/>
            <a:ext cx="3838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entury Gothic" pitchFamily="34" charset="0"/>
              </a:rPr>
              <a:t>Let’s sing a song!</a:t>
            </a:r>
            <a:endParaRPr lang="en-US" sz="2800" b="1" dirty="0">
              <a:latin typeface="Century Gothic" pitchFamily="34" charset="0"/>
            </a:endParaRPr>
          </a:p>
        </p:txBody>
      </p:sp>
      <p:sp>
        <p:nvSpPr>
          <p:cNvPr id="6" name="Google Shape;267;p35"/>
          <p:cNvSpPr txBox="1">
            <a:spLocks/>
          </p:cNvSpPr>
          <p:nvPr/>
        </p:nvSpPr>
        <p:spPr>
          <a:xfrm>
            <a:off x="2961876" y="928065"/>
            <a:ext cx="5801123" cy="54635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3200" b="1" dirty="0" smtClean="0">
                <a:latin typeface="Century Gothic" pitchFamily="34" charset="0"/>
              </a:rPr>
              <a:t>Put the Mirror on the Wall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endParaRPr lang="en-US" sz="2000" b="1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Put the mirror on the wall.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On the wall, on the wall in the bedroom.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La! La-la-la!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La! La-la-la!</a:t>
            </a:r>
          </a:p>
          <a:p>
            <a:pPr algn="l">
              <a:spcBef>
                <a:spcPts val="0"/>
              </a:spcBef>
            </a:pPr>
            <a:r>
              <a:rPr lang="en-US" sz="2000" dirty="0" smtClean="0">
                <a:latin typeface="Century Gothic" pitchFamily="34" charset="0"/>
              </a:rPr>
              <a:t>Put it on the wall in the bedroom.</a:t>
            </a:r>
          </a:p>
          <a:p>
            <a:pPr algn="l">
              <a:spcBef>
                <a:spcPts val="0"/>
              </a:spcBef>
            </a:pPr>
            <a:endParaRPr lang="en-US" sz="2000" dirty="0" smtClean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Put the </a:t>
            </a:r>
            <a:r>
              <a:rPr lang="en-US" sz="2000" dirty="0" smtClean="0">
                <a:latin typeface="Century Gothic" pitchFamily="34" charset="0"/>
              </a:rPr>
              <a:t>fan </a:t>
            </a:r>
            <a:r>
              <a:rPr lang="en-US" sz="2000" dirty="0">
                <a:latin typeface="Century Gothic" pitchFamily="34" charset="0"/>
              </a:rPr>
              <a:t>on the </a:t>
            </a:r>
            <a:r>
              <a:rPr lang="en-US" sz="2000" dirty="0" smtClean="0">
                <a:latin typeface="Century Gothic" pitchFamily="34" charset="0"/>
              </a:rPr>
              <a:t>table.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On the </a:t>
            </a:r>
            <a:r>
              <a:rPr lang="en-US" sz="2000" dirty="0" smtClean="0">
                <a:latin typeface="Century Gothic" pitchFamily="34" charset="0"/>
              </a:rPr>
              <a:t>table, </a:t>
            </a:r>
            <a:r>
              <a:rPr lang="en-US" sz="2000" dirty="0">
                <a:latin typeface="Century Gothic" pitchFamily="34" charset="0"/>
              </a:rPr>
              <a:t>on the </a:t>
            </a:r>
            <a:r>
              <a:rPr lang="en-US" sz="2000" dirty="0" smtClean="0">
                <a:latin typeface="Century Gothic" pitchFamily="34" charset="0"/>
              </a:rPr>
              <a:t>table in the living room.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La! La-la-la!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La! La-la-la!</a:t>
            </a:r>
          </a:p>
          <a:p>
            <a:pPr algn="l">
              <a:spcBef>
                <a:spcPts val="0"/>
              </a:spcBef>
            </a:pPr>
            <a:r>
              <a:rPr lang="en-US" sz="2000" dirty="0">
                <a:latin typeface="Century Gothic" pitchFamily="34" charset="0"/>
              </a:rPr>
              <a:t>Put it on </a:t>
            </a:r>
            <a:r>
              <a:rPr lang="en-US" sz="2000" dirty="0" smtClean="0">
                <a:latin typeface="Century Gothic" pitchFamily="34" charset="0"/>
              </a:rPr>
              <a:t>the table in the living room.</a:t>
            </a:r>
            <a:endParaRPr lang="en-US" sz="2000" dirty="0">
              <a:latin typeface="Century Gothic" pitchFamily="34" charset="0"/>
            </a:endParaRPr>
          </a:p>
          <a:p>
            <a:pPr algn="l">
              <a:spcBef>
                <a:spcPts val="0"/>
              </a:spcBef>
            </a:pPr>
            <a:endParaRPr lang="en-US" sz="2000" dirty="0">
              <a:latin typeface="Century Gothic" pitchFamily="34" charset="0"/>
            </a:endParaRPr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924800" y="6093369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15 Track 1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19435" y="3297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741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SD TALENTA\SAMPLE PPT\aa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9" t="3409" r="14229" b="4167"/>
          <a:stretch/>
        </p:blipFill>
        <p:spPr bwMode="auto">
          <a:xfrm>
            <a:off x="13855" y="0"/>
            <a:ext cx="93241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28800" y="372954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SENTENCE PATTERN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534" y="2413574"/>
            <a:ext cx="6759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Put it in / on the ______________.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3422" y="4191000"/>
            <a:ext cx="620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These are _______ _______.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533" y="1536411"/>
            <a:ext cx="620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This is a _______ _______.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5029200"/>
            <a:ext cx="7521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Put them in / on the ______________.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924800" y="6093369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8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SD TALENTA\SCAN EC\GRADE 3\UNIT 1 LESSON 3\IMG_20200819_0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" t="54052" b="5966"/>
          <a:stretch/>
        </p:blipFill>
        <p:spPr bwMode="auto">
          <a:xfrm>
            <a:off x="0" y="609599"/>
            <a:ext cx="9144000" cy="566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05355" y="1585748"/>
            <a:ext cx="3810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924800" y="6093369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2420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88;p36"/>
          <p:cNvSpPr txBox="1">
            <a:spLocks noGrp="1"/>
          </p:cNvSpPr>
          <p:nvPr>
            <p:ph type="title"/>
          </p:nvPr>
        </p:nvSpPr>
        <p:spPr>
          <a:xfrm>
            <a:off x="-5443" y="16329"/>
            <a:ext cx="3434443" cy="8980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latin typeface="Century Gothic" pitchFamily="34" charset="0"/>
              </a:rPr>
              <a:t>EXAMPLE</a:t>
            </a:r>
            <a:endParaRPr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85309"/>
            <a:ext cx="620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entury Gothic" pitchFamily="34" charset="0"/>
              </a:rPr>
              <a:t>Lio</a:t>
            </a:r>
            <a:r>
              <a:rPr lang="en-US" sz="3200" b="1" dirty="0" smtClean="0">
                <a:latin typeface="Century Gothic" pitchFamily="34" charset="0"/>
              </a:rPr>
              <a:t>      : </a:t>
            </a:r>
            <a:r>
              <a:rPr lang="en-US" sz="3200" dirty="0" smtClean="0">
                <a:latin typeface="Century Gothic" pitchFamily="34" charset="0"/>
              </a:rPr>
              <a:t>This is a </a:t>
            </a:r>
            <a:r>
              <a:rPr lang="en-US" sz="3200" b="1" dirty="0" smtClean="0">
                <a:latin typeface="Century Gothic" pitchFamily="34" charset="0"/>
              </a:rPr>
              <a:t>nice</a:t>
            </a:r>
            <a:r>
              <a:rPr lang="en-US" sz="3200" dirty="0" smtClean="0">
                <a:latin typeface="Century Gothic" pitchFamily="34" charset="0"/>
              </a:rPr>
              <a:t> </a:t>
            </a:r>
            <a:r>
              <a:rPr lang="en-US" sz="3200" b="1" dirty="0" smtClean="0">
                <a:latin typeface="Century Gothic" pitchFamily="34" charset="0"/>
              </a:rPr>
              <a:t>table</a:t>
            </a:r>
            <a:r>
              <a:rPr lang="en-US" sz="3200" dirty="0" smtClean="0">
                <a:latin typeface="Century Gothic" pitchFamily="34" charset="0"/>
              </a:rPr>
              <a:t>.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4207" y="49911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Dad      : </a:t>
            </a:r>
            <a:r>
              <a:rPr lang="en-US" sz="3200" dirty="0" smtClean="0">
                <a:latin typeface="Century Gothic" pitchFamily="34" charset="0"/>
              </a:rPr>
              <a:t>Put it in the bathroom.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5228" y="4114800"/>
            <a:ext cx="6203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entury Gothic" pitchFamily="34" charset="0"/>
              </a:rPr>
              <a:t>Farel</a:t>
            </a:r>
            <a:r>
              <a:rPr lang="en-US" sz="3200" b="1" dirty="0" smtClean="0">
                <a:latin typeface="Century Gothic" pitchFamily="34" charset="0"/>
              </a:rPr>
              <a:t>     : </a:t>
            </a:r>
            <a:r>
              <a:rPr lang="en-US" sz="3200" dirty="0" smtClean="0">
                <a:latin typeface="Century Gothic" pitchFamily="34" charset="0"/>
              </a:rPr>
              <a:t>This is a </a:t>
            </a:r>
            <a:r>
              <a:rPr lang="en-US" sz="3200" b="1" dirty="0" smtClean="0">
                <a:latin typeface="Century Gothic" pitchFamily="34" charset="0"/>
              </a:rPr>
              <a:t>soft towel.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179" y="2286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Mom  : </a:t>
            </a:r>
            <a:r>
              <a:rPr lang="en-US" sz="3200" dirty="0">
                <a:latin typeface="Century Gothic" pitchFamily="34" charset="0"/>
              </a:rPr>
              <a:t>P</a:t>
            </a:r>
            <a:r>
              <a:rPr lang="en-US" sz="3200" dirty="0" smtClean="0">
                <a:latin typeface="Century Gothic" pitchFamily="34" charset="0"/>
              </a:rPr>
              <a:t>ut it in the dining room.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924800" y="6093369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2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D TALENTA\SAMPLE PPT\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24200"/>
            <a:ext cx="91440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" y="1485309"/>
            <a:ext cx="821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Greta           : </a:t>
            </a:r>
            <a:r>
              <a:rPr lang="en-US" sz="3200" dirty="0" smtClean="0">
                <a:latin typeface="Century Gothic" pitchFamily="34" charset="0"/>
              </a:rPr>
              <a:t>These are </a:t>
            </a:r>
            <a:r>
              <a:rPr lang="en-US" sz="3200" b="1" dirty="0" smtClean="0">
                <a:latin typeface="Century Gothic" pitchFamily="34" charset="0"/>
              </a:rPr>
              <a:t>clean plates</a:t>
            </a:r>
            <a:r>
              <a:rPr lang="en-US" sz="3200" dirty="0" smtClean="0">
                <a:latin typeface="Century Gothic" pitchFamily="34" charset="0"/>
              </a:rPr>
              <a:t>.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991100"/>
            <a:ext cx="7601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Grandpa : </a:t>
            </a:r>
            <a:r>
              <a:rPr lang="en-US" sz="3200" dirty="0" smtClean="0">
                <a:latin typeface="Century Gothic" pitchFamily="34" charset="0"/>
              </a:rPr>
              <a:t>Put them </a:t>
            </a:r>
            <a:r>
              <a:rPr lang="en-US" sz="3200" dirty="0">
                <a:latin typeface="Century Gothic" pitchFamily="34" charset="0"/>
              </a:rPr>
              <a:t>o</a:t>
            </a:r>
            <a:r>
              <a:rPr lang="en-US" sz="3200" dirty="0" smtClean="0">
                <a:latin typeface="Century Gothic" pitchFamily="34" charset="0"/>
              </a:rPr>
              <a:t>n the table.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1148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entury Gothic" pitchFamily="34" charset="0"/>
              </a:rPr>
              <a:t>Dani</a:t>
            </a:r>
            <a:r>
              <a:rPr lang="en-US" sz="3200" b="1" dirty="0" smtClean="0">
                <a:latin typeface="Century Gothic" pitchFamily="34" charset="0"/>
              </a:rPr>
              <a:t>         : </a:t>
            </a:r>
            <a:r>
              <a:rPr lang="en-US" sz="3200" dirty="0" smtClean="0">
                <a:latin typeface="Century Gothic" pitchFamily="34" charset="0"/>
              </a:rPr>
              <a:t>These are </a:t>
            </a:r>
            <a:r>
              <a:rPr lang="en-US" sz="3200" b="1" dirty="0" smtClean="0">
                <a:latin typeface="Century Gothic" pitchFamily="34" charset="0"/>
              </a:rPr>
              <a:t>beautiful flowers.   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6179" y="22860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Grandma    : </a:t>
            </a:r>
            <a:r>
              <a:rPr lang="en-US" sz="3200" dirty="0">
                <a:latin typeface="Century Gothic" pitchFamily="34" charset="0"/>
              </a:rPr>
              <a:t>P</a:t>
            </a:r>
            <a:r>
              <a:rPr lang="en-US" sz="3200" dirty="0" smtClean="0">
                <a:latin typeface="Century Gothic" pitchFamily="34" charset="0"/>
              </a:rPr>
              <a:t>ut them next to the box.</a:t>
            </a:r>
            <a:endParaRPr lang="en-US" sz="3200" b="1" dirty="0">
              <a:latin typeface="Century Gothic" pitchFamily="34" charset="0"/>
            </a:endParaRPr>
          </a:p>
        </p:txBody>
      </p:sp>
      <p:sp>
        <p:nvSpPr>
          <p:cNvPr id="10" name="Right Arrow 9">
            <a:hlinkClick r:id="" action="ppaction://hlinkshowjump?jump=nextslide"/>
          </p:cNvPr>
          <p:cNvSpPr/>
          <p:nvPr/>
        </p:nvSpPr>
        <p:spPr>
          <a:xfrm>
            <a:off x="7924800" y="6093369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4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SD TALENTA\SCAN EC\GRADE 3\UNIT 1 LESSON 3\IMG_20200819_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" t="1610" r="3197" b="45486"/>
          <a:stretch/>
        </p:blipFill>
        <p:spPr bwMode="auto">
          <a:xfrm>
            <a:off x="228600" y="9992"/>
            <a:ext cx="8610600" cy="6848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316990" y="4477572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24989" y="6336268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14999" y="63246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24199" y="4486686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15000" y="44958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24200" y="6324600"/>
            <a:ext cx="3413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dirty="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  <a:endParaRPr kumimoji="0" lang="en-US" altLang="ko-KR" dirty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11 Track 1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63240" y="2177349"/>
            <a:ext cx="431862" cy="43186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043152" y="2664371"/>
            <a:ext cx="381000" cy="46219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938480" y="1371600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0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SD TALENTA\SCAN EC\GRADE 3\UNIT 1 LESSON 3\IMG_20200819_000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5" t="6167" b="52678"/>
          <a:stretch/>
        </p:blipFill>
        <p:spPr bwMode="auto">
          <a:xfrm>
            <a:off x="0" y="609600"/>
            <a:ext cx="9144000" cy="559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0" y="2435423"/>
            <a:ext cx="94067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them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3600" y="5559623"/>
            <a:ext cx="4191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it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172200" y="2435423"/>
            <a:ext cx="68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Put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447800" y="5559623"/>
            <a:ext cx="685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en-US" altLang="ko-KR" sz="20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Put</a:t>
            </a:r>
            <a:endParaRPr kumimoji="0" lang="en-US" altLang="ko-KR" sz="32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2" name="Oval 1"/>
          <p:cNvSpPr/>
          <p:nvPr/>
        </p:nvSpPr>
        <p:spPr>
          <a:xfrm>
            <a:off x="696310" y="1447800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924800" y="6093369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D TALENTA\SAMPLE PPT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" y="80566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entury Gothic" pitchFamily="34" charset="0"/>
              </a:rPr>
              <a:t>HOMEWORK (from EC Summary page 9-10)</a:t>
            </a:r>
            <a:endParaRPr lang="en-US" sz="3200" b="1" dirty="0">
              <a:latin typeface="Century Gothic" pitchFamily="34" charset="0"/>
            </a:endParaRPr>
          </a:p>
        </p:txBody>
      </p:sp>
      <p:pic>
        <p:nvPicPr>
          <p:cNvPr id="7" name="Picture 6" descr="C:\Users\retno\Downloads\WhatsApp Image 2020-07-10 at 07.42.36.jpe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7" t="9520" r="3348" b="52344"/>
          <a:stretch/>
        </p:blipFill>
        <p:spPr bwMode="auto">
          <a:xfrm>
            <a:off x="228600" y="1219200"/>
            <a:ext cx="8763000" cy="5486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813928"/>
            <a:ext cx="47836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Look at the pictures and find the objects !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8" name="Right Arrow 7">
            <a:hlinkClick r:id="" action="ppaction://hlinkshowjump?jump=nextslide"/>
          </p:cNvPr>
          <p:cNvSpPr/>
          <p:nvPr/>
        </p:nvSpPr>
        <p:spPr>
          <a:xfrm>
            <a:off x="7924800" y="6093369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49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SD TALENTA\SAMPLE PPT\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9144000" cy="2879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76400" y="533400"/>
            <a:ext cx="4953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 smtClean="0">
                <a:latin typeface="Century Gothic" pitchFamily="34" charset="0"/>
              </a:rPr>
              <a:t>1.  Where </a:t>
            </a:r>
            <a:r>
              <a:rPr lang="en-US" sz="1400" dirty="0">
                <a:latin typeface="Century Gothic" pitchFamily="34" charset="0"/>
              </a:rPr>
              <a:t>is the ball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1400" u="sng" dirty="0" smtClean="0">
                <a:latin typeface="Century Gothic" pitchFamily="34" charset="0"/>
              </a:rPr>
              <a:t>The </a:t>
            </a:r>
            <a:r>
              <a:rPr lang="en-US" sz="1400" u="sng" dirty="0">
                <a:latin typeface="Century Gothic" pitchFamily="34" charset="0"/>
              </a:rPr>
              <a:t>ball is </a:t>
            </a:r>
            <a:r>
              <a:rPr lang="en-US" sz="1400" b="1" u="sng" dirty="0">
                <a:latin typeface="Century Gothic" pitchFamily="34" charset="0"/>
              </a:rPr>
              <a:t>under</a:t>
            </a:r>
            <a:r>
              <a:rPr lang="en-US" sz="1400" u="sng" dirty="0">
                <a:latin typeface="Century Gothic" pitchFamily="34" charset="0"/>
              </a:rPr>
              <a:t> the table.</a:t>
            </a:r>
            <a:endParaRPr lang="en-US" sz="1400" dirty="0">
              <a:latin typeface="Century Gothic" pitchFamily="34" charset="0"/>
            </a:endParaRPr>
          </a:p>
          <a:p>
            <a:r>
              <a:rPr lang="en-US" sz="1400" dirty="0">
                <a:latin typeface="Century Gothic" pitchFamily="34" charset="0"/>
              </a:rPr>
              <a:t> </a:t>
            </a:r>
          </a:p>
          <a:p>
            <a:pPr lvl="0"/>
            <a:r>
              <a:rPr lang="en-US" sz="1400" dirty="0" smtClean="0">
                <a:latin typeface="Century Gothic" pitchFamily="34" charset="0"/>
              </a:rPr>
              <a:t>2.  Where </a:t>
            </a:r>
            <a:r>
              <a:rPr lang="en-US" sz="1400" dirty="0">
                <a:latin typeface="Century Gothic" pitchFamily="34" charset="0"/>
              </a:rPr>
              <a:t>is the cake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1400" i="1" u="sng" dirty="0">
                <a:latin typeface="Century Gothic" pitchFamily="34" charset="0"/>
              </a:rPr>
              <a:t>___</a:t>
            </a:r>
            <a:r>
              <a:rPr lang="en-US" sz="1400" dirty="0">
                <a:latin typeface="Century Gothic" pitchFamily="34" charset="0"/>
              </a:rPr>
              <a:t>_______________________________________.</a:t>
            </a:r>
          </a:p>
          <a:p>
            <a:r>
              <a:rPr lang="en-US" sz="1400" dirty="0">
                <a:latin typeface="Century Gothic" pitchFamily="34" charset="0"/>
              </a:rPr>
              <a:t> </a:t>
            </a:r>
          </a:p>
          <a:p>
            <a:pPr lvl="0"/>
            <a:r>
              <a:rPr lang="en-US" sz="1400" dirty="0" smtClean="0">
                <a:latin typeface="Century Gothic" pitchFamily="34" charset="0"/>
              </a:rPr>
              <a:t>3.  Where </a:t>
            </a:r>
            <a:r>
              <a:rPr lang="en-US" sz="1400" dirty="0">
                <a:latin typeface="Century Gothic" pitchFamily="34" charset="0"/>
              </a:rPr>
              <a:t>is the books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1400" dirty="0" smtClean="0">
                <a:latin typeface="Century Gothic" pitchFamily="34" charset="0"/>
              </a:rPr>
              <a:t>__________________________________________.</a:t>
            </a:r>
          </a:p>
          <a:p>
            <a:endParaRPr lang="en-US" sz="1400" dirty="0">
              <a:latin typeface="Century Gothic" pitchFamily="34" charset="0"/>
            </a:endParaRPr>
          </a:p>
          <a:p>
            <a:pPr lvl="0"/>
            <a:r>
              <a:rPr lang="en-US" sz="1400" dirty="0" smtClean="0">
                <a:latin typeface="Century Gothic" pitchFamily="34" charset="0"/>
              </a:rPr>
              <a:t>4.  Where </a:t>
            </a:r>
            <a:r>
              <a:rPr lang="en-US" sz="1400" dirty="0">
                <a:latin typeface="Century Gothic" pitchFamily="34" charset="0"/>
              </a:rPr>
              <a:t>is the fish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1400" dirty="0">
                <a:latin typeface="Century Gothic" pitchFamily="34" charset="0"/>
              </a:rPr>
              <a:t>___________________________________________.</a:t>
            </a:r>
          </a:p>
          <a:p>
            <a:r>
              <a:rPr lang="en-US" sz="1400" dirty="0">
                <a:latin typeface="Century Gothic" pitchFamily="34" charset="0"/>
              </a:rPr>
              <a:t> </a:t>
            </a:r>
          </a:p>
          <a:p>
            <a:pPr lvl="0"/>
            <a:r>
              <a:rPr lang="en-US" sz="1400" dirty="0" smtClean="0">
                <a:latin typeface="Century Gothic" pitchFamily="34" charset="0"/>
              </a:rPr>
              <a:t>5.  Where </a:t>
            </a:r>
            <a:r>
              <a:rPr lang="en-US" sz="1400" dirty="0">
                <a:latin typeface="Century Gothic" pitchFamily="34" charset="0"/>
              </a:rPr>
              <a:t>is the boy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1400" dirty="0">
                <a:latin typeface="Century Gothic" pitchFamily="34" charset="0"/>
              </a:rPr>
              <a:t>___________________________________________.</a:t>
            </a:r>
          </a:p>
          <a:p>
            <a:r>
              <a:rPr lang="en-US" sz="1400" dirty="0">
                <a:latin typeface="Century Gothic" pitchFamily="34" charset="0"/>
              </a:rPr>
              <a:t> </a:t>
            </a:r>
          </a:p>
          <a:p>
            <a:pPr lvl="0"/>
            <a:r>
              <a:rPr lang="en-US" sz="1400" dirty="0" smtClean="0">
                <a:latin typeface="Century Gothic" pitchFamily="34" charset="0"/>
              </a:rPr>
              <a:t>6.  Where </a:t>
            </a:r>
            <a:r>
              <a:rPr lang="en-US" sz="1400" dirty="0">
                <a:latin typeface="Century Gothic" pitchFamily="34" charset="0"/>
              </a:rPr>
              <a:t>is the hat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1400" dirty="0">
                <a:latin typeface="Century Gothic" pitchFamily="34" charset="0"/>
              </a:rPr>
              <a:t>___________________________________________.</a:t>
            </a:r>
          </a:p>
          <a:p>
            <a:r>
              <a:rPr lang="en-US" sz="1400" dirty="0">
                <a:latin typeface="Century Gothic" pitchFamily="34" charset="0"/>
              </a:rPr>
              <a:t> </a:t>
            </a:r>
          </a:p>
          <a:p>
            <a:pPr lvl="0"/>
            <a:r>
              <a:rPr lang="en-US" sz="1400" dirty="0" smtClean="0">
                <a:latin typeface="Century Gothic" pitchFamily="34" charset="0"/>
              </a:rPr>
              <a:t>7.  Where </a:t>
            </a:r>
            <a:r>
              <a:rPr lang="en-US" sz="1400" dirty="0">
                <a:latin typeface="Century Gothic" pitchFamily="34" charset="0"/>
              </a:rPr>
              <a:t>is the flower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1400" dirty="0">
                <a:latin typeface="Century Gothic" pitchFamily="34" charset="0"/>
              </a:rPr>
              <a:t>___________________________________________.</a:t>
            </a:r>
          </a:p>
          <a:p>
            <a:r>
              <a:rPr lang="en-US" sz="1400" dirty="0">
                <a:latin typeface="Century Gothic" pitchFamily="34" charset="0"/>
              </a:rPr>
              <a:t> </a:t>
            </a:r>
          </a:p>
          <a:p>
            <a:pPr lvl="0"/>
            <a:r>
              <a:rPr lang="en-US" sz="1400" dirty="0" smtClean="0">
                <a:latin typeface="Century Gothic" pitchFamily="34" charset="0"/>
              </a:rPr>
              <a:t>8.  Where </a:t>
            </a:r>
            <a:r>
              <a:rPr lang="en-US" sz="1400" dirty="0">
                <a:latin typeface="Century Gothic" pitchFamily="34" charset="0"/>
              </a:rPr>
              <a:t>is the boy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1400" dirty="0">
                <a:latin typeface="Century Gothic" pitchFamily="34" charset="0"/>
              </a:rPr>
              <a:t>___________________________________________.</a:t>
            </a:r>
          </a:p>
          <a:p>
            <a:r>
              <a:rPr lang="en-US" sz="1400" dirty="0">
                <a:latin typeface="Century Gothic" pitchFamily="34" charset="0"/>
              </a:rPr>
              <a:t> </a:t>
            </a:r>
          </a:p>
          <a:p>
            <a:pPr lvl="0"/>
            <a:r>
              <a:rPr lang="en-US" sz="1400" dirty="0" smtClean="0">
                <a:latin typeface="Century Gothic" pitchFamily="34" charset="0"/>
              </a:rPr>
              <a:t>9.  Where </a:t>
            </a:r>
            <a:r>
              <a:rPr lang="en-US" sz="1400" dirty="0">
                <a:latin typeface="Century Gothic" pitchFamily="34" charset="0"/>
              </a:rPr>
              <a:t>is the frame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1400" dirty="0">
                <a:latin typeface="Century Gothic" pitchFamily="34" charset="0"/>
              </a:rPr>
              <a:t>___________________________________________.</a:t>
            </a:r>
          </a:p>
        </p:txBody>
      </p:sp>
      <p:sp>
        <p:nvSpPr>
          <p:cNvPr id="4" name="Right Arrow 3">
            <a:hlinkClick r:id="" action="ppaction://hlinkshowjump?jump=nextslide"/>
          </p:cNvPr>
          <p:cNvSpPr/>
          <p:nvPr/>
        </p:nvSpPr>
        <p:spPr>
          <a:xfrm>
            <a:off x="7924800" y="6093369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236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SD TALENTA\SAMPLE PPT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28" y="228600"/>
            <a:ext cx="7499684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previousslide"/>
          </p:cNvPr>
          <p:cNvSpPr/>
          <p:nvPr/>
        </p:nvSpPr>
        <p:spPr>
          <a:xfrm rot="10800000">
            <a:off x="292318" y="6121142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01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943_paint-powerpoin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13854"/>
            <a:ext cx="9123219" cy="684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SD TALENTA\SCAN EC\GRADE 3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6" t="39750" r="37095" b="48468"/>
          <a:stretch/>
        </p:blipFill>
        <p:spPr bwMode="auto">
          <a:xfrm>
            <a:off x="3074453" y="1780706"/>
            <a:ext cx="3015873" cy="29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88;p36"/>
          <p:cNvSpPr txBox="1">
            <a:spLocks noGrp="1"/>
          </p:cNvSpPr>
          <p:nvPr>
            <p:ph type="title"/>
          </p:nvPr>
        </p:nvSpPr>
        <p:spPr>
          <a:xfrm>
            <a:off x="1016662" y="1066800"/>
            <a:ext cx="3124200" cy="713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entury Gothic" pitchFamily="34" charset="0"/>
              </a:rPr>
              <a:t>Wha</a:t>
            </a:r>
            <a:r>
              <a:rPr lang="en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" b="1" dirty="0" smtClean="0">
                <a:latin typeface="Century Gothic" pitchFamily="34" charset="0"/>
              </a:rPr>
              <a:t> is i</a:t>
            </a:r>
            <a:r>
              <a:rPr lang="en" b="1" dirty="0" smtClean="0">
                <a:latin typeface="Arial" pitchFamily="34" charset="0"/>
                <a:cs typeface="Arial" pitchFamily="34" charset="0"/>
              </a:rPr>
              <a:t>t?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Google Shape;288;p36"/>
          <p:cNvSpPr txBox="1">
            <a:spLocks/>
          </p:cNvSpPr>
          <p:nvPr/>
        </p:nvSpPr>
        <p:spPr>
          <a:xfrm>
            <a:off x="1295400" y="4953000"/>
            <a:ext cx="5568675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4400" b="1" dirty="0" smtClean="0">
                <a:latin typeface="Century Gothic" pitchFamily="34" charset="0"/>
              </a:rPr>
              <a:t> is a nice lamp.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ight Arrow 11">
            <a:hlinkClick r:id="" action="ppaction://hlinkshowjump?jump=nextslide"/>
          </p:cNvPr>
          <p:cNvSpPr/>
          <p:nvPr/>
        </p:nvSpPr>
        <p:spPr>
          <a:xfrm>
            <a:off x="7877922" y="6121142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hlinkClick r:id="" action="ppaction://hlinkshowjump?jump=previousslide"/>
          </p:cNvPr>
          <p:cNvSpPr/>
          <p:nvPr/>
        </p:nvSpPr>
        <p:spPr>
          <a:xfrm rot="10800000">
            <a:off x="90412" y="6176686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382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943_paint-powerpoin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-228600"/>
            <a:ext cx="9123219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288;p36"/>
          <p:cNvSpPr txBox="1">
            <a:spLocks noGrp="1"/>
          </p:cNvSpPr>
          <p:nvPr>
            <p:ph type="title"/>
          </p:nvPr>
        </p:nvSpPr>
        <p:spPr>
          <a:xfrm>
            <a:off x="990600" y="685800"/>
            <a:ext cx="5536538" cy="7139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Century Gothic" pitchFamily="34" charset="0"/>
              </a:rPr>
              <a:t>Where is the lamp</a:t>
            </a:r>
            <a:r>
              <a:rPr lang="en" b="1" dirty="0" smtClean="0">
                <a:latin typeface="Arial" pitchFamily="34" charset="0"/>
                <a:cs typeface="Arial" pitchFamily="34" charset="0"/>
              </a:rPr>
              <a:t>?</a:t>
            </a:r>
            <a:endParaRPr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Google Shape;288;p36"/>
          <p:cNvSpPr txBox="1">
            <a:spLocks/>
          </p:cNvSpPr>
          <p:nvPr/>
        </p:nvSpPr>
        <p:spPr>
          <a:xfrm>
            <a:off x="838200" y="4932218"/>
            <a:ext cx="70104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The lamp is on the table.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D:\SD TALENTA\SAMPLE PPT\39523172-table-with-books-and-lamp-on-it-shelf-and-clock-vector-interior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989" y="1600200"/>
            <a:ext cx="37328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1143000" y="2911365"/>
            <a:ext cx="240424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ight Arrow 8">
            <a:hlinkClick r:id="" action="ppaction://hlinkshowjump?jump=nextslide"/>
          </p:cNvPr>
          <p:cNvSpPr/>
          <p:nvPr/>
        </p:nvSpPr>
        <p:spPr>
          <a:xfrm>
            <a:off x="7909034" y="6319707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33919" y="6282923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75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943_paint-powerpoin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-228600"/>
            <a:ext cx="9123219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88;p36"/>
          <p:cNvSpPr txBox="1">
            <a:spLocks/>
          </p:cNvSpPr>
          <p:nvPr/>
        </p:nvSpPr>
        <p:spPr>
          <a:xfrm>
            <a:off x="1016662" y="1066800"/>
            <a:ext cx="3124200" cy="7139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smtClean="0">
                <a:latin typeface="Century Gothic" pitchFamily="34" charset="0"/>
              </a:rPr>
              <a:t>Wha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smtClean="0">
                <a:latin typeface="Century Gothic" pitchFamily="34" charset="0"/>
              </a:rPr>
              <a:t> is i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Google Shape;288;p36"/>
          <p:cNvSpPr txBox="1">
            <a:spLocks/>
          </p:cNvSpPr>
          <p:nvPr/>
        </p:nvSpPr>
        <p:spPr>
          <a:xfrm>
            <a:off x="1676400" y="4952999"/>
            <a:ext cx="62484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4400" b="1" dirty="0" smtClean="0">
                <a:latin typeface="Century Gothic" pitchFamily="34" charset="0"/>
              </a:rPr>
              <a:t> is a beautiful vase.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3" descr="D:\SD TALENTA\SCAN EC\GRADE 3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5" t="24358" r="10779" b="62182"/>
          <a:stretch/>
        </p:blipFill>
        <p:spPr bwMode="auto">
          <a:xfrm>
            <a:off x="3016395" y="1787632"/>
            <a:ext cx="2669178" cy="31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>
            <a:hlinkClick r:id="" action="ppaction://hlinkshowjump?jump=nextslide"/>
          </p:cNvPr>
          <p:cNvSpPr/>
          <p:nvPr/>
        </p:nvSpPr>
        <p:spPr>
          <a:xfrm>
            <a:off x="7877922" y="6121142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previousslide"/>
          </p:cNvPr>
          <p:cNvSpPr/>
          <p:nvPr/>
        </p:nvSpPr>
        <p:spPr>
          <a:xfrm rot="10800000">
            <a:off x="90413" y="6148913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270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943_paint-powerpoin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-228600"/>
            <a:ext cx="9123219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88;p36"/>
          <p:cNvSpPr txBox="1">
            <a:spLocks/>
          </p:cNvSpPr>
          <p:nvPr/>
        </p:nvSpPr>
        <p:spPr>
          <a:xfrm>
            <a:off x="3657600" y="381000"/>
            <a:ext cx="5231738" cy="7139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Where is the vase?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Google Shape;288;p36"/>
          <p:cNvSpPr txBox="1">
            <a:spLocks/>
          </p:cNvSpPr>
          <p:nvPr/>
        </p:nvSpPr>
        <p:spPr>
          <a:xfrm>
            <a:off x="1016662" y="5181600"/>
            <a:ext cx="6908138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The vase is on the chair.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C:\Users\retno\Downloads\download (1)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17"/>
          <a:stretch/>
        </p:blipFill>
        <p:spPr bwMode="auto">
          <a:xfrm>
            <a:off x="1016662" y="1016875"/>
            <a:ext cx="3328987" cy="437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SD TALENTA\SCAN EC\GRADE 3\UNIT 1 LESSON 3\IMG_20200819_0001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AF9"/>
              </a:clrFrom>
              <a:clrTo>
                <a:srgbClr val="FEFA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75" t="24358" r="10779" b="62182"/>
          <a:stretch/>
        </p:blipFill>
        <p:spPr bwMode="auto">
          <a:xfrm>
            <a:off x="2084579" y="2002220"/>
            <a:ext cx="1193152" cy="141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3005693" y="2762247"/>
            <a:ext cx="240450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Right Arrow 10">
            <a:hlinkClick r:id="" action="ppaction://hlinkshowjump?jump=nextslide"/>
          </p:cNvPr>
          <p:cNvSpPr/>
          <p:nvPr/>
        </p:nvSpPr>
        <p:spPr>
          <a:xfrm>
            <a:off x="7877922" y="6121142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hlinkClick r:id="" action="ppaction://hlinkshowjump?jump=previousslide"/>
          </p:cNvPr>
          <p:cNvSpPr/>
          <p:nvPr/>
        </p:nvSpPr>
        <p:spPr>
          <a:xfrm rot="10800000">
            <a:off x="90412" y="6176686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0911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943_paint-powerpoin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-228600"/>
            <a:ext cx="9123219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88;p36"/>
          <p:cNvSpPr txBox="1">
            <a:spLocks/>
          </p:cNvSpPr>
          <p:nvPr/>
        </p:nvSpPr>
        <p:spPr>
          <a:xfrm>
            <a:off x="1016662" y="1066800"/>
            <a:ext cx="3124200" cy="7139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smtClean="0">
                <a:latin typeface="Century Gothic" pitchFamily="34" charset="0"/>
              </a:rPr>
              <a:t>Wha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smtClean="0">
                <a:latin typeface="Century Gothic" pitchFamily="34" charset="0"/>
              </a:rPr>
              <a:t> is i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Google Shape;288;p36"/>
          <p:cNvSpPr txBox="1">
            <a:spLocks/>
          </p:cNvSpPr>
          <p:nvPr/>
        </p:nvSpPr>
        <p:spPr>
          <a:xfrm>
            <a:off x="1295400" y="4953000"/>
            <a:ext cx="5568675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4400" b="1" dirty="0" smtClean="0">
                <a:latin typeface="Century Gothic" pitchFamily="34" charset="0"/>
              </a:rPr>
              <a:t> is a great toaster.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SD TALENTA\SCAN EC\GRADE 3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t="40280" r="64740" b="49031"/>
          <a:stretch/>
        </p:blipFill>
        <p:spPr bwMode="auto">
          <a:xfrm>
            <a:off x="2209800" y="1808415"/>
            <a:ext cx="3505200" cy="30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hlinkClick r:id="rId4" action="ppaction://hlinksldjump"/>
          </p:cNvPr>
          <p:cNvSpPr/>
          <p:nvPr/>
        </p:nvSpPr>
        <p:spPr>
          <a:xfrm>
            <a:off x="6864075" y="571381"/>
            <a:ext cx="914400" cy="589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77922" y="6121142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90412" y="6176686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2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88;p36"/>
          <p:cNvSpPr txBox="1">
            <a:spLocks/>
          </p:cNvSpPr>
          <p:nvPr/>
        </p:nvSpPr>
        <p:spPr>
          <a:xfrm>
            <a:off x="-228600" y="316906"/>
            <a:ext cx="9677400" cy="7139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Where should we put the toaster?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SD TALENTA\SCAN EC\GRADE 3\UNIT 1 LESSON 3\IMG_20200819_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6" t="40280" r="64740" b="49031"/>
          <a:stretch/>
        </p:blipFill>
        <p:spPr bwMode="auto">
          <a:xfrm>
            <a:off x="2278117" y="1524000"/>
            <a:ext cx="3505200" cy="30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77922" y="6121142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>
            <a:hlinkClick r:id="" action="ppaction://hlinkshowjump?jump=previousslide"/>
          </p:cNvPr>
          <p:cNvSpPr/>
          <p:nvPr/>
        </p:nvSpPr>
        <p:spPr>
          <a:xfrm rot="10800000">
            <a:off x="90412" y="6176686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88;p36"/>
          <p:cNvSpPr txBox="1">
            <a:spLocks/>
          </p:cNvSpPr>
          <p:nvPr/>
        </p:nvSpPr>
        <p:spPr>
          <a:xfrm>
            <a:off x="-76200" y="5029200"/>
            <a:ext cx="9677400" cy="7139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000" b="1" dirty="0" smtClean="0">
                <a:latin typeface="Century Gothic" pitchFamily="34" charset="0"/>
              </a:rPr>
              <a:t>______________________________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337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SD TALENTA\SAMPLE PPT\943_paint-powerpoint-templ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" y="-228600"/>
            <a:ext cx="9123219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288;p36"/>
          <p:cNvSpPr txBox="1">
            <a:spLocks/>
          </p:cNvSpPr>
          <p:nvPr/>
        </p:nvSpPr>
        <p:spPr>
          <a:xfrm>
            <a:off x="1016662" y="1066800"/>
            <a:ext cx="3124200" cy="7139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b="1" smtClean="0">
                <a:latin typeface="Century Gothic" pitchFamily="34" charset="0"/>
              </a:rPr>
              <a:t>Wha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smtClean="0">
                <a:latin typeface="Century Gothic" pitchFamily="34" charset="0"/>
              </a:rPr>
              <a:t> is i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t?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Google Shape;288;p36"/>
          <p:cNvSpPr txBox="1">
            <a:spLocks/>
          </p:cNvSpPr>
          <p:nvPr/>
        </p:nvSpPr>
        <p:spPr>
          <a:xfrm>
            <a:off x="734290" y="4953000"/>
            <a:ext cx="7696200" cy="99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r" defTabSz="914400" rtl="0" eaLnBrk="1" latinLnBrk="0" hangingPunct="1">
              <a:spcBef>
                <a:spcPts val="0"/>
              </a:spcBef>
              <a:spcAft>
                <a:spcPts val="0"/>
              </a:spcAft>
              <a:buSzPts val="2400"/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en-US" sz="4400" b="1" dirty="0" smtClean="0">
                <a:latin typeface="Century Gothic" pitchFamily="34" charset="0"/>
              </a:rPr>
              <a:t>I</a:t>
            </a:r>
            <a:r>
              <a:rPr lang="en-US" sz="4400" b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sz="4400" b="1" dirty="0" smtClean="0">
                <a:latin typeface="Century Gothic" pitchFamily="34" charset="0"/>
              </a:rPr>
              <a:t> is a heavy microwave.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D:\SD TALENTA\SCAN EC\GRADE 3\UNIT 1 LESSON 3\IMG_20200819_0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8" t="26992" r="34953" b="64162"/>
          <a:stretch/>
        </p:blipFill>
        <p:spPr bwMode="auto">
          <a:xfrm>
            <a:off x="2091873" y="1872155"/>
            <a:ext cx="4772202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Arrow 6">
            <a:hlinkClick r:id="" action="ppaction://hlinkshowjump?jump=nextslide"/>
          </p:cNvPr>
          <p:cNvSpPr/>
          <p:nvPr/>
        </p:nvSpPr>
        <p:spPr>
          <a:xfrm>
            <a:off x="7877922" y="6121142"/>
            <a:ext cx="1098331" cy="630621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hlinkClick r:id="" action="ppaction://hlinkshowjump?jump=previousslide"/>
          </p:cNvPr>
          <p:cNvSpPr/>
          <p:nvPr/>
        </p:nvSpPr>
        <p:spPr>
          <a:xfrm rot="10800000">
            <a:off x="90412" y="6176686"/>
            <a:ext cx="1066804" cy="575077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2"/>
            </a:solidFill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310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668</TotalTime>
  <Words>462</Words>
  <Application>Microsoft Office PowerPoint</Application>
  <PresentationFormat>On-screen Show (4:3)</PresentationFormat>
  <Paragraphs>128</Paragraphs>
  <Slides>29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What is it?</vt:lpstr>
      <vt:lpstr>Where is the lamp?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retno</dc:creator>
  <cp:lastModifiedBy>retno</cp:lastModifiedBy>
  <cp:revision>29</cp:revision>
  <dcterms:created xsi:type="dcterms:W3CDTF">2020-08-24T02:23:12Z</dcterms:created>
  <dcterms:modified xsi:type="dcterms:W3CDTF">2020-08-26T04:47:00Z</dcterms:modified>
</cp:coreProperties>
</file>