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310" r:id="rId6"/>
    <p:sldId id="328" r:id="rId7"/>
    <p:sldId id="327" r:id="rId8"/>
    <p:sldId id="325" r:id="rId9"/>
    <p:sldId id="322" r:id="rId10"/>
    <p:sldId id="323" r:id="rId11"/>
    <p:sldId id="324" r:id="rId12"/>
    <p:sldId id="326" r:id="rId13"/>
    <p:sldId id="260" r:id="rId14"/>
    <p:sldId id="331" r:id="rId15"/>
    <p:sldId id="332" r:id="rId16"/>
    <p:sldId id="330" r:id="rId17"/>
    <p:sldId id="333" r:id="rId18"/>
    <p:sldId id="329" r:id="rId19"/>
    <p:sldId id="320" r:id="rId20"/>
  </p:sldIdLst>
  <p:sldSz cx="9144000" cy="5143500" type="screen16x9"/>
  <p:notesSz cx="6858000" cy="9144000"/>
  <p:embeddedFontLs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Bangers" charset="0"/>
      <p:regular r:id="rId26"/>
    </p:embeddedFont>
    <p:embeddedFont>
      <p:font typeface="Sriracha" charset="0"/>
      <p:regular r:id="rId27"/>
    </p:embeddedFont>
    <p:embeddedFont>
      <p:font typeface="Barlow" charset="0"/>
      <p:regular r:id="rId28"/>
      <p:bold r:id="rId29"/>
      <p:italic r:id="rId30"/>
      <p:boldItalic r:id="rId31"/>
    </p:embeddedFont>
    <p:embeddedFont>
      <p:font typeface="Barlow Medium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0C59D69-2218-4A65-8191-6CC9383FDAF8}">
  <a:tblStyle styleId="{30C59D69-2218-4A65-8191-6CC9383FD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90" d="100"/>
          <a:sy n="90" d="100"/>
        </p:scale>
        <p:origin x="-828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013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" name="Google Shape;17006;g71e8cc8f6d_1_3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7" name="Google Shape;17007;g71e8cc8f6d_1_3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9bbbcba8d_0_2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9bbbcba8d_0_2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4EAD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6300402" y="771492"/>
            <a:ext cx="2597882" cy="11630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651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2448168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332350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332411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 hasCustomPrompt="1"/>
          </p:nvPr>
        </p:nvSpPr>
        <p:spPr>
          <a:xfrm>
            <a:off x="5327917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212275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212086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7" hasCustomPrompt="1"/>
          </p:nvPr>
        </p:nvSpPr>
        <p:spPr>
          <a:xfrm>
            <a:off x="2448067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332250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2332300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 hasCustomPrompt="1"/>
          </p:nvPr>
        </p:nvSpPr>
        <p:spPr>
          <a:xfrm>
            <a:off x="5327815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4"/>
          </p:nvPr>
        </p:nvSpPr>
        <p:spPr>
          <a:xfrm>
            <a:off x="5212125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211975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8607571" y="784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7475996" y="3490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421371" y="6188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>
            <a:off x="486505" y="2330259"/>
            <a:ext cx="151241" cy="137891"/>
            <a:chOff x="1474943" y="3859420"/>
            <a:chExt cx="118956" cy="108456"/>
          </a:xfrm>
        </p:grpSpPr>
        <p:sp>
          <p:nvSpPr>
            <p:cNvPr id="163" name="Google Shape;163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8649980" y="2330259"/>
            <a:ext cx="151241" cy="137891"/>
            <a:chOff x="1474943" y="3859420"/>
            <a:chExt cx="118956" cy="108456"/>
          </a:xfrm>
        </p:grpSpPr>
        <p:sp>
          <p:nvSpPr>
            <p:cNvPr id="167" name="Google Shape;167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2992130" y="219359"/>
            <a:ext cx="151241" cy="137891"/>
            <a:chOff x="1474943" y="3859420"/>
            <a:chExt cx="118956" cy="108456"/>
          </a:xfrm>
        </p:grpSpPr>
        <p:sp>
          <p:nvSpPr>
            <p:cNvPr id="171" name="Google Shape;171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solidFill>
          <a:srgbClr val="F4EAD7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/>
          <p:nvPr/>
        </p:nvSpPr>
        <p:spPr>
          <a:xfrm>
            <a:off x="1252330" y="1969082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" y="4220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8607571" y="784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7475996" y="3490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1421371" y="6188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14"/>
          <p:cNvGrpSpPr/>
          <p:nvPr/>
        </p:nvGrpSpPr>
        <p:grpSpPr>
          <a:xfrm>
            <a:off x="486505" y="2330259"/>
            <a:ext cx="151241" cy="137891"/>
            <a:chOff x="1474943" y="3859420"/>
            <a:chExt cx="118956" cy="108456"/>
          </a:xfrm>
        </p:grpSpPr>
        <p:sp>
          <p:nvSpPr>
            <p:cNvPr id="183" name="Google Shape;183;p14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8649980" y="2330259"/>
            <a:ext cx="151241" cy="137891"/>
            <a:chOff x="1474943" y="3859420"/>
            <a:chExt cx="118956" cy="108456"/>
          </a:xfrm>
        </p:grpSpPr>
        <p:sp>
          <p:nvSpPr>
            <p:cNvPr id="187" name="Google Shape;187;p14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2992130" y="219359"/>
            <a:ext cx="151241" cy="137891"/>
            <a:chOff x="1474943" y="3859420"/>
            <a:chExt cx="118956" cy="108456"/>
          </a:xfrm>
        </p:grpSpPr>
        <p:sp>
          <p:nvSpPr>
            <p:cNvPr id="191" name="Google Shape;191;p14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/>
          <p:nvPr/>
        </p:nvSpPr>
        <p:spPr>
          <a:xfrm flipH="1">
            <a:off x="8050326" y="134172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718650" y="1217578"/>
            <a:ext cx="77067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7" name="Google Shape;37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43" name="Google Shape;43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36025" y="1176725"/>
            <a:ext cx="3495900" cy="26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936975" y="1176725"/>
            <a:ext cx="25821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36028" y="695675"/>
            <a:ext cx="3285000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4EAD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80794" y="2993875"/>
            <a:ext cx="35952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111" name="Google Shape;11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116" name="Google Shape;11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121" name="Google Shape;12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126" name="Google Shape;12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980794" y="1600375"/>
            <a:ext cx="3595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ctrTitle"/>
          </p:nvPr>
        </p:nvSpPr>
        <p:spPr>
          <a:xfrm>
            <a:off x="1579980" y="2078028"/>
            <a:ext cx="5984100" cy="1444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>
                <a:solidFill>
                  <a:schemeClr val="tx1"/>
                </a:solidFill>
              </a:rPr>
              <a:t>Who Is He?</a:t>
            </a:r>
            <a:endParaRPr sz="8800" dirty="0">
              <a:solidFill>
                <a:schemeClr val="tx1"/>
              </a:solidFill>
            </a:endParaRPr>
          </a:p>
        </p:txBody>
      </p:sp>
      <p:sp>
        <p:nvSpPr>
          <p:cNvPr id="258" name="Google Shape;590;p24"/>
          <p:cNvSpPr txBox="1">
            <a:spLocks/>
          </p:cNvSpPr>
          <p:nvPr/>
        </p:nvSpPr>
        <p:spPr>
          <a:xfrm>
            <a:off x="1503915" y="819150"/>
            <a:ext cx="6854977" cy="110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Unit 2 Lesson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Google Shape;220;p34">
            <a:hlinkClick r:id="rId3" action="ppaction://hlinksldjump"/>
          </p:cNvPr>
          <p:cNvSpPr txBox="1">
            <a:spLocks/>
          </p:cNvSpPr>
          <p:nvPr/>
        </p:nvSpPr>
        <p:spPr>
          <a:xfrm>
            <a:off x="7010400" y="69150"/>
            <a:ext cx="2118267" cy="36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b="1" dirty="0" smtClean="0">
                <a:solidFill>
                  <a:schemeClr val="tx1"/>
                </a:solidFill>
                <a:uFill>
                  <a:noFill/>
                </a:u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  <a:uFill>
                  <a:noFill/>
                </a:uFill>
              </a:rPr>
              <a:t>nd</a:t>
            </a:r>
            <a:r>
              <a:rPr lang="en-US" b="1" dirty="0" smtClean="0">
                <a:solidFill>
                  <a:schemeClr val="tx1"/>
                </a:solidFill>
                <a:uFill>
                  <a:noFill/>
                </a:uFill>
              </a:rPr>
              <a:t> Meeting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2133600" y="13457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Google Shape;590;p24"/>
          <p:cNvSpPr txBox="1">
            <a:spLocks/>
          </p:cNvSpPr>
          <p:nvPr/>
        </p:nvSpPr>
        <p:spPr>
          <a:xfrm>
            <a:off x="-17721" y="2305774"/>
            <a:ext cx="3200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firefighter.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Google Shape;590;p24"/>
          <p:cNvSpPr txBox="1">
            <a:spLocks/>
          </p:cNvSpPr>
          <p:nvPr/>
        </p:nvSpPr>
        <p:spPr>
          <a:xfrm>
            <a:off x="6858000" y="3809162"/>
            <a:ext cx="2057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coach.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Google Shape;590;p24"/>
          <p:cNvSpPr txBox="1">
            <a:spLocks/>
          </p:cNvSpPr>
          <p:nvPr/>
        </p:nvSpPr>
        <p:spPr>
          <a:xfrm>
            <a:off x="2927055" y="4095750"/>
            <a:ext cx="33147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mail carrier.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retno\Downloads\89-892701_cartoon-fireman-fire-fighter-clipart-png-transparent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2126511" cy="21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tno\Downloads\download (5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r="10393"/>
          <a:stretch/>
        </p:blipFill>
        <p:spPr bwMode="auto">
          <a:xfrm>
            <a:off x="3537098" y="2098803"/>
            <a:ext cx="2094614" cy="19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etno\Downloads\unname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2925"/>
            <a:ext cx="10417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2121195" y="20955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Google Shape;590;p24"/>
          <p:cNvSpPr txBox="1">
            <a:spLocks/>
          </p:cNvSpPr>
          <p:nvPr/>
        </p:nvSpPr>
        <p:spPr>
          <a:xfrm>
            <a:off x="306129" y="3854121"/>
            <a:ext cx="3200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farmer.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Google Shape;590;p24"/>
          <p:cNvSpPr txBox="1">
            <a:spLocks/>
          </p:cNvSpPr>
          <p:nvPr/>
        </p:nvSpPr>
        <p:spPr>
          <a:xfrm>
            <a:off x="4407195" y="4135863"/>
            <a:ext cx="33147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shopkeeper.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retno\Downloads\2657bf4a69173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0467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tno\Downloads\shopkeeper-thinking-grocery-bills-his-260nw-795762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5756"/>
            <a:ext cx="1997075" cy="21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10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2133600" y="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Google Shape;590;p24"/>
          <p:cNvSpPr txBox="1">
            <a:spLocks/>
          </p:cNvSpPr>
          <p:nvPr/>
        </p:nvSpPr>
        <p:spPr>
          <a:xfrm>
            <a:off x="685800" y="3396035"/>
            <a:ext cx="33147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an architect.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retno\Downloads\53-531057_2014-reece-przybylski-cartoon-picture-of-architect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8" y="1123949"/>
            <a:ext cx="2940345" cy="2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90;p24"/>
          <p:cNvSpPr txBox="1">
            <a:spLocks/>
          </p:cNvSpPr>
          <p:nvPr/>
        </p:nvSpPr>
        <p:spPr>
          <a:xfrm>
            <a:off x="6034087" y="3699708"/>
            <a:ext cx="25146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criminal.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retno\Downloads\burglar-clipart-rob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76206"/>
            <a:ext cx="2071687" cy="29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27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5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6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TextBox 209"/>
          <p:cNvSpPr txBox="1"/>
          <p:nvPr/>
        </p:nvSpPr>
        <p:spPr>
          <a:xfrm>
            <a:off x="374074" y="41539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211" name="Google Shape;267;p35"/>
          <p:cNvSpPr txBox="1">
            <a:spLocks/>
          </p:cNvSpPr>
          <p:nvPr/>
        </p:nvSpPr>
        <p:spPr>
          <a:xfrm>
            <a:off x="409435" y="895350"/>
            <a:ext cx="8505965" cy="389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Who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</a:rPr>
              <a:t>Doctor, cook, and teacher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!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</a:rPr>
              <a:t>Dentist and mail carrier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Do you or I or anyone know who they are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I think he is a dentist.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I think she is a teacher.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entury Gothic" pitchFamily="34" charset="0"/>
                <a:cs typeface="Arial" pitchFamily="34" charset="0"/>
              </a:rPr>
              <a:t>Tra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 – la – la – la …</a:t>
            </a:r>
            <a:r>
              <a:rPr lang="en-US" sz="2000" b="1" dirty="0" smtClean="0">
                <a:latin typeface="Century Gothic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</a:rPr>
              <a:t>Who is he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b="1" dirty="0">
                <a:latin typeface="Century Gothic" pitchFamily="34" charset="0"/>
              </a:rPr>
              <a:t>Who is </a:t>
            </a:r>
            <a:r>
              <a:rPr lang="en-US" sz="2000" b="1" dirty="0" smtClean="0">
                <a:latin typeface="Century Gothic" pitchFamily="34" charset="0"/>
              </a:rPr>
              <a:t>she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ury Gothic" pitchFamily="34" charset="0"/>
              </a:rPr>
              <a:t>He is a shopkeeper, and she is a doctor.</a:t>
            </a:r>
            <a:endParaRPr lang="en-US" sz="20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25 Track 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73365" y="41538"/>
            <a:ext cx="701411" cy="70141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D:\SD TALENTA\SCAN EC\GRADE 3\UNIT 2 LESSON 1\IMG_20201023_00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47302" r="5287" b="7624"/>
          <a:stretch/>
        </p:blipFill>
        <p:spPr bwMode="auto">
          <a:xfrm rot="10800000">
            <a:off x="1066800" y="4363"/>
            <a:ext cx="7058300" cy="5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90;p24"/>
          <p:cNvSpPr txBox="1">
            <a:spLocks/>
          </p:cNvSpPr>
          <p:nvPr/>
        </p:nvSpPr>
        <p:spPr>
          <a:xfrm>
            <a:off x="3124147" y="603880"/>
            <a:ext cx="480065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She is a tennis coach.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Google Shape;590;p24"/>
          <p:cNvSpPr txBox="1">
            <a:spLocks/>
          </p:cNvSpPr>
          <p:nvPr/>
        </p:nvSpPr>
        <p:spPr>
          <a:xfrm>
            <a:off x="3048000" y="3651880"/>
            <a:ext cx="480065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He is a librarian.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Google Shape;590;p24"/>
          <p:cNvSpPr txBox="1">
            <a:spLocks/>
          </p:cNvSpPr>
          <p:nvPr/>
        </p:nvSpPr>
        <p:spPr>
          <a:xfrm>
            <a:off x="3129833" y="2595508"/>
            <a:ext cx="480065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She is a teacher.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Google Shape;590;p24"/>
          <p:cNvSpPr txBox="1">
            <a:spLocks/>
          </p:cNvSpPr>
          <p:nvPr/>
        </p:nvSpPr>
        <p:spPr>
          <a:xfrm>
            <a:off x="3048000" y="1581150"/>
            <a:ext cx="480065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</a:rPr>
              <a:t>H</a:t>
            </a:r>
            <a:r>
              <a:rPr lang="en-US" sz="1800" dirty="0" smtClean="0">
                <a:solidFill>
                  <a:srgbClr val="FF0000"/>
                </a:solidFill>
              </a:rPr>
              <a:t>e is a mail carrier.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Google Shape;590;p24"/>
          <p:cNvSpPr txBox="1">
            <a:spLocks/>
          </p:cNvSpPr>
          <p:nvPr/>
        </p:nvSpPr>
        <p:spPr>
          <a:xfrm>
            <a:off x="3129833" y="4673765"/>
            <a:ext cx="480065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He is our family doctor.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Google Shape;590;p24"/>
          <p:cNvSpPr txBox="1">
            <a:spLocks/>
          </p:cNvSpPr>
          <p:nvPr/>
        </p:nvSpPr>
        <p:spPr>
          <a:xfrm>
            <a:off x="6477000" y="0"/>
            <a:ext cx="2667000" cy="480061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EXERCISE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49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/>
          <p:cNvSpPr/>
          <p:nvPr/>
        </p:nvSpPr>
        <p:spPr>
          <a:xfrm>
            <a:off x="2057400" y="583648"/>
            <a:ext cx="1981200" cy="682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590;p24"/>
          <p:cNvSpPr txBox="1">
            <a:spLocks/>
          </p:cNvSpPr>
          <p:nvPr/>
        </p:nvSpPr>
        <p:spPr>
          <a:xfrm>
            <a:off x="87056" y="666750"/>
            <a:ext cx="8444418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1. A (librarian / mail carrier / babysitter) delivers mail.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Google Shape;590;p24"/>
          <p:cNvSpPr txBox="1">
            <a:spLocks/>
          </p:cNvSpPr>
          <p:nvPr/>
        </p:nvSpPr>
        <p:spPr>
          <a:xfrm>
            <a:off x="80232" y="1494864"/>
            <a:ext cx="8444418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2. A (firefighter / police officer / cook) puts out fires.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Google Shape;590;p24"/>
          <p:cNvSpPr txBox="1">
            <a:spLocks/>
          </p:cNvSpPr>
          <p:nvPr/>
        </p:nvSpPr>
        <p:spPr>
          <a:xfrm>
            <a:off x="88193" y="2343150"/>
            <a:ext cx="8444418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3. A (doctor / dentist / shopkeeper) helps sick people.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Google Shape;590;p24"/>
          <p:cNvSpPr txBox="1">
            <a:spLocks/>
          </p:cNvSpPr>
          <p:nvPr/>
        </p:nvSpPr>
        <p:spPr>
          <a:xfrm>
            <a:off x="97292" y="3153671"/>
            <a:ext cx="8444418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4. A (principal / police officer / librarian) catches criminals.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Google Shape;590;p24"/>
          <p:cNvSpPr txBox="1">
            <a:spLocks/>
          </p:cNvSpPr>
          <p:nvPr/>
        </p:nvSpPr>
        <p:spPr>
          <a:xfrm>
            <a:off x="115489" y="4040245"/>
            <a:ext cx="8444418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5. A (babysitter / coach / firefighter) takes care of children.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0" y="2263723"/>
            <a:ext cx="1393845" cy="68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21241" y="3082795"/>
            <a:ext cx="1981200" cy="682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3710" y="3969369"/>
            <a:ext cx="1720890" cy="682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710" y="1428750"/>
            <a:ext cx="1720890" cy="6007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1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D:\SD TALENTA\SCAN EC\GRADE 3\UNIT 2 LESSON 1\IMG_20201023_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52239" r="8153" b="10083"/>
          <a:stretch/>
        </p:blipFill>
        <p:spPr bwMode="auto">
          <a:xfrm rot="10800000">
            <a:off x="466800" y="99044"/>
            <a:ext cx="8383746" cy="50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00" y="-97309"/>
            <a:ext cx="4191873" cy="45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590;p24"/>
          <p:cNvSpPr txBox="1">
            <a:spLocks/>
          </p:cNvSpPr>
          <p:nvPr/>
        </p:nvSpPr>
        <p:spPr>
          <a:xfrm>
            <a:off x="2562736" y="1005844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doctors.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Google Shape;590;p24"/>
          <p:cNvSpPr txBox="1">
            <a:spLocks/>
          </p:cNvSpPr>
          <p:nvPr/>
        </p:nvSpPr>
        <p:spPr>
          <a:xfrm>
            <a:off x="2719686" y="2661280"/>
            <a:ext cx="2614314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She is a librarian.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Google Shape;590;p24"/>
          <p:cNvSpPr txBox="1">
            <a:spLocks/>
          </p:cNvSpPr>
          <p:nvPr/>
        </p:nvSpPr>
        <p:spPr>
          <a:xfrm>
            <a:off x="1255579" y="4263495"/>
            <a:ext cx="2614314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He is a mail carrier.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8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D:\SD TALENTA\SCAN EC\GRADE 3\UNIT 2 LESSON 1\IMG_20201023_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6" t="25416" r="14924" b="62731"/>
          <a:stretch/>
        </p:blipFill>
        <p:spPr bwMode="auto">
          <a:xfrm rot="10800000">
            <a:off x="5486399" y="1179108"/>
            <a:ext cx="2023403" cy="14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590;p24"/>
          <p:cNvSpPr txBox="1">
            <a:spLocks/>
          </p:cNvSpPr>
          <p:nvPr/>
        </p:nvSpPr>
        <p:spPr>
          <a:xfrm>
            <a:off x="0" y="0"/>
            <a:ext cx="17526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babysitter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Google Shape;590;p24"/>
          <p:cNvSpPr txBox="1">
            <a:spLocks/>
          </p:cNvSpPr>
          <p:nvPr/>
        </p:nvSpPr>
        <p:spPr>
          <a:xfrm>
            <a:off x="1905000" y="0"/>
            <a:ext cx="9144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Google Shape;590;p24"/>
          <p:cNvSpPr txBox="1">
            <a:spLocks/>
          </p:cNvSpPr>
          <p:nvPr/>
        </p:nvSpPr>
        <p:spPr>
          <a:xfrm>
            <a:off x="2952466" y="0"/>
            <a:ext cx="705134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you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Google Shape;590;p24"/>
          <p:cNvSpPr txBox="1">
            <a:spLocks/>
          </p:cNvSpPr>
          <p:nvPr/>
        </p:nvSpPr>
        <p:spPr>
          <a:xfrm>
            <a:off x="3810000" y="0"/>
            <a:ext cx="9144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know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Google Shape;590;p24"/>
          <p:cNvSpPr txBox="1">
            <a:spLocks/>
          </p:cNvSpPr>
          <p:nvPr/>
        </p:nvSpPr>
        <p:spPr>
          <a:xfrm>
            <a:off x="4876800" y="3554"/>
            <a:ext cx="4572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Google Shape;590;p24"/>
          <p:cNvSpPr txBox="1">
            <a:spLocks/>
          </p:cNvSpPr>
          <p:nvPr/>
        </p:nvSpPr>
        <p:spPr>
          <a:xfrm>
            <a:off x="5486400" y="0"/>
            <a:ext cx="6858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she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Google Shape;590;p24"/>
          <p:cNvSpPr txBox="1">
            <a:spLocks/>
          </p:cNvSpPr>
          <p:nvPr/>
        </p:nvSpPr>
        <p:spPr>
          <a:xfrm>
            <a:off x="6248400" y="0"/>
            <a:ext cx="816592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Google Shape;590;p24"/>
          <p:cNvSpPr txBox="1">
            <a:spLocks/>
          </p:cNvSpPr>
          <p:nvPr/>
        </p:nvSpPr>
        <p:spPr>
          <a:xfrm>
            <a:off x="7148585" y="-19050"/>
            <a:ext cx="623815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Google Shape;590;p24"/>
          <p:cNvSpPr txBox="1">
            <a:spLocks/>
          </p:cNvSpPr>
          <p:nvPr/>
        </p:nvSpPr>
        <p:spPr>
          <a:xfrm>
            <a:off x="8002572" y="-19050"/>
            <a:ext cx="1141428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Google Shape;590;p24"/>
          <p:cNvSpPr txBox="1">
            <a:spLocks/>
          </p:cNvSpPr>
          <p:nvPr/>
        </p:nvSpPr>
        <p:spPr>
          <a:xfrm>
            <a:off x="3619500" y="457200"/>
            <a:ext cx="125730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teacher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Google Shape;590;p24"/>
          <p:cNvSpPr txBox="1">
            <a:spLocks/>
          </p:cNvSpPr>
          <p:nvPr/>
        </p:nvSpPr>
        <p:spPr>
          <a:xfrm>
            <a:off x="304800" y="1047750"/>
            <a:ext cx="502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: Do you _______ that man?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 : Of _________!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: Who _______ he?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 : He’s our _________, </a:t>
            </a:r>
            <a:r>
              <a:rPr lang="en-US" sz="2400" dirty="0" err="1" smtClean="0">
                <a:solidFill>
                  <a:schemeClr val="tx1"/>
                </a:solidFill>
              </a:rPr>
              <a:t>Mr</a:t>
            </a:r>
            <a:r>
              <a:rPr lang="en-US" sz="2400" dirty="0" smtClean="0">
                <a:solidFill>
                  <a:schemeClr val="tx1"/>
                </a:solidFill>
              </a:rPr>
              <a:t> Wilson.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Google Shape;590;p24"/>
          <p:cNvSpPr txBox="1">
            <a:spLocks/>
          </p:cNvSpPr>
          <p:nvPr/>
        </p:nvSpPr>
        <p:spPr>
          <a:xfrm>
            <a:off x="3067200" y="3190950"/>
            <a:ext cx="5715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: Do _____ know _____ girl?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 : Yes, I ______.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: Who is ______ 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 : She’s my _____________, Linda.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" name="Picture 2" descr="D:\SD TALENTA\SCAN EC\GRADE 3\UNIT 2 LESSON 1\IMG_20201023_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1319" r="67774" b="76828"/>
          <a:stretch/>
        </p:blipFill>
        <p:spPr bwMode="auto">
          <a:xfrm rot="10800000">
            <a:off x="628800" y="2991987"/>
            <a:ext cx="2023403" cy="14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590;p24"/>
          <p:cNvSpPr txBox="1">
            <a:spLocks/>
          </p:cNvSpPr>
          <p:nvPr/>
        </p:nvSpPr>
        <p:spPr>
          <a:xfrm>
            <a:off x="1795564" y="1061080"/>
            <a:ext cx="1023836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know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Google Shape;590;p24"/>
          <p:cNvSpPr txBox="1">
            <a:spLocks/>
          </p:cNvSpPr>
          <p:nvPr/>
        </p:nvSpPr>
        <p:spPr>
          <a:xfrm>
            <a:off x="1283646" y="1442080"/>
            <a:ext cx="1154754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course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Google Shape;590;p24"/>
          <p:cNvSpPr txBox="1">
            <a:spLocks/>
          </p:cNvSpPr>
          <p:nvPr/>
        </p:nvSpPr>
        <p:spPr>
          <a:xfrm>
            <a:off x="1524000" y="1823080"/>
            <a:ext cx="1023836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Google Shape;590;p24"/>
          <p:cNvSpPr txBox="1">
            <a:spLocks/>
          </p:cNvSpPr>
          <p:nvPr/>
        </p:nvSpPr>
        <p:spPr>
          <a:xfrm>
            <a:off x="2002935" y="2182502"/>
            <a:ext cx="130209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teacher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Google Shape;590;p24"/>
          <p:cNvSpPr txBox="1">
            <a:spLocks/>
          </p:cNvSpPr>
          <p:nvPr/>
        </p:nvSpPr>
        <p:spPr>
          <a:xfrm>
            <a:off x="4081564" y="3182702"/>
            <a:ext cx="871436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you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Google Shape;590;p24"/>
          <p:cNvSpPr txBox="1">
            <a:spLocks/>
          </p:cNvSpPr>
          <p:nvPr/>
        </p:nvSpPr>
        <p:spPr>
          <a:xfrm>
            <a:off x="5626664" y="3182702"/>
            <a:ext cx="871436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that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Google Shape;590;p24"/>
          <p:cNvSpPr txBox="1">
            <a:spLocks/>
          </p:cNvSpPr>
          <p:nvPr/>
        </p:nvSpPr>
        <p:spPr>
          <a:xfrm>
            <a:off x="4343400" y="3575680"/>
            <a:ext cx="1062505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do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Google Shape;590;p24"/>
          <p:cNvSpPr txBox="1">
            <a:spLocks/>
          </p:cNvSpPr>
          <p:nvPr/>
        </p:nvSpPr>
        <p:spPr>
          <a:xfrm>
            <a:off x="4517282" y="3943350"/>
            <a:ext cx="871436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she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Google Shape;590;p24"/>
          <p:cNvSpPr txBox="1">
            <a:spLocks/>
          </p:cNvSpPr>
          <p:nvPr/>
        </p:nvSpPr>
        <p:spPr>
          <a:xfrm>
            <a:off x="4961087" y="4337680"/>
            <a:ext cx="1820713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babysitter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2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304800" y="47247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458200" y="46956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371250" y="47911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524650" y="47620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D:\SD TALENTA\SCAN EC\GRADE 3\UNIT 2 LESSON 1\IMG_20201023_0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14594" r="3018" b="44809"/>
          <a:stretch/>
        </p:blipFill>
        <p:spPr bwMode="auto">
          <a:xfrm>
            <a:off x="914400" y="480061"/>
            <a:ext cx="7162800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90;p24"/>
          <p:cNvSpPr txBox="1">
            <a:spLocks/>
          </p:cNvSpPr>
          <p:nvPr/>
        </p:nvSpPr>
        <p:spPr>
          <a:xfrm>
            <a:off x="2590800" y="1061080"/>
            <a:ext cx="19050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 shopkeeper.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Google Shape;590;p24"/>
          <p:cNvSpPr txBox="1">
            <a:spLocks/>
          </p:cNvSpPr>
          <p:nvPr/>
        </p:nvSpPr>
        <p:spPr>
          <a:xfrm>
            <a:off x="3276600" y="173355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Who is she?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Google Shape;590;p24"/>
          <p:cNvSpPr txBox="1">
            <a:spLocks/>
          </p:cNvSpPr>
          <p:nvPr/>
        </p:nvSpPr>
        <p:spPr>
          <a:xfrm>
            <a:off x="1752600" y="288988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Who is he?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Google Shape;590;p24"/>
          <p:cNvSpPr txBox="1">
            <a:spLocks/>
          </p:cNvSpPr>
          <p:nvPr/>
        </p:nvSpPr>
        <p:spPr>
          <a:xfrm>
            <a:off x="3276600" y="4490080"/>
            <a:ext cx="2806262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He is a baseball player.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9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9" name="Google Shape;17009;p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8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7;p35"/>
          <p:cNvSpPr txBox="1">
            <a:spLocks/>
          </p:cNvSpPr>
          <p:nvPr/>
        </p:nvSpPr>
        <p:spPr>
          <a:xfrm>
            <a:off x="1962180" y="487153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GRAMMAR FOCUS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731981" y="1885950"/>
            <a:ext cx="7239000" cy="16387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b="0" dirty="0" smtClean="0">
                <a:latin typeface="Century Gothic" pitchFamily="34" charset="0"/>
              </a:rPr>
              <a:t>Information question with </a:t>
            </a:r>
            <a:r>
              <a:rPr lang="en-US" sz="4400" dirty="0" smtClean="0">
                <a:latin typeface="Century Gothic" pitchFamily="34" charset="0"/>
              </a:rPr>
              <a:t>Who</a:t>
            </a:r>
            <a:endParaRPr lang="en-US" sz="4400" u="sng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" name="Google Shape;267;p35"/>
          <p:cNvSpPr txBox="1">
            <a:spLocks/>
          </p:cNvSpPr>
          <p:nvPr/>
        </p:nvSpPr>
        <p:spPr>
          <a:xfrm>
            <a:off x="2514310" y="829696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LESSON OBJECTIVE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16" name="Google Shape;267;p35"/>
          <p:cNvSpPr txBox="1">
            <a:spLocks/>
          </p:cNvSpPr>
          <p:nvPr/>
        </p:nvSpPr>
        <p:spPr>
          <a:xfrm>
            <a:off x="1411855" y="1980101"/>
            <a:ext cx="7239000" cy="1934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In this lesson you will learn how to identify some occupations.</a:t>
            </a:r>
            <a:endParaRPr lang="en-US" sz="4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smtClean="0">
                <a:solidFill>
                  <a:schemeClr val="tx1"/>
                </a:solidFill>
              </a:rPr>
              <a:t>SENTENCE PATTERNS</a:t>
            </a:r>
            <a:endParaRPr sz="3600" b="1" dirty="0">
              <a:solidFill>
                <a:schemeClr val="tx1"/>
              </a:solidFill>
            </a:endParaRPr>
          </a:p>
        </p:txBody>
      </p:sp>
      <p:grpSp>
        <p:nvGrpSpPr>
          <p:cNvPr id="1184" name="Google Shape;1184;p29"/>
          <p:cNvGrpSpPr/>
          <p:nvPr/>
        </p:nvGrpSpPr>
        <p:grpSpPr>
          <a:xfrm>
            <a:off x="28701" y="1118960"/>
            <a:ext cx="7213958" cy="3533829"/>
            <a:chOff x="1045574" y="1034594"/>
            <a:chExt cx="7213958" cy="3533829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4" y="1442604"/>
              <a:ext cx="1318375" cy="1005271"/>
              <a:chOff x="5913227" y="4077343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7" y="4077343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8" cy="773116"/>
              <a:chOff x="6055204" y="4369368"/>
              <a:chExt cx="545281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2" y="4482412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6" name="Google Shape;1216;p29">
            <a:hlinkClick r:id="rId3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4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1647366" y="1676704"/>
            <a:ext cx="7478241" cy="253427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Who is he?        He’s a __________.</a:t>
            </a:r>
          </a:p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Who is she?      She’s a _________.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6222123" y="0"/>
            <a:ext cx="2895600" cy="68292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HOMEWORK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23180" r="27160" b="9417"/>
          <a:stretch/>
        </p:blipFill>
        <p:spPr bwMode="auto">
          <a:xfrm>
            <a:off x="0" y="0"/>
            <a:ext cx="620015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590;p24"/>
          <p:cNvSpPr txBox="1">
            <a:spLocks/>
          </p:cNvSpPr>
          <p:nvPr/>
        </p:nvSpPr>
        <p:spPr>
          <a:xfrm>
            <a:off x="1981200" y="5276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Google Shape;590;p24"/>
          <p:cNvSpPr txBox="1">
            <a:spLocks/>
          </p:cNvSpPr>
          <p:nvPr/>
        </p:nvSpPr>
        <p:spPr>
          <a:xfrm>
            <a:off x="2514600" y="8324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student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Google Shape;590;p24"/>
          <p:cNvSpPr txBox="1">
            <a:spLocks/>
          </p:cNvSpPr>
          <p:nvPr/>
        </p:nvSpPr>
        <p:spPr>
          <a:xfrm>
            <a:off x="1295400" y="8324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Google Shape;590;p24"/>
          <p:cNvSpPr txBox="1">
            <a:spLocks/>
          </p:cNvSpPr>
          <p:nvPr/>
        </p:nvSpPr>
        <p:spPr>
          <a:xfrm>
            <a:off x="1295400" y="20516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Google Shape;590;p24"/>
          <p:cNvSpPr txBox="1">
            <a:spLocks/>
          </p:cNvSpPr>
          <p:nvPr/>
        </p:nvSpPr>
        <p:spPr>
          <a:xfrm>
            <a:off x="1974998" y="17468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h</a:t>
            </a:r>
            <a:r>
              <a:rPr lang="en-US" sz="1800" dirty="0" smtClean="0">
                <a:solidFill>
                  <a:srgbClr val="FF0000"/>
                </a:solidFill>
              </a:rPr>
              <a:t>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Google Shape;590;p24"/>
          <p:cNvSpPr txBox="1">
            <a:spLocks/>
          </p:cNvSpPr>
          <p:nvPr/>
        </p:nvSpPr>
        <p:spPr>
          <a:xfrm>
            <a:off x="1905000" y="41852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Google Shape;590;p24"/>
          <p:cNvSpPr txBox="1">
            <a:spLocks/>
          </p:cNvSpPr>
          <p:nvPr/>
        </p:nvSpPr>
        <p:spPr>
          <a:xfrm>
            <a:off x="2590800" y="44900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dancer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Google Shape;590;p24"/>
          <p:cNvSpPr txBox="1">
            <a:spLocks/>
          </p:cNvSpPr>
          <p:nvPr/>
        </p:nvSpPr>
        <p:spPr>
          <a:xfrm>
            <a:off x="1295400" y="44900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Google Shape;590;p24"/>
          <p:cNvSpPr txBox="1">
            <a:spLocks/>
          </p:cNvSpPr>
          <p:nvPr/>
        </p:nvSpPr>
        <p:spPr>
          <a:xfrm>
            <a:off x="1219200" y="32708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He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Google Shape;590;p24"/>
          <p:cNvSpPr txBox="1">
            <a:spLocks/>
          </p:cNvSpPr>
          <p:nvPr/>
        </p:nvSpPr>
        <p:spPr>
          <a:xfrm>
            <a:off x="2362200" y="3257550"/>
            <a:ext cx="1821712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olice officer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0" name="Google Shape;590;p24"/>
          <p:cNvSpPr txBox="1">
            <a:spLocks/>
          </p:cNvSpPr>
          <p:nvPr/>
        </p:nvSpPr>
        <p:spPr>
          <a:xfrm>
            <a:off x="2604778" y="2051680"/>
            <a:ext cx="1357622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firefighter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1" name="Google Shape;590;p24"/>
          <p:cNvSpPr txBox="1">
            <a:spLocks/>
          </p:cNvSpPr>
          <p:nvPr/>
        </p:nvSpPr>
        <p:spPr>
          <a:xfrm>
            <a:off x="1828800" y="2966080"/>
            <a:ext cx="990600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h</a:t>
            </a:r>
            <a:r>
              <a:rPr lang="en-US" sz="1800" dirty="0" smtClean="0">
                <a:solidFill>
                  <a:srgbClr val="FF0000"/>
                </a:solidFill>
              </a:rPr>
              <a:t>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27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0;p24"/>
          <p:cNvSpPr txBox="1">
            <a:spLocks/>
          </p:cNvSpPr>
          <p:nvPr/>
        </p:nvSpPr>
        <p:spPr>
          <a:xfrm>
            <a:off x="222662" y="1218399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criminal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Google Shape;590;p24"/>
          <p:cNvSpPr txBox="1">
            <a:spLocks/>
          </p:cNvSpPr>
          <p:nvPr/>
        </p:nvSpPr>
        <p:spPr>
          <a:xfrm>
            <a:off x="7239000" y="1778315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doctor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Google Shape;590;p24"/>
          <p:cNvSpPr txBox="1">
            <a:spLocks/>
          </p:cNvSpPr>
          <p:nvPr/>
        </p:nvSpPr>
        <p:spPr>
          <a:xfrm>
            <a:off x="7223166" y="112395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dentist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Google Shape;590;p24"/>
          <p:cNvSpPr txBox="1">
            <a:spLocks/>
          </p:cNvSpPr>
          <p:nvPr/>
        </p:nvSpPr>
        <p:spPr>
          <a:xfrm>
            <a:off x="228600" y="225879"/>
            <a:ext cx="1921356" cy="405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dangerous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Google Shape;590;p24"/>
          <p:cNvSpPr txBox="1">
            <a:spLocks/>
          </p:cNvSpPr>
          <p:nvPr/>
        </p:nvSpPr>
        <p:spPr>
          <a:xfrm>
            <a:off x="2574444" y="225879"/>
            <a:ext cx="1921356" cy="405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strong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Google Shape;590;p24"/>
          <p:cNvSpPr txBox="1">
            <a:spLocks/>
          </p:cNvSpPr>
          <p:nvPr/>
        </p:nvSpPr>
        <p:spPr>
          <a:xfrm>
            <a:off x="4800600" y="225878"/>
            <a:ext cx="1921356" cy="405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brave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Google Shape;590;p24"/>
          <p:cNvSpPr txBox="1">
            <a:spLocks/>
          </p:cNvSpPr>
          <p:nvPr/>
        </p:nvSpPr>
        <p:spPr>
          <a:xfrm>
            <a:off x="6994044" y="221054"/>
            <a:ext cx="1921356" cy="405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kind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Google Shape;590;p24"/>
          <p:cNvSpPr txBox="1">
            <a:spLocks/>
          </p:cNvSpPr>
          <p:nvPr/>
        </p:nvSpPr>
        <p:spPr>
          <a:xfrm>
            <a:off x="7272646" y="2365783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olice </a:t>
            </a:r>
            <a:r>
              <a:rPr lang="en-US" sz="1800" dirty="0" err="1" smtClean="0">
                <a:solidFill>
                  <a:srgbClr val="FF0000"/>
                </a:solidFill>
              </a:rPr>
              <a:t>afficer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9" name="Google Shape;590;p24"/>
          <p:cNvSpPr txBox="1">
            <a:spLocks/>
          </p:cNvSpPr>
          <p:nvPr/>
        </p:nvSpPr>
        <p:spPr>
          <a:xfrm>
            <a:off x="2759983" y="2365783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firefighter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0" name="Google Shape;590;p24"/>
          <p:cNvSpPr txBox="1">
            <a:spLocks/>
          </p:cNvSpPr>
          <p:nvPr/>
        </p:nvSpPr>
        <p:spPr>
          <a:xfrm>
            <a:off x="2640723" y="120015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farmer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1" name="Google Shape;590;p24"/>
          <p:cNvSpPr txBox="1">
            <a:spLocks/>
          </p:cNvSpPr>
          <p:nvPr/>
        </p:nvSpPr>
        <p:spPr>
          <a:xfrm>
            <a:off x="7029486" y="409575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teacher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2" name="Google Shape;590;p24"/>
          <p:cNvSpPr txBox="1">
            <a:spLocks/>
          </p:cNvSpPr>
          <p:nvPr/>
        </p:nvSpPr>
        <p:spPr>
          <a:xfrm>
            <a:off x="7272647" y="295275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cook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3" name="Google Shape;590;p24"/>
          <p:cNvSpPr txBox="1">
            <a:spLocks/>
          </p:cNvSpPr>
          <p:nvPr/>
        </p:nvSpPr>
        <p:spPr>
          <a:xfrm>
            <a:off x="2574444" y="1778315"/>
            <a:ext cx="1845624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soccer player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Google Shape;590;p24"/>
          <p:cNvSpPr txBox="1">
            <a:spLocks/>
          </p:cNvSpPr>
          <p:nvPr/>
        </p:nvSpPr>
        <p:spPr>
          <a:xfrm>
            <a:off x="4876332" y="1777891"/>
            <a:ext cx="1845624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coach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Google Shape;590;p24"/>
          <p:cNvSpPr txBox="1">
            <a:spLocks/>
          </p:cNvSpPr>
          <p:nvPr/>
        </p:nvSpPr>
        <p:spPr>
          <a:xfrm>
            <a:off x="7315200" y="3499480"/>
            <a:ext cx="1550277" cy="3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ail carrier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tno\Downloads\the-english-teacher-education-clip-art-png-favpng-ricrUYfj8tKXd8duP4eD0wh2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971550"/>
            <a:ext cx="1676400" cy="15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90;p24"/>
          <p:cNvSpPr txBox="1">
            <a:spLocks/>
          </p:cNvSpPr>
          <p:nvPr/>
        </p:nvSpPr>
        <p:spPr>
          <a:xfrm>
            <a:off x="2133600" y="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she?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Google Shape;590;p24"/>
          <p:cNvSpPr txBox="1">
            <a:spLocks/>
          </p:cNvSpPr>
          <p:nvPr/>
        </p:nvSpPr>
        <p:spPr>
          <a:xfrm>
            <a:off x="76200" y="2495550"/>
            <a:ext cx="2438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teacher.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retno\Downloads\download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23138" y="2495550"/>
            <a:ext cx="1152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90;p24"/>
          <p:cNvSpPr txBox="1">
            <a:spLocks/>
          </p:cNvSpPr>
          <p:nvPr/>
        </p:nvSpPr>
        <p:spPr>
          <a:xfrm>
            <a:off x="2157484" y="4442396"/>
            <a:ext cx="27432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student.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4" descr="C:\Users\retno\Downloads\librarian-library-visitor-services-specialist-minimalist-style-cartoon-flat-raster-librarian-library-visitor-services-1738297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4117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90;p24"/>
          <p:cNvSpPr txBox="1">
            <a:spLocks/>
          </p:cNvSpPr>
          <p:nvPr/>
        </p:nvSpPr>
        <p:spPr>
          <a:xfrm>
            <a:off x="5769935" y="2784160"/>
            <a:ext cx="27432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librarian.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94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2133600" y="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she?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Google Shape;590;p24"/>
          <p:cNvSpPr txBox="1">
            <a:spLocks/>
          </p:cNvSpPr>
          <p:nvPr/>
        </p:nvSpPr>
        <p:spPr>
          <a:xfrm>
            <a:off x="109384" y="3247862"/>
            <a:ext cx="2438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dancer.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Google Shape;590;p24"/>
          <p:cNvSpPr txBox="1">
            <a:spLocks/>
          </p:cNvSpPr>
          <p:nvPr/>
        </p:nvSpPr>
        <p:spPr>
          <a:xfrm>
            <a:off x="3054824" y="4171950"/>
            <a:ext cx="27432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dentist.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Google Shape;590;p24"/>
          <p:cNvSpPr txBox="1">
            <a:spLocks/>
          </p:cNvSpPr>
          <p:nvPr/>
        </p:nvSpPr>
        <p:spPr>
          <a:xfrm>
            <a:off x="6172200" y="3788754"/>
            <a:ext cx="27432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She is a doctor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retno\Downloads\female-dentist-holding-toothbrush-and-demonstration-teeth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21" y="1456308"/>
            <a:ext cx="1266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tno\Downloads\9151251960dcc662f9048b197183f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93" y="437992"/>
            <a:ext cx="1422605" cy="33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tno\Downloads\vector-ballerina-dancing-ballerina-clipart-beautiful-pink-dress-dancer-brunette-girl-illustration-92978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9" y="448272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24"/>
          <p:cNvSpPr txBox="1">
            <a:spLocks/>
          </p:cNvSpPr>
          <p:nvPr/>
        </p:nvSpPr>
        <p:spPr>
          <a:xfrm>
            <a:off x="2133600" y="0"/>
            <a:ext cx="4572000" cy="6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Who is 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Google Shape;590;p24"/>
          <p:cNvSpPr txBox="1">
            <a:spLocks/>
          </p:cNvSpPr>
          <p:nvPr/>
        </p:nvSpPr>
        <p:spPr>
          <a:xfrm>
            <a:off x="-3544" y="2081344"/>
            <a:ext cx="3200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soccer player.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retno\Downloads\kissclipart-ronaldo-clipart-cristiano-ronaldo-football-player-12767bc5d87866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197"/>
            <a:ext cx="1295400" cy="20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etno\Downloads\15191213-chef-theme-image-4-vector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6" y="438150"/>
            <a:ext cx="1393405" cy="19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90;p24"/>
          <p:cNvSpPr txBox="1">
            <a:spLocks/>
          </p:cNvSpPr>
          <p:nvPr/>
        </p:nvSpPr>
        <p:spPr>
          <a:xfrm>
            <a:off x="6490291" y="2376184"/>
            <a:ext cx="20574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cook.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retno\Downloads\police-officer-computer-icons-clip-art-png-favpng-JmeKKa0GPW0sjV9MPMXVZT8m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r="23023"/>
          <a:stretch/>
        </p:blipFill>
        <p:spPr bwMode="auto">
          <a:xfrm>
            <a:off x="3962400" y="1657350"/>
            <a:ext cx="1371600" cy="2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90;p24"/>
          <p:cNvSpPr txBox="1">
            <a:spLocks/>
          </p:cNvSpPr>
          <p:nvPr/>
        </p:nvSpPr>
        <p:spPr>
          <a:xfrm>
            <a:off x="2927055" y="4095750"/>
            <a:ext cx="3314700" cy="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He is a police officer.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460</Words>
  <Application>Microsoft Office PowerPoint</Application>
  <PresentationFormat>On-screen Show (16:9)</PresentationFormat>
  <Paragraphs>118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Century Gothic</vt:lpstr>
      <vt:lpstr>Bangers</vt:lpstr>
      <vt:lpstr>Sriracha</vt:lpstr>
      <vt:lpstr>Barlow</vt:lpstr>
      <vt:lpstr>Roboto Condensed Light</vt:lpstr>
      <vt:lpstr>Barlow Medium</vt:lpstr>
      <vt:lpstr>Londrina Solid</vt:lpstr>
      <vt:lpstr>Who's Who Game by Slidesgo</vt:lpstr>
      <vt:lpstr>Who Is He?</vt:lpstr>
      <vt:lpstr>PowerPoint Presentation</vt:lpstr>
      <vt:lpstr>PowerPoint Presentation</vt:lpstr>
      <vt:lpstr>SENTENCE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He?</dc:title>
  <dc:creator>retno</dc:creator>
  <cp:lastModifiedBy>retno</cp:lastModifiedBy>
  <cp:revision>43</cp:revision>
  <dcterms:modified xsi:type="dcterms:W3CDTF">2020-11-05T04:42:45Z</dcterms:modified>
</cp:coreProperties>
</file>