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4" r:id="rId4"/>
    <p:sldId id="274" r:id="rId5"/>
    <p:sldId id="275" r:id="rId6"/>
    <p:sldId id="276" r:id="rId7"/>
    <p:sldId id="277" r:id="rId8"/>
    <p:sldId id="278" r:id="rId9"/>
    <p:sldId id="266" r:id="rId10"/>
    <p:sldId id="272" r:id="rId11"/>
    <p:sldId id="27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33CC33"/>
    <a:srgbClr val="FF00FF"/>
    <a:srgbClr val="FF3399"/>
    <a:srgbClr val="00FFFF"/>
    <a:srgbClr val="00CC99"/>
    <a:srgbClr val="FFCC00"/>
    <a:srgbClr val="6699FF"/>
    <a:srgbClr val="FF99CC"/>
    <a:srgbClr val="B9BD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894836B-9EFE-4112-81AB-6C0CC403D2C5}"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4105874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94836B-9EFE-4112-81AB-6C0CC403D2C5}"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1919937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94836B-9EFE-4112-81AB-6C0CC403D2C5}"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129396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94836B-9EFE-4112-81AB-6C0CC403D2C5}"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43283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94836B-9EFE-4112-81AB-6C0CC403D2C5}" type="datetimeFigureOut">
              <a:rPr lang="en-US" smtClean="0"/>
              <a:pPr/>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241318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94836B-9EFE-4112-81AB-6C0CC403D2C5}" type="datetimeFigureOut">
              <a:rPr lang="en-US" smtClean="0"/>
              <a:pPr/>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3410717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94836B-9EFE-4112-81AB-6C0CC403D2C5}" type="datetimeFigureOut">
              <a:rPr lang="en-US" smtClean="0"/>
              <a:pPr/>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239512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94836B-9EFE-4112-81AB-6C0CC403D2C5}" type="datetimeFigureOut">
              <a:rPr lang="en-US" smtClean="0"/>
              <a:pPr/>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1676557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4836B-9EFE-4112-81AB-6C0CC403D2C5}" type="datetimeFigureOut">
              <a:rPr lang="en-US" smtClean="0"/>
              <a:pPr/>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1705794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94836B-9EFE-4112-81AB-6C0CC403D2C5}" type="datetimeFigureOut">
              <a:rPr lang="en-US" smtClean="0"/>
              <a:pPr/>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280918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94836B-9EFE-4112-81AB-6C0CC403D2C5}" type="datetimeFigureOut">
              <a:rPr lang="en-US" smtClean="0"/>
              <a:pPr/>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32AA2-30F3-424C-A017-36D7D0741930}" type="slidenum">
              <a:rPr lang="en-US" smtClean="0"/>
              <a:pPr/>
              <a:t>‹#›</a:t>
            </a:fld>
            <a:endParaRPr lang="en-US"/>
          </a:p>
        </p:txBody>
      </p:sp>
    </p:spTree>
    <p:extLst>
      <p:ext uri="{BB962C8B-B14F-4D97-AF65-F5344CB8AC3E}">
        <p14:creationId xmlns:p14="http://schemas.microsoft.com/office/powerpoint/2010/main" val="2051391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 t="-3000" r="-6000" b="-1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4836B-9EFE-4112-81AB-6C0CC403D2C5}" type="datetimeFigureOut">
              <a:rPr lang="en-US" smtClean="0"/>
              <a:pPr/>
              <a:t>11/2/2020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132AA2-30F3-424C-A017-36D7D0741930}" type="slidenum">
              <a:rPr lang="en-US" smtClean="0"/>
              <a:pPr/>
              <a:t>‹#›</a:t>
            </a:fld>
            <a:endParaRPr lang="en-US"/>
          </a:p>
        </p:txBody>
      </p:sp>
    </p:spTree>
    <p:extLst>
      <p:ext uri="{BB962C8B-B14F-4D97-AF65-F5344CB8AC3E}">
        <p14:creationId xmlns:p14="http://schemas.microsoft.com/office/powerpoint/2010/main" val="3309802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40084" y="503696"/>
            <a:ext cx="9073810" cy="1220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2800" b="1" dirty="0" err="1">
                <a:solidFill>
                  <a:srgbClr val="FFFF00"/>
                </a:solidFill>
                <a:latin typeface="Arial Black" pitchFamily="34" charset="0"/>
              </a:rPr>
              <a:t>Mengenal</a:t>
            </a:r>
            <a:r>
              <a:rPr lang="en-ID" sz="2800" b="1" dirty="0">
                <a:solidFill>
                  <a:srgbClr val="FFFF00"/>
                </a:solidFill>
                <a:latin typeface="Arial Black" pitchFamily="34" charset="0"/>
              </a:rPr>
              <a:t> </a:t>
            </a:r>
            <a:r>
              <a:rPr lang="en-ID" sz="2800" b="1" dirty="0" err="1" smtClean="0">
                <a:solidFill>
                  <a:srgbClr val="FFFF00"/>
                </a:solidFill>
                <a:latin typeface="Arial Black" pitchFamily="34" charset="0"/>
              </a:rPr>
              <a:t>Sisi</a:t>
            </a:r>
            <a:r>
              <a:rPr lang="en-ID" sz="2800" b="1" dirty="0" smtClean="0">
                <a:solidFill>
                  <a:srgbClr val="FFFF00"/>
                </a:solidFill>
                <a:latin typeface="Arial Black" pitchFamily="34" charset="0"/>
              </a:rPr>
              <a:t> </a:t>
            </a:r>
            <a:r>
              <a:rPr lang="en-ID" sz="2800" b="1" dirty="0" err="1" smtClean="0">
                <a:solidFill>
                  <a:srgbClr val="FFFF00"/>
                </a:solidFill>
                <a:latin typeface="Arial Black" pitchFamily="34" charset="0"/>
              </a:rPr>
              <a:t>Pada</a:t>
            </a:r>
            <a:r>
              <a:rPr lang="en-ID" sz="2800" b="1" dirty="0" smtClean="0">
                <a:solidFill>
                  <a:srgbClr val="FFFF00"/>
                </a:solidFill>
                <a:latin typeface="Arial Black" pitchFamily="34" charset="0"/>
              </a:rPr>
              <a:t> </a:t>
            </a:r>
            <a:r>
              <a:rPr lang="en-ID" sz="2800" b="1" dirty="0" err="1">
                <a:solidFill>
                  <a:srgbClr val="FFFF00"/>
                </a:solidFill>
                <a:latin typeface="Arial Black" pitchFamily="34" charset="0"/>
              </a:rPr>
              <a:t>Bangun</a:t>
            </a:r>
            <a:r>
              <a:rPr lang="en-ID" sz="2800" b="1" dirty="0">
                <a:solidFill>
                  <a:srgbClr val="FFFF00"/>
                </a:solidFill>
                <a:latin typeface="Arial Black" pitchFamily="34" charset="0"/>
              </a:rPr>
              <a:t> </a:t>
            </a:r>
            <a:r>
              <a:rPr lang="en-ID" sz="2800" b="1" dirty="0" err="1">
                <a:solidFill>
                  <a:srgbClr val="FFFF00"/>
                </a:solidFill>
                <a:latin typeface="Arial Black" pitchFamily="34" charset="0"/>
              </a:rPr>
              <a:t>Datar</a:t>
            </a:r>
            <a:r>
              <a:rPr lang="en-ID" sz="2800" b="1" dirty="0">
                <a:solidFill>
                  <a:srgbClr val="FFFF00"/>
                </a:solidFill>
                <a:latin typeface="Arial Black" pitchFamily="34" charset="0"/>
              </a:rPr>
              <a:t> </a:t>
            </a:r>
            <a:endParaRPr lang="en-US" sz="2800" b="1" dirty="0">
              <a:solidFill>
                <a:srgbClr val="FFFF00"/>
              </a:solidFill>
              <a:latin typeface="Arial Black" pitchFamily="34" charset="0"/>
            </a:endParaRPr>
          </a:p>
        </p:txBody>
      </p:sp>
      <p:sp>
        <p:nvSpPr>
          <p:cNvPr id="3" name="Balon Pikiran: Awan 2">
            <a:extLst>
              <a:ext uri="{FF2B5EF4-FFF2-40B4-BE49-F238E27FC236}">
                <a16:creationId xmlns:a16="http://schemas.microsoft.com/office/drawing/2014/main" id="{DD2EF87D-1301-4E96-AEFA-6F368DCB100A}"/>
              </a:ext>
            </a:extLst>
          </p:cNvPr>
          <p:cNvSpPr/>
          <p:nvPr/>
        </p:nvSpPr>
        <p:spPr>
          <a:xfrm rot="21018871">
            <a:off x="1853732" y="1848469"/>
            <a:ext cx="3382913" cy="1935280"/>
          </a:xfrm>
          <a:prstGeom prst="cloudCallout">
            <a:avLst>
              <a:gd name="adj1" fmla="val -64636"/>
              <a:gd name="adj2" fmla="val 422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D" sz="2000" b="1" dirty="0" err="1">
                <a:solidFill>
                  <a:srgbClr val="002060"/>
                </a:solidFill>
                <a:latin typeface="Bahnschrift" panose="020B0502040204020203" pitchFamily="34" charset="0"/>
                <a:ea typeface="Cambria" panose="02040503050406030204" pitchFamily="18" charset="0"/>
              </a:rPr>
              <a:t>Tahukah</a:t>
            </a:r>
            <a:r>
              <a:rPr lang="en-ID" sz="2000" b="1" dirty="0">
                <a:solidFill>
                  <a:srgbClr val="002060"/>
                </a:solidFill>
                <a:latin typeface="Bahnschrift" panose="020B0502040204020203" pitchFamily="34" charset="0"/>
                <a:ea typeface="Cambria" panose="02040503050406030204" pitchFamily="18" charset="0"/>
              </a:rPr>
              <a:t> </a:t>
            </a:r>
            <a:r>
              <a:rPr lang="en-ID" sz="2000" b="1" dirty="0" err="1">
                <a:solidFill>
                  <a:srgbClr val="002060"/>
                </a:solidFill>
                <a:latin typeface="Bahnschrift" panose="020B0502040204020203" pitchFamily="34" charset="0"/>
                <a:ea typeface="Cambria" panose="02040503050406030204" pitchFamily="18" charset="0"/>
              </a:rPr>
              <a:t>kamu</a:t>
            </a:r>
            <a:r>
              <a:rPr lang="en-ID" sz="2000" b="1" dirty="0">
                <a:solidFill>
                  <a:srgbClr val="002060"/>
                </a:solidFill>
                <a:latin typeface="Bahnschrift" panose="020B0502040204020203" pitchFamily="34" charset="0"/>
                <a:ea typeface="Cambria" panose="02040503050406030204" pitchFamily="18" charset="0"/>
              </a:rPr>
              <a:t> </a:t>
            </a:r>
            <a:r>
              <a:rPr lang="en-ID" sz="2000" b="1" dirty="0" err="1">
                <a:solidFill>
                  <a:srgbClr val="002060"/>
                </a:solidFill>
                <a:latin typeface="Bahnschrift" panose="020B0502040204020203" pitchFamily="34" charset="0"/>
                <a:ea typeface="Cambria" panose="02040503050406030204" pitchFamily="18" charset="0"/>
              </a:rPr>
              <a:t>apa</a:t>
            </a:r>
            <a:r>
              <a:rPr lang="en-ID" sz="2000" b="1" dirty="0">
                <a:solidFill>
                  <a:srgbClr val="002060"/>
                </a:solidFill>
                <a:latin typeface="Bahnschrift" panose="020B0502040204020203" pitchFamily="34" charset="0"/>
                <a:ea typeface="Cambria" panose="02040503050406030204" pitchFamily="18" charset="0"/>
              </a:rPr>
              <a:t> yang </a:t>
            </a:r>
            <a:r>
              <a:rPr lang="en-ID" sz="2000" b="1" dirty="0" err="1">
                <a:solidFill>
                  <a:srgbClr val="002060"/>
                </a:solidFill>
                <a:latin typeface="Bahnschrift" panose="020B0502040204020203" pitchFamily="34" charset="0"/>
                <a:ea typeface="Cambria" panose="02040503050406030204" pitchFamily="18" charset="0"/>
              </a:rPr>
              <a:t>dimaksud</a:t>
            </a:r>
            <a:r>
              <a:rPr lang="en-ID" sz="2000" b="1" dirty="0">
                <a:solidFill>
                  <a:srgbClr val="002060"/>
                </a:solidFill>
                <a:latin typeface="Bahnschrift" panose="020B0502040204020203" pitchFamily="34" charset="0"/>
                <a:ea typeface="Cambria" panose="02040503050406030204" pitchFamily="18" charset="0"/>
              </a:rPr>
              <a:t> </a:t>
            </a:r>
            <a:r>
              <a:rPr lang="en-ID" sz="2000" b="1" dirty="0" err="1">
                <a:solidFill>
                  <a:srgbClr val="002060"/>
                </a:solidFill>
                <a:latin typeface="Bahnschrift" panose="020B0502040204020203" pitchFamily="34" charset="0"/>
                <a:ea typeface="Cambria" panose="02040503050406030204" pitchFamily="18" charset="0"/>
              </a:rPr>
              <a:t>dengan</a:t>
            </a:r>
            <a:r>
              <a:rPr lang="en-ID" sz="2000" b="1" dirty="0">
                <a:solidFill>
                  <a:srgbClr val="002060"/>
                </a:solidFill>
                <a:latin typeface="Bahnschrift" panose="020B0502040204020203" pitchFamily="34" charset="0"/>
                <a:ea typeface="Cambria" panose="02040503050406030204" pitchFamily="18" charset="0"/>
              </a:rPr>
              <a:t> </a:t>
            </a:r>
            <a:r>
              <a:rPr lang="en-ID" sz="2000" b="1" dirty="0" err="1">
                <a:solidFill>
                  <a:srgbClr val="002060"/>
                </a:solidFill>
                <a:latin typeface="Bahnschrift" panose="020B0502040204020203" pitchFamily="34" charset="0"/>
                <a:ea typeface="Cambria" panose="02040503050406030204" pitchFamily="18" charset="0"/>
              </a:rPr>
              <a:t>bangun</a:t>
            </a:r>
            <a:r>
              <a:rPr lang="en-ID" sz="2000" b="1" dirty="0">
                <a:solidFill>
                  <a:srgbClr val="002060"/>
                </a:solidFill>
                <a:latin typeface="Bahnschrift" panose="020B0502040204020203" pitchFamily="34" charset="0"/>
                <a:ea typeface="Cambria" panose="02040503050406030204" pitchFamily="18" charset="0"/>
              </a:rPr>
              <a:t>  </a:t>
            </a:r>
            <a:r>
              <a:rPr lang="en-ID" sz="2000" b="1" dirty="0" err="1">
                <a:solidFill>
                  <a:srgbClr val="002060"/>
                </a:solidFill>
                <a:latin typeface="Bahnschrift" panose="020B0502040204020203" pitchFamily="34" charset="0"/>
                <a:ea typeface="Cambria" panose="02040503050406030204" pitchFamily="18" charset="0"/>
              </a:rPr>
              <a:t>datar</a:t>
            </a:r>
            <a:r>
              <a:rPr lang="en-ID" sz="2000" b="1" dirty="0">
                <a:solidFill>
                  <a:srgbClr val="002060"/>
                </a:solidFill>
                <a:latin typeface="Bahnschrift" panose="020B0502040204020203" pitchFamily="34" charset="0"/>
                <a:ea typeface="Cambria" panose="02040503050406030204" pitchFamily="18" charset="0"/>
              </a:rPr>
              <a:t> ?</a:t>
            </a:r>
            <a:endParaRPr lang="en-US" sz="2000" b="1" dirty="0">
              <a:solidFill>
                <a:srgbClr val="002060"/>
              </a:solidFill>
              <a:latin typeface="Bahnschrift" panose="020B0502040204020203" pitchFamily="34" charset="0"/>
              <a:ea typeface="Cambria" panose="02040503050406030204" pitchFamily="18" charset="0"/>
            </a:endParaRPr>
          </a:p>
          <a:p>
            <a:pPr algn="ctr"/>
            <a:endParaRPr lang="en-US" sz="1600" dirty="0">
              <a:solidFill>
                <a:srgbClr val="002060"/>
              </a:solidFill>
              <a:latin typeface="Bahnschrift" panose="020B0502040204020203" pitchFamily="34" charset="0"/>
            </a:endParaRPr>
          </a:p>
        </p:txBody>
      </p:sp>
      <p:pic>
        <p:nvPicPr>
          <p:cNvPr id="10" name="Gambar 9">
            <a:extLst>
              <a:ext uri="{FF2B5EF4-FFF2-40B4-BE49-F238E27FC236}">
                <a16:creationId xmlns:a16="http://schemas.microsoft.com/office/drawing/2014/main" id="{9A3A5D01-B3E0-4AE8-A807-68D490559F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8095" y="4041891"/>
            <a:ext cx="2446475" cy="2183806"/>
          </a:xfrm>
          <a:prstGeom prst="rect">
            <a:avLst/>
          </a:prstGeom>
        </p:spPr>
      </p:pic>
      <p:sp>
        <p:nvSpPr>
          <p:cNvPr id="11" name="Bagan alur: Proses Pengganti 10">
            <a:extLst>
              <a:ext uri="{FF2B5EF4-FFF2-40B4-BE49-F238E27FC236}">
                <a16:creationId xmlns:a16="http://schemas.microsoft.com/office/drawing/2014/main" id="{B7DF803D-6EA5-4122-BFE5-A9729AB718F3}"/>
              </a:ext>
            </a:extLst>
          </p:cNvPr>
          <p:cNvSpPr/>
          <p:nvPr/>
        </p:nvSpPr>
        <p:spPr>
          <a:xfrm>
            <a:off x="5634782" y="2816111"/>
            <a:ext cx="4959927" cy="2183806"/>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sz="2800" b="1" spc="-40" dirty="0">
                <a:solidFill>
                  <a:srgbClr val="FF0000"/>
                </a:solidFill>
                <a:latin typeface="Bahnschrift" panose="020B0502040204020203" pitchFamily="34" charset="0"/>
                <a:ea typeface="Arial" panose="020B0604020202020204" pitchFamily="34" charset="0"/>
                <a:cs typeface="Times New Roman" panose="02020603050405020304" pitchFamily="18" charset="0"/>
              </a:rPr>
              <a:t>Bangun</a:t>
            </a:r>
            <a:r>
              <a:rPr lang="id-ID" sz="2800" b="1" spc="-175" dirty="0">
                <a:solidFill>
                  <a:srgbClr val="FF0000"/>
                </a:solidFill>
                <a:latin typeface="Bahnschrift" panose="020B0502040204020203" pitchFamily="34" charset="0"/>
                <a:ea typeface="Arial" panose="020B0604020202020204" pitchFamily="34" charset="0"/>
                <a:cs typeface="Times New Roman" panose="02020603050405020304" pitchFamily="18" charset="0"/>
              </a:rPr>
              <a:t> </a:t>
            </a:r>
            <a:r>
              <a:rPr lang="id-ID" sz="2800" b="1" spc="-40" dirty="0">
                <a:solidFill>
                  <a:srgbClr val="FF0000"/>
                </a:solidFill>
                <a:latin typeface="Bahnschrift" panose="020B0502040204020203" pitchFamily="34" charset="0"/>
                <a:ea typeface="Arial" panose="020B0604020202020204" pitchFamily="34" charset="0"/>
                <a:cs typeface="Times New Roman" panose="02020603050405020304" pitchFamily="18" charset="0"/>
              </a:rPr>
              <a:t>datar</a:t>
            </a:r>
            <a:r>
              <a:rPr lang="id-ID" sz="2800" b="1" spc="-175" dirty="0">
                <a:solidFill>
                  <a:srgbClr val="FF0000"/>
                </a:solidFill>
                <a:latin typeface="Bahnschrift" panose="020B0502040204020203" pitchFamily="34" charset="0"/>
                <a:ea typeface="Arial" panose="020B0604020202020204" pitchFamily="34" charset="0"/>
                <a:cs typeface="Times New Roman" panose="02020603050405020304" pitchFamily="18" charset="0"/>
              </a:rPr>
              <a:t>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adalah</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sebuah</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bidang</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datar</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 yang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dibatasi</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 oleh garis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lurus</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atau</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 garis </a:t>
            </a:r>
            <a:r>
              <a:rPr lang="en-US" sz="2800" b="1" spc="-40" dirty="0" err="1">
                <a:solidFill>
                  <a:srgbClr val="FFC000"/>
                </a:solidFill>
                <a:latin typeface="Bahnschrift" panose="020B0502040204020203" pitchFamily="34" charset="0"/>
                <a:ea typeface="Arial" panose="020B0604020202020204" pitchFamily="34" charset="0"/>
                <a:cs typeface="Times New Roman" panose="02020603050405020304" pitchFamily="18" charset="0"/>
              </a:rPr>
              <a:t>lengkung</a:t>
            </a:r>
            <a:r>
              <a:rPr lang="en-US" sz="2800" b="1" spc="-40" dirty="0">
                <a:solidFill>
                  <a:srgbClr val="FFC000"/>
                </a:solidFill>
                <a:latin typeface="Bahnschrift" panose="020B0502040204020203" pitchFamily="34" charset="0"/>
                <a:ea typeface="Arial" panose="020B0604020202020204" pitchFamily="34" charset="0"/>
                <a:cs typeface="Times New Roman" panose="02020603050405020304" pitchFamily="18" charset="0"/>
              </a:rPr>
              <a:t>.</a:t>
            </a:r>
            <a:endParaRPr lang="en-ID" sz="2800" b="1" dirty="0">
              <a:solidFill>
                <a:srgbClr val="FFC000"/>
              </a:solidFill>
              <a:latin typeface="Bahnschrift" panose="020B0502040204020203" pitchFamily="34" charset="0"/>
              <a:ea typeface="Arial" panose="020B0604020202020204" pitchFamily="34" charset="0"/>
              <a:cs typeface="Times New Roman" panose="02020603050405020304" pitchFamily="18" charset="0"/>
            </a:endParaRPr>
          </a:p>
          <a:p>
            <a:pPr algn="just"/>
            <a:endParaRPr lang="en-US" sz="2800" dirty="0">
              <a:latin typeface="Bahnschrift" panose="020B0502040204020203" pitchFamily="34" charset="0"/>
            </a:endParaRPr>
          </a:p>
        </p:txBody>
      </p:sp>
    </p:spTree>
    <p:extLst>
      <p:ext uri="{BB962C8B-B14F-4D97-AF65-F5344CB8AC3E}">
        <p14:creationId xmlns:p14="http://schemas.microsoft.com/office/powerpoint/2010/main" val="147863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6459" y="632012"/>
            <a:ext cx="10515600" cy="1488981"/>
          </a:xfrm>
        </p:spPr>
        <p:txBody>
          <a:bodyPr>
            <a:noAutofit/>
          </a:bodyPr>
          <a:lstStyle/>
          <a:p>
            <a:r>
              <a:rPr lang="en-US" sz="3200" b="1" dirty="0" err="1" smtClean="0">
                <a:solidFill>
                  <a:srgbClr val="FFFF00"/>
                </a:solidFill>
                <a:latin typeface="Adobe Garamond Pro" panose="02020502060506020403" pitchFamily="18" charset="0"/>
              </a:rPr>
              <a:t>Perhatikan</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gambar</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bangunan</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berikut</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ini</a:t>
            </a:r>
            <a:r>
              <a:rPr lang="en-US" sz="3200" b="1" dirty="0" smtClean="0">
                <a:solidFill>
                  <a:srgbClr val="FFFF00"/>
                </a:solidFill>
                <a:latin typeface="Adobe Garamond Pro" panose="02020502060506020403" pitchFamily="18" charset="0"/>
              </a:rPr>
              <a:t>!</a:t>
            </a:r>
            <a:br>
              <a:rPr lang="en-US" sz="3200" b="1" dirty="0" smtClean="0">
                <a:solidFill>
                  <a:srgbClr val="FFFF00"/>
                </a:solidFill>
                <a:latin typeface="Adobe Garamond Pro" panose="02020502060506020403" pitchFamily="18" charset="0"/>
              </a:rPr>
            </a:br>
            <a:r>
              <a:rPr lang="en-US" sz="3200" b="1" dirty="0" err="1" smtClean="0">
                <a:solidFill>
                  <a:srgbClr val="FFFF00"/>
                </a:solidFill>
                <a:latin typeface="Adobe Garamond Pro" panose="02020502060506020403" pitchFamily="18" charset="0"/>
              </a:rPr>
              <a:t>Sebutkan</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bangun</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datar</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apa</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saja</a:t>
            </a:r>
            <a:r>
              <a:rPr lang="en-US" sz="3200" b="1" dirty="0" smtClean="0">
                <a:solidFill>
                  <a:srgbClr val="FFFF00"/>
                </a:solidFill>
                <a:latin typeface="Adobe Garamond Pro" panose="02020502060506020403" pitchFamily="18" charset="0"/>
              </a:rPr>
              <a:t> yang </a:t>
            </a:r>
            <a:r>
              <a:rPr lang="en-US" sz="3200" b="1" dirty="0" err="1" smtClean="0">
                <a:solidFill>
                  <a:srgbClr val="FFFF00"/>
                </a:solidFill>
                <a:latin typeface="Adobe Garamond Pro" panose="02020502060506020403" pitchFamily="18" charset="0"/>
              </a:rPr>
              <a:t>terdapat</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dalam</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bangunan</a:t>
            </a:r>
            <a:r>
              <a:rPr lang="en-US" sz="3200" b="1" dirty="0" smtClean="0">
                <a:solidFill>
                  <a:srgbClr val="FFFF00"/>
                </a:solidFill>
                <a:latin typeface="Adobe Garamond Pro" panose="02020502060506020403" pitchFamily="18" charset="0"/>
              </a:rPr>
              <a:t> </a:t>
            </a:r>
            <a:r>
              <a:rPr lang="en-US" sz="3200" b="1" dirty="0" err="1" smtClean="0">
                <a:solidFill>
                  <a:srgbClr val="FFFF00"/>
                </a:solidFill>
                <a:latin typeface="Adobe Garamond Pro" panose="02020502060506020403" pitchFamily="18" charset="0"/>
              </a:rPr>
              <a:t>tersebut</a:t>
            </a:r>
            <a:r>
              <a:rPr lang="en-US" sz="3200" b="1" dirty="0" smtClean="0">
                <a:solidFill>
                  <a:srgbClr val="FFFF00"/>
                </a:solidFill>
                <a:latin typeface="Adobe Garamond Pro" panose="02020502060506020403" pitchFamily="18" charset="0"/>
              </a:rPr>
              <a:t>?</a:t>
            </a:r>
            <a:endParaRPr lang="en-US" sz="3200" b="1" dirty="0">
              <a:solidFill>
                <a:srgbClr val="FFFF00"/>
              </a:solidFill>
              <a:latin typeface="Adobe Garamond Pro" panose="02020502060506020403"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0882" y="2280401"/>
            <a:ext cx="7879976" cy="3932139"/>
          </a:xfrm>
          <a:prstGeom prst="rect">
            <a:avLst/>
          </a:prstGeom>
        </p:spPr>
      </p:pic>
    </p:spTree>
    <p:extLst>
      <p:ext uri="{BB962C8B-B14F-4D97-AF65-F5344CB8AC3E}">
        <p14:creationId xmlns:p14="http://schemas.microsoft.com/office/powerpoint/2010/main" val="4233856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4" y="537883"/>
            <a:ext cx="10654553" cy="1569664"/>
          </a:xfrm>
        </p:spPr>
        <p:txBody>
          <a:bodyPr>
            <a:normAutofit fontScale="90000"/>
          </a:bodyPr>
          <a:lstStyle/>
          <a:p>
            <a:r>
              <a:rPr lang="en-US" b="1" dirty="0" err="1">
                <a:solidFill>
                  <a:srgbClr val="FFFF00"/>
                </a:solidFill>
                <a:latin typeface="Adobe Garamond Pro" panose="02020502060506020403" pitchFamily="18" charset="0"/>
              </a:rPr>
              <a:t>Perhatikan</a:t>
            </a:r>
            <a:r>
              <a:rPr lang="en-US" b="1" dirty="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gambar</a:t>
            </a:r>
            <a:r>
              <a:rPr lang="en-US" b="1" dirty="0">
                <a:solidFill>
                  <a:srgbClr val="FFFF00"/>
                </a:solidFill>
                <a:latin typeface="Adobe Garamond Pro" panose="02020502060506020403" pitchFamily="18" charset="0"/>
              </a:rPr>
              <a:t> </a:t>
            </a:r>
            <a:r>
              <a:rPr lang="en-US" b="1" dirty="0" err="1" smtClean="0">
                <a:solidFill>
                  <a:srgbClr val="FFFF00"/>
                </a:solidFill>
                <a:latin typeface="Adobe Garamond Pro" panose="02020502060506020403" pitchFamily="18" charset="0"/>
              </a:rPr>
              <a:t>rumah</a:t>
            </a:r>
            <a:r>
              <a:rPr lang="en-US" b="1" dirty="0" smtClean="0">
                <a:solidFill>
                  <a:srgbClr val="FFFF00"/>
                </a:solidFill>
                <a:latin typeface="Adobe Garamond Pro" panose="02020502060506020403" pitchFamily="18" charset="0"/>
              </a:rPr>
              <a:t> </a:t>
            </a:r>
            <a:r>
              <a:rPr lang="en-US" b="1" dirty="0" err="1" smtClean="0">
                <a:solidFill>
                  <a:srgbClr val="FFFF00"/>
                </a:solidFill>
                <a:latin typeface="Adobe Garamond Pro" panose="02020502060506020403" pitchFamily="18" charset="0"/>
              </a:rPr>
              <a:t>berikut</a:t>
            </a:r>
            <a:r>
              <a:rPr lang="en-US" b="1" dirty="0" smtClean="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ini</a:t>
            </a:r>
            <a:r>
              <a:rPr lang="en-US" b="1" dirty="0">
                <a:solidFill>
                  <a:srgbClr val="FFFF00"/>
                </a:solidFill>
                <a:latin typeface="Adobe Garamond Pro" panose="02020502060506020403" pitchFamily="18" charset="0"/>
              </a:rPr>
              <a:t>!</a:t>
            </a:r>
            <a:br>
              <a:rPr lang="en-US" b="1" dirty="0">
                <a:solidFill>
                  <a:srgbClr val="FFFF00"/>
                </a:solidFill>
                <a:latin typeface="Adobe Garamond Pro" panose="02020502060506020403" pitchFamily="18" charset="0"/>
              </a:rPr>
            </a:br>
            <a:r>
              <a:rPr lang="en-US" b="1" dirty="0" err="1">
                <a:solidFill>
                  <a:srgbClr val="FFFF00"/>
                </a:solidFill>
                <a:latin typeface="Adobe Garamond Pro" panose="02020502060506020403" pitchFamily="18" charset="0"/>
              </a:rPr>
              <a:t>Sebutkan</a:t>
            </a:r>
            <a:r>
              <a:rPr lang="en-US" b="1" dirty="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bangun</a:t>
            </a:r>
            <a:r>
              <a:rPr lang="en-US" b="1" dirty="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datar</a:t>
            </a:r>
            <a:r>
              <a:rPr lang="en-US" b="1" dirty="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apa</a:t>
            </a:r>
            <a:r>
              <a:rPr lang="en-US" b="1" dirty="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saja</a:t>
            </a:r>
            <a:r>
              <a:rPr lang="en-US" b="1" dirty="0">
                <a:solidFill>
                  <a:srgbClr val="FFFF00"/>
                </a:solidFill>
                <a:latin typeface="Adobe Garamond Pro" panose="02020502060506020403" pitchFamily="18" charset="0"/>
              </a:rPr>
              <a:t> yang </a:t>
            </a:r>
            <a:r>
              <a:rPr lang="en-US" b="1" dirty="0" err="1">
                <a:solidFill>
                  <a:srgbClr val="FFFF00"/>
                </a:solidFill>
                <a:latin typeface="Adobe Garamond Pro" panose="02020502060506020403" pitchFamily="18" charset="0"/>
              </a:rPr>
              <a:t>terdapat</a:t>
            </a:r>
            <a:r>
              <a:rPr lang="en-US" b="1" dirty="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dalam</a:t>
            </a:r>
            <a:r>
              <a:rPr lang="en-US" b="1" dirty="0">
                <a:solidFill>
                  <a:srgbClr val="FFFF00"/>
                </a:solidFill>
                <a:latin typeface="Adobe Garamond Pro" panose="02020502060506020403" pitchFamily="18" charset="0"/>
              </a:rPr>
              <a:t> </a:t>
            </a:r>
            <a:r>
              <a:rPr lang="en-US" b="1" dirty="0" err="1" smtClean="0">
                <a:solidFill>
                  <a:srgbClr val="FFFF00"/>
                </a:solidFill>
                <a:latin typeface="Adobe Garamond Pro" panose="02020502060506020403" pitchFamily="18" charset="0"/>
              </a:rPr>
              <a:t>rumah</a:t>
            </a:r>
            <a:r>
              <a:rPr lang="en-US" b="1" dirty="0" smtClean="0">
                <a:solidFill>
                  <a:srgbClr val="FFFF00"/>
                </a:solidFill>
                <a:latin typeface="Adobe Garamond Pro" panose="02020502060506020403" pitchFamily="18" charset="0"/>
              </a:rPr>
              <a:t> </a:t>
            </a:r>
            <a:r>
              <a:rPr lang="en-US" b="1" dirty="0" err="1">
                <a:solidFill>
                  <a:srgbClr val="FFFF00"/>
                </a:solidFill>
                <a:latin typeface="Adobe Garamond Pro" panose="02020502060506020403" pitchFamily="18" charset="0"/>
              </a:rPr>
              <a:t>tersebut</a:t>
            </a:r>
            <a:r>
              <a:rPr lang="en-US" b="1" dirty="0">
                <a:solidFill>
                  <a:srgbClr val="FFFF00"/>
                </a:solidFill>
                <a:latin typeface="Adobe Garamond Pro" panose="02020502060506020403" pitchFamily="18" charset="0"/>
              </a:rPr>
              <a: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9128" y="2350642"/>
            <a:ext cx="8329594" cy="3861900"/>
          </a:xfrm>
          <a:prstGeom prst="rect">
            <a:avLst/>
          </a:prstGeom>
        </p:spPr>
      </p:pic>
    </p:spTree>
    <p:extLst>
      <p:ext uri="{BB962C8B-B14F-4D97-AF65-F5344CB8AC3E}">
        <p14:creationId xmlns:p14="http://schemas.microsoft.com/office/powerpoint/2010/main" val="1424791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BC057DCF-3770-41E4-A6A5-A2113745F7EC}"/>
              </a:ext>
            </a:extLst>
          </p:cNvPr>
          <p:cNvSpPr>
            <a:spLocks noGrp="1"/>
          </p:cNvSpPr>
          <p:nvPr>
            <p:ph type="title"/>
          </p:nvPr>
        </p:nvSpPr>
        <p:spPr>
          <a:xfrm>
            <a:off x="904009" y="825790"/>
            <a:ext cx="10383981" cy="2516620"/>
          </a:xfrm>
        </p:spPr>
        <p:txBody>
          <a:bodyPr>
            <a:noAutofit/>
          </a:bodyPr>
          <a:lstStyle/>
          <a:p>
            <a:r>
              <a:rPr lang="en-US" sz="3200" b="1" dirty="0">
                <a:solidFill>
                  <a:srgbClr val="FFFF00"/>
                </a:solidFill>
                <a:latin typeface="Bahnschrift" panose="020B0502040204020203" pitchFamily="34" charset="0"/>
              </a:rPr>
              <a:t/>
            </a:r>
            <a:br>
              <a:rPr lang="en-US" sz="3200" b="1" dirty="0">
                <a:solidFill>
                  <a:srgbClr val="FFFF00"/>
                </a:solidFill>
                <a:latin typeface="Bahnschrift" panose="020B0502040204020203" pitchFamily="34" charset="0"/>
              </a:rPr>
            </a:br>
            <a:r>
              <a:rPr lang="en-US" sz="3200" b="1" dirty="0" err="1">
                <a:solidFill>
                  <a:srgbClr val="FF0000"/>
                </a:solidFill>
                <a:latin typeface="Bahnschrift" panose="020B0502040204020203" pitchFamily="34" charset="0"/>
              </a:rPr>
              <a:t>Ruas</a:t>
            </a:r>
            <a:r>
              <a:rPr lang="en-US" sz="3200" b="1" dirty="0">
                <a:solidFill>
                  <a:srgbClr val="FF0000"/>
                </a:solidFill>
                <a:latin typeface="Bahnschrift" panose="020B0502040204020203" pitchFamily="34" charset="0"/>
              </a:rPr>
              <a:t> garis </a:t>
            </a:r>
            <a:r>
              <a:rPr lang="en-US" sz="3200" dirty="0" err="1">
                <a:solidFill>
                  <a:srgbClr val="FFFF00"/>
                </a:solidFill>
                <a:latin typeface="Bahnschrift" panose="020B0502040204020203" pitchFamily="34" charset="0"/>
              </a:rPr>
              <a:t>adalah</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bagian</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dari</a:t>
            </a:r>
            <a:r>
              <a:rPr lang="en-US" sz="3200" dirty="0">
                <a:solidFill>
                  <a:srgbClr val="FFFF00"/>
                </a:solidFill>
                <a:latin typeface="Bahnschrift" panose="020B0502040204020203" pitchFamily="34" charset="0"/>
              </a:rPr>
              <a:t> garis yang </a:t>
            </a:r>
            <a:r>
              <a:rPr lang="en-US" sz="3200" dirty="0" err="1">
                <a:solidFill>
                  <a:srgbClr val="FFFF00"/>
                </a:solidFill>
                <a:latin typeface="Bahnschrift" panose="020B0502040204020203" pitchFamily="34" charset="0"/>
              </a:rPr>
              <a:t>terdiri</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dari</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beberapa</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titik</a:t>
            </a:r>
            <a:r>
              <a:rPr lang="en-US" sz="3200" dirty="0">
                <a:solidFill>
                  <a:srgbClr val="FFFF00"/>
                </a:solidFill>
                <a:latin typeface="Bahnschrift" panose="020B0502040204020203" pitchFamily="34" charset="0"/>
              </a:rPr>
              <a:t> dan </a:t>
            </a:r>
            <a:r>
              <a:rPr lang="en-US" sz="3200" dirty="0" err="1">
                <a:solidFill>
                  <a:srgbClr val="FFFF00"/>
                </a:solidFill>
                <a:latin typeface="Bahnschrift" panose="020B0502040204020203" pitchFamily="34" charset="0"/>
              </a:rPr>
              <a:t>dibatasi</a:t>
            </a:r>
            <a:r>
              <a:rPr lang="en-US" sz="3200" dirty="0">
                <a:solidFill>
                  <a:srgbClr val="FFFF00"/>
                </a:solidFill>
                <a:latin typeface="Bahnschrift" panose="020B0502040204020203" pitchFamily="34" charset="0"/>
              </a:rPr>
              <a:t> oleh </a:t>
            </a:r>
            <a:r>
              <a:rPr lang="en-US" sz="3200" dirty="0" err="1">
                <a:solidFill>
                  <a:srgbClr val="FFFF00"/>
                </a:solidFill>
                <a:latin typeface="Bahnschrift" panose="020B0502040204020203" pitchFamily="34" charset="0"/>
              </a:rPr>
              <a:t>dua</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titik</a:t>
            </a:r>
            <a:r>
              <a:rPr lang="en-US" sz="3200" dirty="0">
                <a:solidFill>
                  <a:srgbClr val="FFFF00"/>
                </a:solidFill>
                <a:latin typeface="Bahnschrift" panose="020B0502040204020203" pitchFamily="34" charset="0"/>
              </a:rPr>
              <a:t> yang </a:t>
            </a:r>
            <a:r>
              <a:rPr lang="en-US" sz="3200" dirty="0" err="1">
                <a:solidFill>
                  <a:srgbClr val="FFFF00"/>
                </a:solidFill>
                <a:latin typeface="Bahnschrift" panose="020B0502040204020203" pitchFamily="34" charset="0"/>
              </a:rPr>
              <a:t>berbeda</a:t>
            </a:r>
            <a:r>
              <a:rPr lang="en-US" sz="3200" dirty="0">
                <a:solidFill>
                  <a:srgbClr val="FFFF00"/>
                </a:solidFill>
                <a:latin typeface="Bahnschrift" panose="020B0502040204020203" pitchFamily="34" charset="0"/>
              </a:rPr>
              <a:t> pada </a:t>
            </a:r>
            <a:r>
              <a:rPr lang="en-US" sz="3200" dirty="0" err="1">
                <a:solidFill>
                  <a:srgbClr val="FFFF00"/>
                </a:solidFill>
                <a:latin typeface="Bahnschrift" panose="020B0502040204020203" pitchFamily="34" charset="0"/>
              </a:rPr>
              <a:t>kedua</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ujungnya</a:t>
            </a:r>
            <a:r>
              <a:rPr lang="en-US" sz="3200" dirty="0">
                <a:solidFill>
                  <a:srgbClr val="FFFF00"/>
                </a:solidFill>
                <a:latin typeface="Bahnschrift" panose="020B0502040204020203" pitchFamily="34" charset="0"/>
              </a:rPr>
              <a:t>.</a:t>
            </a:r>
            <a:br>
              <a:rPr lang="en-US" sz="3200" dirty="0">
                <a:solidFill>
                  <a:srgbClr val="FFFF00"/>
                </a:solidFill>
                <a:latin typeface="Bahnschrift" panose="020B0502040204020203" pitchFamily="34" charset="0"/>
              </a:rPr>
            </a:br>
            <a:r>
              <a:rPr lang="en-US" sz="3200" dirty="0" err="1">
                <a:solidFill>
                  <a:srgbClr val="FFFF00"/>
                </a:solidFill>
                <a:latin typeface="Bahnschrift" panose="020B0502040204020203" pitchFamily="34" charset="0"/>
              </a:rPr>
              <a:t>Ruas</a:t>
            </a:r>
            <a:r>
              <a:rPr lang="en-US" sz="3200" dirty="0">
                <a:solidFill>
                  <a:srgbClr val="FFFF00"/>
                </a:solidFill>
                <a:latin typeface="Bahnschrift" panose="020B0502040204020203" pitchFamily="34" charset="0"/>
              </a:rPr>
              <a:t> garis pada </a:t>
            </a:r>
            <a:r>
              <a:rPr lang="en-US" sz="3200" dirty="0" err="1">
                <a:solidFill>
                  <a:srgbClr val="FFFF00"/>
                </a:solidFill>
                <a:latin typeface="Bahnschrift" panose="020B0502040204020203" pitchFamily="34" charset="0"/>
              </a:rPr>
              <a:t>bangun</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datar</a:t>
            </a:r>
            <a:r>
              <a:rPr lang="en-US" sz="3200" dirty="0">
                <a:solidFill>
                  <a:srgbClr val="FFFF00"/>
                </a:solidFill>
                <a:latin typeface="Bahnschrift" panose="020B0502040204020203" pitchFamily="34" charset="0"/>
              </a:rPr>
              <a:t> </a:t>
            </a:r>
            <a:r>
              <a:rPr lang="en-US" sz="3200" dirty="0" err="1">
                <a:solidFill>
                  <a:srgbClr val="FFFF00"/>
                </a:solidFill>
                <a:latin typeface="Bahnschrift" panose="020B0502040204020203" pitchFamily="34" charset="0"/>
              </a:rPr>
              <a:t>disebut</a:t>
            </a:r>
            <a:r>
              <a:rPr lang="en-US" sz="3200" dirty="0">
                <a:solidFill>
                  <a:srgbClr val="FFFF00"/>
                </a:solidFill>
                <a:latin typeface="Bahnschrift" panose="020B0502040204020203" pitchFamily="34" charset="0"/>
              </a:rPr>
              <a:t> </a:t>
            </a:r>
            <a:r>
              <a:rPr lang="en-US" sz="3200" b="1" dirty="0" err="1">
                <a:solidFill>
                  <a:srgbClr val="FF0000"/>
                </a:solidFill>
                <a:latin typeface="Bahnschrift" panose="020B0502040204020203" pitchFamily="34" charset="0"/>
              </a:rPr>
              <a:t>sisi</a:t>
            </a:r>
            <a:r>
              <a:rPr lang="en-US" sz="3200" b="1" dirty="0">
                <a:solidFill>
                  <a:srgbClr val="FFFF00"/>
                </a:solidFill>
                <a:latin typeface="Bahnschrift" panose="020B0502040204020203" pitchFamily="34" charset="0"/>
              </a:rPr>
              <a:t>.</a:t>
            </a:r>
            <a:r>
              <a:rPr lang="en-US" sz="3200" dirty="0">
                <a:solidFill>
                  <a:srgbClr val="FFFF00"/>
                </a:solidFill>
                <a:latin typeface="Bahnschrift" panose="020B0502040204020203" pitchFamily="34" charset="0"/>
              </a:rPr>
              <a:t/>
            </a:r>
            <a:br>
              <a:rPr lang="en-US" sz="3200" dirty="0">
                <a:solidFill>
                  <a:srgbClr val="FFFF00"/>
                </a:solidFill>
                <a:latin typeface="Bahnschrift" panose="020B0502040204020203" pitchFamily="34" charset="0"/>
              </a:rPr>
            </a:br>
            <a:r>
              <a:rPr lang="en-US" sz="3200" dirty="0">
                <a:solidFill>
                  <a:srgbClr val="FFFF00"/>
                </a:solidFill>
                <a:latin typeface="Bahnschrift" panose="020B0502040204020203" pitchFamily="34" charset="0"/>
              </a:rPr>
              <a:t/>
            </a:r>
            <a:br>
              <a:rPr lang="en-US" sz="3200" dirty="0">
                <a:solidFill>
                  <a:srgbClr val="FFFF00"/>
                </a:solidFill>
                <a:latin typeface="Bahnschrift" panose="020B0502040204020203" pitchFamily="34" charset="0"/>
              </a:rPr>
            </a:br>
            <a:endParaRPr lang="en-US" sz="3200" dirty="0">
              <a:solidFill>
                <a:srgbClr val="FFFF00"/>
              </a:solidFill>
              <a:latin typeface="Bahnschrift" panose="020B0502040204020203" pitchFamily="34" charset="0"/>
            </a:endParaRPr>
          </a:p>
        </p:txBody>
      </p:sp>
      <p:sp>
        <p:nvSpPr>
          <p:cNvPr id="3" name="Rectangle 2">
            <a:extLst>
              <a:ext uri="{FF2B5EF4-FFF2-40B4-BE49-F238E27FC236}">
                <a16:creationId xmlns:a16="http://schemas.microsoft.com/office/drawing/2014/main" id="{CCF4802D-40CE-45C3-91E5-2EC54E06AECD}"/>
              </a:ext>
            </a:extLst>
          </p:cNvPr>
          <p:cNvSpPr/>
          <p:nvPr/>
        </p:nvSpPr>
        <p:spPr>
          <a:xfrm>
            <a:off x="3351442" y="3577675"/>
            <a:ext cx="3506558" cy="1742471"/>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b="1" dirty="0" err="1"/>
              <a:t>Persegi</a:t>
            </a:r>
            <a:r>
              <a:rPr lang="en-US" b="1" dirty="0"/>
              <a:t> </a:t>
            </a:r>
            <a:r>
              <a:rPr lang="en-US" b="1" dirty="0" err="1"/>
              <a:t>panjang</a:t>
            </a:r>
            <a:endParaRPr lang="en-US" b="1" dirty="0"/>
          </a:p>
        </p:txBody>
      </p:sp>
      <p:cxnSp>
        <p:nvCxnSpPr>
          <p:cNvPr id="5" name="Konektor Lurus 4">
            <a:extLst>
              <a:ext uri="{FF2B5EF4-FFF2-40B4-BE49-F238E27FC236}">
                <a16:creationId xmlns:a16="http://schemas.microsoft.com/office/drawing/2014/main" id="{25317A4A-8A42-4604-8A66-70E30D37C84A}"/>
              </a:ext>
            </a:extLst>
          </p:cNvPr>
          <p:cNvCxnSpPr/>
          <p:nvPr/>
        </p:nvCxnSpPr>
        <p:spPr>
          <a:xfrm>
            <a:off x="3253781" y="3469341"/>
            <a:ext cx="3507237" cy="0"/>
          </a:xfrm>
          <a:prstGeom prst="line">
            <a:avLst/>
          </a:prstGeom>
          <a:ln w="38100"/>
        </p:spPr>
        <p:style>
          <a:lnRef idx="3">
            <a:schemeClr val="dk1"/>
          </a:lnRef>
          <a:fillRef idx="0">
            <a:schemeClr val="dk1"/>
          </a:fillRef>
          <a:effectRef idx="2">
            <a:schemeClr val="dk1"/>
          </a:effectRef>
          <a:fontRef idx="minor">
            <a:schemeClr val="tx1"/>
          </a:fontRef>
        </p:style>
      </p:cxnSp>
      <p:cxnSp>
        <p:nvCxnSpPr>
          <p:cNvPr id="6" name="Konektor Lurus 5">
            <a:extLst>
              <a:ext uri="{FF2B5EF4-FFF2-40B4-BE49-F238E27FC236}">
                <a16:creationId xmlns:a16="http://schemas.microsoft.com/office/drawing/2014/main" id="{BBE12D98-387A-4B02-8732-0293C61388C6}"/>
              </a:ext>
            </a:extLst>
          </p:cNvPr>
          <p:cNvCxnSpPr>
            <a:cxnSpLocks/>
          </p:cNvCxnSpPr>
          <p:nvPr/>
        </p:nvCxnSpPr>
        <p:spPr>
          <a:xfrm flipV="1">
            <a:off x="3253781" y="3577675"/>
            <a:ext cx="0" cy="1823735"/>
          </a:xfrm>
          <a:prstGeom prst="line">
            <a:avLst/>
          </a:prstGeom>
          <a:ln w="38100"/>
        </p:spPr>
        <p:style>
          <a:lnRef idx="3">
            <a:schemeClr val="dk1"/>
          </a:lnRef>
          <a:fillRef idx="0">
            <a:schemeClr val="dk1"/>
          </a:fillRef>
          <a:effectRef idx="2">
            <a:schemeClr val="dk1"/>
          </a:effectRef>
          <a:fontRef idx="minor">
            <a:schemeClr val="tx1"/>
          </a:fontRef>
        </p:style>
      </p:cxnSp>
      <p:cxnSp>
        <p:nvCxnSpPr>
          <p:cNvPr id="7" name="Konektor Lurus 6">
            <a:extLst>
              <a:ext uri="{FF2B5EF4-FFF2-40B4-BE49-F238E27FC236}">
                <a16:creationId xmlns:a16="http://schemas.microsoft.com/office/drawing/2014/main" id="{D03BC259-B953-4B0C-99D5-8DB7C157D31A}"/>
              </a:ext>
            </a:extLst>
          </p:cNvPr>
          <p:cNvCxnSpPr>
            <a:cxnSpLocks/>
          </p:cNvCxnSpPr>
          <p:nvPr/>
        </p:nvCxnSpPr>
        <p:spPr>
          <a:xfrm flipH="1">
            <a:off x="6958379" y="3619240"/>
            <a:ext cx="1" cy="1742471"/>
          </a:xfrm>
          <a:prstGeom prst="line">
            <a:avLst/>
          </a:prstGeom>
          <a:ln w="38100"/>
        </p:spPr>
        <p:style>
          <a:lnRef idx="3">
            <a:schemeClr val="dk1"/>
          </a:lnRef>
          <a:fillRef idx="0">
            <a:schemeClr val="dk1"/>
          </a:fillRef>
          <a:effectRef idx="2">
            <a:schemeClr val="dk1"/>
          </a:effectRef>
          <a:fontRef idx="minor">
            <a:schemeClr val="tx1"/>
          </a:fontRef>
        </p:style>
      </p:cxnSp>
      <p:cxnSp>
        <p:nvCxnSpPr>
          <p:cNvPr id="12" name="Konektor Lurus 11">
            <a:extLst>
              <a:ext uri="{FF2B5EF4-FFF2-40B4-BE49-F238E27FC236}">
                <a16:creationId xmlns:a16="http://schemas.microsoft.com/office/drawing/2014/main" id="{9C2A0E74-CA22-4655-8DDC-9F0F8F730799}"/>
              </a:ext>
            </a:extLst>
          </p:cNvPr>
          <p:cNvCxnSpPr/>
          <p:nvPr/>
        </p:nvCxnSpPr>
        <p:spPr>
          <a:xfrm flipV="1">
            <a:off x="3400610" y="5428479"/>
            <a:ext cx="3457390" cy="24507"/>
          </a:xfrm>
          <a:prstGeom prst="line">
            <a:avLst/>
          </a:prstGeom>
          <a:ln w="38100"/>
        </p:spPr>
        <p:style>
          <a:lnRef idx="3">
            <a:schemeClr val="dk1"/>
          </a:lnRef>
          <a:fillRef idx="0">
            <a:schemeClr val="dk1"/>
          </a:fillRef>
          <a:effectRef idx="2">
            <a:schemeClr val="dk1"/>
          </a:effectRef>
          <a:fontRef idx="minor">
            <a:schemeClr val="tx1"/>
          </a:fontRef>
        </p:style>
      </p:cxnSp>
      <p:pic>
        <p:nvPicPr>
          <p:cNvPr id="1026" name="Picture 2" descr="Ikon Komputer Jari Jempol, simbol, bermacam-macam, tangan, angka png |  PNGWing">
            <a:extLst>
              <a:ext uri="{FF2B5EF4-FFF2-40B4-BE49-F238E27FC236}">
                <a16:creationId xmlns:a16="http://schemas.microsoft.com/office/drawing/2014/main" id="{D382CF6D-44D2-42DE-8D34-8CF0C0CCF4E1}"/>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150038" y="3813194"/>
            <a:ext cx="2504437" cy="1742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11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500" fill="hold"/>
                                        <p:tgtEl>
                                          <p:spTgt spid="1026"/>
                                        </p:tgtEl>
                                        <p:attrNameLst>
                                          <p:attrName>ppt_x</p:attrName>
                                        </p:attrNameLst>
                                      </p:cBhvr>
                                      <p:tavLst>
                                        <p:tav tm="0">
                                          <p:val>
                                            <p:strVal val="#ppt_x"/>
                                          </p:val>
                                        </p:tav>
                                        <p:tav tm="100000">
                                          <p:val>
                                            <p:strVal val="#ppt_x"/>
                                          </p:val>
                                        </p:tav>
                                      </p:tavLst>
                                    </p:anim>
                                    <p:anim calcmode="lin" valueType="num">
                                      <p:cBhvr additive="base">
                                        <p:cTn id="20"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p:cNvSpPr/>
          <p:nvPr/>
        </p:nvSpPr>
        <p:spPr>
          <a:xfrm>
            <a:off x="2550754" y="226608"/>
            <a:ext cx="6154628" cy="543987"/>
          </a:xfrm>
          <a:prstGeom prst="flowChartAlternateProcess">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ID" sz="2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haroni" pitchFamily="2" charset="-79"/>
                <a:cs typeface="Aharoni" pitchFamily="2" charset="-79"/>
              </a:rPr>
              <a:t>CONTOH – CONTOH  BANGUN DATAR </a:t>
            </a:r>
            <a:endParaRPr lang="en-US" sz="2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haroni" pitchFamily="2" charset="-79"/>
              <a:cs typeface="Aharoni" pitchFamily="2" charset="-79"/>
            </a:endParaRPr>
          </a:p>
        </p:txBody>
      </p:sp>
      <p:cxnSp>
        <p:nvCxnSpPr>
          <p:cNvPr id="9" name="Straight Arrow Connector 8"/>
          <p:cNvCxnSpPr/>
          <p:nvPr/>
        </p:nvCxnSpPr>
        <p:spPr>
          <a:xfrm flipH="1">
            <a:off x="2310496" y="751683"/>
            <a:ext cx="3298167" cy="929199"/>
          </a:xfrm>
          <a:prstGeom prst="straightConnector1">
            <a:avLst/>
          </a:prstGeom>
          <a:ln w="28575">
            <a:tailEnd type="triangle"/>
          </a:ln>
        </p:spPr>
        <p:style>
          <a:lnRef idx="3">
            <a:schemeClr val="dk1"/>
          </a:lnRef>
          <a:fillRef idx="0">
            <a:schemeClr val="dk1"/>
          </a:fillRef>
          <a:effectRef idx="2">
            <a:schemeClr val="dk1"/>
          </a:effectRef>
          <a:fontRef idx="minor">
            <a:schemeClr val="tx1"/>
          </a:fontRef>
        </p:style>
      </p:cxnSp>
      <p:cxnSp>
        <p:nvCxnSpPr>
          <p:cNvPr id="29" name="Straight Arrow Connector 28"/>
          <p:cNvCxnSpPr/>
          <p:nvPr/>
        </p:nvCxnSpPr>
        <p:spPr>
          <a:xfrm rot="16200000" flipV="1">
            <a:off x="5745893" y="2940909"/>
            <a:ext cx="12356" cy="123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2234321" y="793349"/>
            <a:ext cx="3301163" cy="3762818"/>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sp>
        <p:nvSpPr>
          <p:cNvPr id="8" name="Isosceles Triangle 7"/>
          <p:cNvSpPr/>
          <p:nvPr/>
        </p:nvSpPr>
        <p:spPr>
          <a:xfrm>
            <a:off x="323594" y="275788"/>
            <a:ext cx="1986901" cy="1768165"/>
          </a:xfrm>
          <a:prstGeom prst="triangle">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t>Segitiga</a:t>
            </a:r>
            <a:r>
              <a:rPr lang="en-US" b="1" dirty="0"/>
              <a:t> </a:t>
            </a:r>
          </a:p>
        </p:txBody>
      </p:sp>
      <p:sp>
        <p:nvSpPr>
          <p:cNvPr id="3" name="Rectangle 2"/>
          <p:cNvSpPr/>
          <p:nvPr/>
        </p:nvSpPr>
        <p:spPr>
          <a:xfrm>
            <a:off x="123333" y="4062584"/>
            <a:ext cx="2070470" cy="1099257"/>
          </a:xfrm>
          <a:prstGeom prst="rect">
            <a:avLst/>
          </a:prstGeom>
          <a:ln w="57150"/>
        </p:spPr>
        <p:style>
          <a:lnRef idx="3">
            <a:schemeClr val="lt1"/>
          </a:lnRef>
          <a:fillRef idx="1002">
            <a:schemeClr val="dk1"/>
          </a:fillRef>
          <a:effectRef idx="1">
            <a:schemeClr val="accent6"/>
          </a:effectRef>
          <a:fontRef idx="minor">
            <a:schemeClr val="lt1"/>
          </a:fontRef>
        </p:style>
        <p:txBody>
          <a:bodyPr rtlCol="0" anchor="ctr"/>
          <a:lstStyle/>
          <a:p>
            <a:pPr algn="ctr"/>
            <a:r>
              <a:rPr lang="en-US" b="1" dirty="0" err="1"/>
              <a:t>Persegi</a:t>
            </a:r>
            <a:r>
              <a:rPr lang="en-US" b="1" dirty="0"/>
              <a:t> </a:t>
            </a:r>
            <a:r>
              <a:rPr lang="en-US" b="1" dirty="0" err="1"/>
              <a:t>panjang</a:t>
            </a:r>
            <a:endParaRPr lang="en-US" b="1" dirty="0"/>
          </a:p>
        </p:txBody>
      </p:sp>
      <p:sp>
        <p:nvSpPr>
          <p:cNvPr id="25" name="Trapezoid 24"/>
          <p:cNvSpPr/>
          <p:nvPr/>
        </p:nvSpPr>
        <p:spPr>
          <a:xfrm>
            <a:off x="4028517" y="4821165"/>
            <a:ext cx="1861090" cy="1448792"/>
          </a:xfrm>
          <a:prstGeom prst="trapezoid">
            <a:avLst/>
          </a:prstGeom>
          <a:ln w="57150">
            <a:solidFill>
              <a:schemeClr val="bg1"/>
            </a:solidFill>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b="1" dirty="0" err="1"/>
              <a:t>Trapesium</a:t>
            </a:r>
            <a:r>
              <a:rPr lang="en-US" b="1" dirty="0"/>
              <a:t> </a:t>
            </a:r>
          </a:p>
        </p:txBody>
      </p:sp>
      <p:sp>
        <p:nvSpPr>
          <p:cNvPr id="26" name="Parallelogram 25"/>
          <p:cNvSpPr/>
          <p:nvPr/>
        </p:nvSpPr>
        <p:spPr>
          <a:xfrm>
            <a:off x="5889607" y="4941736"/>
            <a:ext cx="2076647" cy="1695235"/>
          </a:xfrm>
          <a:prstGeom prst="parallelogram">
            <a:avLst/>
          </a:prstGeom>
          <a:ln w="57150">
            <a:solidFill>
              <a:schemeClr val="bg1"/>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n-US" b="1" dirty="0" err="1"/>
              <a:t>Jajargenjang</a:t>
            </a:r>
            <a:endParaRPr lang="en-US" b="1" dirty="0"/>
          </a:p>
        </p:txBody>
      </p:sp>
      <p:sp>
        <p:nvSpPr>
          <p:cNvPr id="28" name="Regular Pentagon 27"/>
          <p:cNvSpPr/>
          <p:nvPr/>
        </p:nvSpPr>
        <p:spPr>
          <a:xfrm>
            <a:off x="9792649" y="4460335"/>
            <a:ext cx="1847342" cy="1714829"/>
          </a:xfrm>
          <a:prstGeom prst="pentagon">
            <a:avLst/>
          </a:prstGeom>
          <a:ln w="57150"/>
        </p:spPr>
        <p:style>
          <a:lnRef idx="3">
            <a:schemeClr val="lt1"/>
          </a:lnRef>
          <a:fillRef idx="1">
            <a:schemeClr val="accent6"/>
          </a:fillRef>
          <a:effectRef idx="1">
            <a:schemeClr val="accent6"/>
          </a:effectRef>
          <a:fontRef idx="minor">
            <a:schemeClr val="lt1"/>
          </a:fontRef>
        </p:style>
        <p:txBody>
          <a:bodyPr rtlCol="0" anchor="ctr"/>
          <a:lstStyle/>
          <a:p>
            <a:pPr algn="ctr"/>
            <a:r>
              <a:rPr lang="en-US" b="1" dirty="0" err="1"/>
              <a:t>Segilima</a:t>
            </a:r>
            <a:r>
              <a:rPr lang="en-US" b="1" dirty="0"/>
              <a:t> </a:t>
            </a:r>
          </a:p>
        </p:txBody>
      </p:sp>
      <p:sp>
        <p:nvSpPr>
          <p:cNvPr id="30" name="Oval 29"/>
          <p:cNvSpPr/>
          <p:nvPr/>
        </p:nvSpPr>
        <p:spPr>
          <a:xfrm>
            <a:off x="9635131" y="856532"/>
            <a:ext cx="1865871" cy="1788684"/>
          </a:xfrm>
          <a:prstGeom prst="ellipse">
            <a:avLst/>
          </a:prstGeom>
          <a:ln w="38100"/>
        </p:spPr>
        <p:style>
          <a:lnRef idx="3">
            <a:schemeClr val="lt1"/>
          </a:lnRef>
          <a:fillRef idx="1">
            <a:schemeClr val="accent2"/>
          </a:fillRef>
          <a:effectRef idx="1">
            <a:schemeClr val="accent2"/>
          </a:effectRef>
          <a:fontRef idx="minor">
            <a:schemeClr val="lt1"/>
          </a:fontRef>
        </p:style>
        <p:txBody>
          <a:bodyPr rtlCol="0" anchor="ctr"/>
          <a:lstStyle/>
          <a:p>
            <a:pPr algn="ctr"/>
            <a:r>
              <a:rPr lang="en-US" b="1" dirty="0" err="1"/>
              <a:t>Lingkaran</a:t>
            </a:r>
            <a:r>
              <a:rPr lang="en-US" b="1" dirty="0"/>
              <a:t> </a:t>
            </a:r>
          </a:p>
        </p:txBody>
      </p:sp>
      <p:sp>
        <p:nvSpPr>
          <p:cNvPr id="10" name="Diamond 9"/>
          <p:cNvSpPr/>
          <p:nvPr/>
        </p:nvSpPr>
        <p:spPr>
          <a:xfrm>
            <a:off x="1809077" y="4853520"/>
            <a:ext cx="1880641" cy="1983732"/>
          </a:xfrm>
          <a:prstGeom prst="diamond">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t>Belah</a:t>
            </a:r>
            <a:r>
              <a:rPr lang="en-US" b="1" dirty="0"/>
              <a:t> </a:t>
            </a:r>
            <a:r>
              <a:rPr lang="en-US" b="1" dirty="0" err="1"/>
              <a:t>ketupat</a:t>
            </a:r>
            <a:endParaRPr lang="en-US" b="1" dirty="0"/>
          </a:p>
        </p:txBody>
      </p:sp>
      <p:sp>
        <p:nvSpPr>
          <p:cNvPr id="24" name="Rectangle 23"/>
          <p:cNvSpPr/>
          <p:nvPr/>
        </p:nvSpPr>
        <p:spPr>
          <a:xfrm>
            <a:off x="456188" y="2267499"/>
            <a:ext cx="1544115" cy="1438124"/>
          </a:xfrm>
          <a:prstGeom prst="rect">
            <a:avLst/>
          </a:prstGeom>
          <a:ln w="38100"/>
        </p:spPr>
        <p:style>
          <a:lnRef idx="3">
            <a:schemeClr val="lt1"/>
          </a:lnRef>
          <a:fillRef idx="1">
            <a:schemeClr val="accent2"/>
          </a:fillRef>
          <a:effectRef idx="1">
            <a:schemeClr val="accent2"/>
          </a:effectRef>
          <a:fontRef idx="minor">
            <a:schemeClr val="lt1"/>
          </a:fontRef>
        </p:style>
        <p:txBody>
          <a:bodyPr rtlCol="0" anchor="ctr"/>
          <a:lstStyle/>
          <a:p>
            <a:pPr algn="ctr"/>
            <a:r>
              <a:rPr lang="en-US" b="1" dirty="0" err="1"/>
              <a:t>Persegi</a:t>
            </a:r>
            <a:r>
              <a:rPr lang="en-US" b="1" dirty="0"/>
              <a:t> </a:t>
            </a:r>
          </a:p>
        </p:txBody>
      </p:sp>
      <p:sp>
        <p:nvSpPr>
          <p:cNvPr id="47" name="Hexagon 46"/>
          <p:cNvSpPr/>
          <p:nvPr/>
        </p:nvSpPr>
        <p:spPr>
          <a:xfrm>
            <a:off x="9868175" y="2786171"/>
            <a:ext cx="1867250" cy="1411777"/>
          </a:xfrm>
          <a:prstGeom prst="hexagon">
            <a:avLst/>
          </a:prstGeom>
          <a:solidFill>
            <a:srgbClr val="FF000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a:t>Segienam</a:t>
            </a:r>
            <a:r>
              <a:rPr lang="en-US" b="1" dirty="0"/>
              <a:t> </a:t>
            </a:r>
          </a:p>
        </p:txBody>
      </p:sp>
      <p:pic>
        <p:nvPicPr>
          <p:cNvPr id="49" name="Picture 2" descr="C:\Users\ASUS\Downloads\WhatsApp Image 2020-10-26 at 01.22.30 (1).jpeg"/>
          <p:cNvPicPr>
            <a:picLocks noChangeAspect="1" noChangeArrowheads="1"/>
          </p:cNvPicPr>
          <p:nvPr/>
        </p:nvPicPr>
        <p:blipFill>
          <a:blip r:embed="rId2"/>
          <a:srcRect/>
          <a:stretch>
            <a:fillRect/>
          </a:stretch>
        </p:blipFill>
        <p:spPr bwMode="auto">
          <a:xfrm>
            <a:off x="8289095" y="4941736"/>
            <a:ext cx="1212227" cy="1835495"/>
          </a:xfrm>
          <a:prstGeom prst="rect">
            <a:avLst/>
          </a:prstGeom>
          <a:noFill/>
        </p:spPr>
      </p:pic>
      <p:cxnSp>
        <p:nvCxnSpPr>
          <p:cNvPr id="65" name="Straight Arrow Connector 64"/>
          <p:cNvCxnSpPr>
            <a:stCxn id="2" idx="2"/>
          </p:cNvCxnSpPr>
          <p:nvPr/>
        </p:nvCxnSpPr>
        <p:spPr>
          <a:xfrm flipH="1">
            <a:off x="3007804" y="770595"/>
            <a:ext cx="2620264" cy="4265297"/>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66" name="Straight Arrow Connector 65"/>
          <p:cNvCxnSpPr/>
          <p:nvPr/>
        </p:nvCxnSpPr>
        <p:spPr>
          <a:xfrm flipH="1">
            <a:off x="4985956" y="804369"/>
            <a:ext cx="608003" cy="4016796"/>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67" name="Straight Arrow Connector 66"/>
          <p:cNvCxnSpPr/>
          <p:nvPr/>
        </p:nvCxnSpPr>
        <p:spPr>
          <a:xfrm>
            <a:off x="5601142" y="795660"/>
            <a:ext cx="984055" cy="4020144"/>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68" name="Straight Arrow Connector 67"/>
          <p:cNvCxnSpPr/>
          <p:nvPr/>
        </p:nvCxnSpPr>
        <p:spPr>
          <a:xfrm flipH="1">
            <a:off x="2198861" y="785457"/>
            <a:ext cx="3324514" cy="2267812"/>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75" name="Straight Arrow Connector 74"/>
          <p:cNvCxnSpPr/>
          <p:nvPr/>
        </p:nvCxnSpPr>
        <p:spPr>
          <a:xfrm>
            <a:off x="5627975" y="753037"/>
            <a:ext cx="2809127" cy="4018790"/>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78" name="Straight Arrow Connector 77"/>
          <p:cNvCxnSpPr/>
          <p:nvPr/>
        </p:nvCxnSpPr>
        <p:spPr>
          <a:xfrm>
            <a:off x="5684189" y="784385"/>
            <a:ext cx="4488677" cy="3987442"/>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82" name="Straight Arrow Connector 81"/>
          <p:cNvCxnSpPr/>
          <p:nvPr/>
        </p:nvCxnSpPr>
        <p:spPr>
          <a:xfrm>
            <a:off x="5684189" y="729987"/>
            <a:ext cx="4108460" cy="2444729"/>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cxnSp>
        <p:nvCxnSpPr>
          <p:cNvPr id="85" name="Straight Arrow Connector 84"/>
          <p:cNvCxnSpPr/>
          <p:nvPr/>
        </p:nvCxnSpPr>
        <p:spPr>
          <a:xfrm>
            <a:off x="5659466" y="745950"/>
            <a:ext cx="3859917" cy="1125910"/>
          </a:xfrm>
          <a:prstGeom prst="straightConnector1">
            <a:avLst/>
          </a:prstGeom>
          <a:ln w="28575">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10790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8"/>
                                        </p:tgtEl>
                                        <p:attrNameLst>
                                          <p:attrName>style.visibility</p:attrName>
                                        </p:attrNameLst>
                                      </p:cBhvr>
                                      <p:to>
                                        <p:strVal val="visible"/>
                                      </p:to>
                                    </p:set>
                                    <p:anim calcmode="lin" valueType="num">
                                      <p:cBhvr additive="base">
                                        <p:cTn id="23" dur="500" fill="hold"/>
                                        <p:tgtEl>
                                          <p:spTgt spid="68"/>
                                        </p:tgtEl>
                                        <p:attrNameLst>
                                          <p:attrName>ppt_x</p:attrName>
                                        </p:attrNameLst>
                                      </p:cBhvr>
                                      <p:tavLst>
                                        <p:tav tm="0">
                                          <p:val>
                                            <p:strVal val="#ppt_x"/>
                                          </p:val>
                                        </p:tav>
                                        <p:tav tm="100000">
                                          <p:val>
                                            <p:strVal val="#ppt_x"/>
                                          </p:val>
                                        </p:tav>
                                      </p:tavLst>
                                    </p:anim>
                                    <p:anim calcmode="lin" valueType="num">
                                      <p:cBhvr additive="base">
                                        <p:cTn id="24" dur="500" fill="hold"/>
                                        <p:tgtEl>
                                          <p:spTgt spid="6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2"/>
                                        </p:tgtEl>
                                        <p:attrNameLst>
                                          <p:attrName>style.visibility</p:attrName>
                                        </p:attrNameLst>
                                      </p:cBhvr>
                                      <p:to>
                                        <p:strVal val="visible"/>
                                      </p:to>
                                    </p:set>
                                    <p:anim calcmode="lin" valueType="num">
                                      <p:cBhvr additive="base">
                                        <p:cTn id="33" dur="500" fill="hold"/>
                                        <p:tgtEl>
                                          <p:spTgt spid="52"/>
                                        </p:tgtEl>
                                        <p:attrNameLst>
                                          <p:attrName>ppt_x</p:attrName>
                                        </p:attrNameLst>
                                      </p:cBhvr>
                                      <p:tavLst>
                                        <p:tav tm="0">
                                          <p:val>
                                            <p:strVal val="#ppt_x"/>
                                          </p:val>
                                        </p:tav>
                                        <p:tav tm="100000">
                                          <p:val>
                                            <p:strVal val="#ppt_x"/>
                                          </p:val>
                                        </p:tav>
                                      </p:tavLst>
                                    </p:anim>
                                    <p:anim calcmode="lin" valueType="num">
                                      <p:cBhvr additive="base">
                                        <p:cTn id="34" dur="500" fill="hold"/>
                                        <p:tgtEl>
                                          <p:spTgt spid="52"/>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ppt_x"/>
                                          </p:val>
                                        </p:tav>
                                        <p:tav tm="100000">
                                          <p:val>
                                            <p:strVal val="#ppt_x"/>
                                          </p:val>
                                        </p:tav>
                                      </p:tavLst>
                                    </p:anim>
                                    <p:anim calcmode="lin" valueType="num">
                                      <p:cBhvr additive="base">
                                        <p:cTn id="3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500" fill="hold"/>
                                        <p:tgtEl>
                                          <p:spTgt spid="65"/>
                                        </p:tgtEl>
                                        <p:attrNameLst>
                                          <p:attrName>ppt_x</p:attrName>
                                        </p:attrNameLst>
                                      </p:cBhvr>
                                      <p:tavLst>
                                        <p:tav tm="0">
                                          <p:val>
                                            <p:strVal val="#ppt_x"/>
                                          </p:val>
                                        </p:tav>
                                        <p:tav tm="100000">
                                          <p:val>
                                            <p:strVal val="#ppt_x"/>
                                          </p:val>
                                        </p:tav>
                                      </p:tavLst>
                                    </p:anim>
                                    <p:anim calcmode="lin" valueType="num">
                                      <p:cBhvr additive="base">
                                        <p:cTn id="44" dur="500" fill="hold"/>
                                        <p:tgtEl>
                                          <p:spTgt spid="6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500" fill="hold"/>
                                        <p:tgtEl>
                                          <p:spTgt spid="10"/>
                                        </p:tgtEl>
                                        <p:attrNameLst>
                                          <p:attrName>ppt_x</p:attrName>
                                        </p:attrNameLst>
                                      </p:cBhvr>
                                      <p:tavLst>
                                        <p:tav tm="0">
                                          <p:val>
                                            <p:strVal val="#ppt_x"/>
                                          </p:val>
                                        </p:tav>
                                        <p:tav tm="100000">
                                          <p:val>
                                            <p:strVal val="#ppt_x"/>
                                          </p:val>
                                        </p:tav>
                                      </p:tavLst>
                                    </p:anim>
                                    <p:anim calcmode="lin" valueType="num">
                                      <p:cBhvr additive="base">
                                        <p:cTn id="4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6"/>
                                        </p:tgtEl>
                                        <p:attrNameLst>
                                          <p:attrName>style.visibility</p:attrName>
                                        </p:attrNameLst>
                                      </p:cBhvr>
                                      <p:to>
                                        <p:strVal val="visible"/>
                                      </p:to>
                                    </p:set>
                                    <p:anim calcmode="lin" valueType="num">
                                      <p:cBhvr additive="base">
                                        <p:cTn id="53" dur="500" fill="hold"/>
                                        <p:tgtEl>
                                          <p:spTgt spid="66"/>
                                        </p:tgtEl>
                                        <p:attrNameLst>
                                          <p:attrName>ppt_x</p:attrName>
                                        </p:attrNameLst>
                                      </p:cBhvr>
                                      <p:tavLst>
                                        <p:tav tm="0">
                                          <p:val>
                                            <p:strVal val="#ppt_x"/>
                                          </p:val>
                                        </p:tav>
                                        <p:tav tm="100000">
                                          <p:val>
                                            <p:strVal val="#ppt_x"/>
                                          </p:val>
                                        </p:tav>
                                      </p:tavLst>
                                    </p:anim>
                                    <p:anim calcmode="lin" valueType="num">
                                      <p:cBhvr additive="base">
                                        <p:cTn id="54" dur="500" fill="hold"/>
                                        <p:tgtEl>
                                          <p:spTgt spid="6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additive="base">
                                        <p:cTn id="57" dur="500" fill="hold"/>
                                        <p:tgtEl>
                                          <p:spTgt spid="25"/>
                                        </p:tgtEl>
                                        <p:attrNameLst>
                                          <p:attrName>ppt_x</p:attrName>
                                        </p:attrNameLst>
                                      </p:cBhvr>
                                      <p:tavLst>
                                        <p:tav tm="0">
                                          <p:val>
                                            <p:strVal val="#ppt_x"/>
                                          </p:val>
                                        </p:tav>
                                        <p:tav tm="100000">
                                          <p:val>
                                            <p:strVal val="#ppt_x"/>
                                          </p:val>
                                        </p:tav>
                                      </p:tavLst>
                                    </p:anim>
                                    <p:anim calcmode="lin" valueType="num">
                                      <p:cBhvr additive="base">
                                        <p:cTn id="5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67"/>
                                        </p:tgtEl>
                                        <p:attrNameLst>
                                          <p:attrName>style.visibility</p:attrName>
                                        </p:attrNameLst>
                                      </p:cBhvr>
                                      <p:to>
                                        <p:strVal val="visible"/>
                                      </p:to>
                                    </p:set>
                                    <p:anim calcmode="lin" valueType="num">
                                      <p:cBhvr additive="base">
                                        <p:cTn id="63" dur="500" fill="hold"/>
                                        <p:tgtEl>
                                          <p:spTgt spid="67"/>
                                        </p:tgtEl>
                                        <p:attrNameLst>
                                          <p:attrName>ppt_x</p:attrName>
                                        </p:attrNameLst>
                                      </p:cBhvr>
                                      <p:tavLst>
                                        <p:tav tm="0">
                                          <p:val>
                                            <p:strVal val="#ppt_x"/>
                                          </p:val>
                                        </p:tav>
                                        <p:tav tm="100000">
                                          <p:val>
                                            <p:strVal val="#ppt_x"/>
                                          </p:val>
                                        </p:tav>
                                      </p:tavLst>
                                    </p:anim>
                                    <p:anim calcmode="lin" valueType="num">
                                      <p:cBhvr additive="base">
                                        <p:cTn id="64" dur="500" fill="hold"/>
                                        <p:tgtEl>
                                          <p:spTgt spid="6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 calcmode="lin" valueType="num">
                                      <p:cBhvr additive="base">
                                        <p:cTn id="67" dur="500" fill="hold"/>
                                        <p:tgtEl>
                                          <p:spTgt spid="26"/>
                                        </p:tgtEl>
                                        <p:attrNameLst>
                                          <p:attrName>ppt_x</p:attrName>
                                        </p:attrNameLst>
                                      </p:cBhvr>
                                      <p:tavLst>
                                        <p:tav tm="0">
                                          <p:val>
                                            <p:strVal val="#ppt_x"/>
                                          </p:val>
                                        </p:tav>
                                        <p:tav tm="100000">
                                          <p:val>
                                            <p:strVal val="#ppt_x"/>
                                          </p:val>
                                        </p:tav>
                                      </p:tavLst>
                                    </p:anim>
                                    <p:anim calcmode="lin" valueType="num">
                                      <p:cBhvr additive="base">
                                        <p:cTn id="6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75"/>
                                        </p:tgtEl>
                                        <p:attrNameLst>
                                          <p:attrName>style.visibility</p:attrName>
                                        </p:attrNameLst>
                                      </p:cBhvr>
                                      <p:to>
                                        <p:strVal val="visible"/>
                                      </p:to>
                                    </p:set>
                                    <p:anim calcmode="lin" valueType="num">
                                      <p:cBhvr additive="base">
                                        <p:cTn id="73" dur="500" fill="hold"/>
                                        <p:tgtEl>
                                          <p:spTgt spid="75"/>
                                        </p:tgtEl>
                                        <p:attrNameLst>
                                          <p:attrName>ppt_x</p:attrName>
                                        </p:attrNameLst>
                                      </p:cBhvr>
                                      <p:tavLst>
                                        <p:tav tm="0">
                                          <p:val>
                                            <p:strVal val="#ppt_x"/>
                                          </p:val>
                                        </p:tav>
                                        <p:tav tm="100000">
                                          <p:val>
                                            <p:strVal val="#ppt_x"/>
                                          </p:val>
                                        </p:tav>
                                      </p:tavLst>
                                    </p:anim>
                                    <p:anim calcmode="lin" valueType="num">
                                      <p:cBhvr additive="base">
                                        <p:cTn id="74" dur="500" fill="hold"/>
                                        <p:tgtEl>
                                          <p:spTgt spid="75"/>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9"/>
                                        </p:tgtEl>
                                        <p:attrNameLst>
                                          <p:attrName>style.visibility</p:attrName>
                                        </p:attrNameLst>
                                      </p:cBhvr>
                                      <p:to>
                                        <p:strVal val="visible"/>
                                      </p:to>
                                    </p:set>
                                    <p:anim calcmode="lin" valueType="num">
                                      <p:cBhvr additive="base">
                                        <p:cTn id="77" dur="500" fill="hold"/>
                                        <p:tgtEl>
                                          <p:spTgt spid="49"/>
                                        </p:tgtEl>
                                        <p:attrNameLst>
                                          <p:attrName>ppt_x</p:attrName>
                                        </p:attrNameLst>
                                      </p:cBhvr>
                                      <p:tavLst>
                                        <p:tav tm="0">
                                          <p:val>
                                            <p:strVal val="#ppt_x"/>
                                          </p:val>
                                        </p:tav>
                                        <p:tav tm="100000">
                                          <p:val>
                                            <p:strVal val="#ppt_x"/>
                                          </p:val>
                                        </p:tav>
                                      </p:tavLst>
                                    </p:anim>
                                    <p:anim calcmode="lin" valueType="num">
                                      <p:cBhvr additive="base">
                                        <p:cTn id="7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nodeType="clickEffect">
                                  <p:stCondLst>
                                    <p:cond delay="0"/>
                                  </p:stCondLst>
                                  <p:childTnLst>
                                    <p:set>
                                      <p:cBhvr>
                                        <p:cTn id="82" dur="1" fill="hold">
                                          <p:stCondLst>
                                            <p:cond delay="0"/>
                                          </p:stCondLst>
                                        </p:cTn>
                                        <p:tgtEl>
                                          <p:spTgt spid="78"/>
                                        </p:tgtEl>
                                        <p:attrNameLst>
                                          <p:attrName>style.visibility</p:attrName>
                                        </p:attrNameLst>
                                      </p:cBhvr>
                                      <p:to>
                                        <p:strVal val="visible"/>
                                      </p:to>
                                    </p:set>
                                    <p:anim calcmode="lin" valueType="num">
                                      <p:cBhvr additive="base">
                                        <p:cTn id="83" dur="500" fill="hold"/>
                                        <p:tgtEl>
                                          <p:spTgt spid="78"/>
                                        </p:tgtEl>
                                        <p:attrNameLst>
                                          <p:attrName>ppt_x</p:attrName>
                                        </p:attrNameLst>
                                      </p:cBhvr>
                                      <p:tavLst>
                                        <p:tav tm="0">
                                          <p:val>
                                            <p:strVal val="#ppt_x"/>
                                          </p:val>
                                        </p:tav>
                                        <p:tav tm="100000">
                                          <p:val>
                                            <p:strVal val="#ppt_x"/>
                                          </p:val>
                                        </p:tav>
                                      </p:tavLst>
                                    </p:anim>
                                    <p:anim calcmode="lin" valueType="num">
                                      <p:cBhvr additive="base">
                                        <p:cTn id="84" dur="500" fill="hold"/>
                                        <p:tgtEl>
                                          <p:spTgt spid="78"/>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
                                        </p:tgtEl>
                                        <p:attrNameLst>
                                          <p:attrName>style.visibility</p:attrName>
                                        </p:attrNameLst>
                                      </p:cBhvr>
                                      <p:to>
                                        <p:strVal val="visible"/>
                                      </p:to>
                                    </p:set>
                                    <p:anim calcmode="lin" valueType="num">
                                      <p:cBhvr additive="base">
                                        <p:cTn id="87" dur="500" fill="hold"/>
                                        <p:tgtEl>
                                          <p:spTgt spid="28"/>
                                        </p:tgtEl>
                                        <p:attrNameLst>
                                          <p:attrName>ppt_x</p:attrName>
                                        </p:attrNameLst>
                                      </p:cBhvr>
                                      <p:tavLst>
                                        <p:tav tm="0">
                                          <p:val>
                                            <p:strVal val="#ppt_x"/>
                                          </p:val>
                                        </p:tav>
                                        <p:tav tm="100000">
                                          <p:val>
                                            <p:strVal val="#ppt_x"/>
                                          </p:val>
                                        </p:tav>
                                      </p:tavLst>
                                    </p:anim>
                                    <p:anim calcmode="lin" valueType="num">
                                      <p:cBhvr additive="base">
                                        <p:cTn id="8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82"/>
                                        </p:tgtEl>
                                        <p:attrNameLst>
                                          <p:attrName>style.visibility</p:attrName>
                                        </p:attrNameLst>
                                      </p:cBhvr>
                                      <p:to>
                                        <p:strVal val="visible"/>
                                      </p:to>
                                    </p:set>
                                    <p:anim calcmode="lin" valueType="num">
                                      <p:cBhvr additive="base">
                                        <p:cTn id="93" dur="500" fill="hold"/>
                                        <p:tgtEl>
                                          <p:spTgt spid="82"/>
                                        </p:tgtEl>
                                        <p:attrNameLst>
                                          <p:attrName>ppt_x</p:attrName>
                                        </p:attrNameLst>
                                      </p:cBhvr>
                                      <p:tavLst>
                                        <p:tav tm="0">
                                          <p:val>
                                            <p:strVal val="#ppt_x"/>
                                          </p:val>
                                        </p:tav>
                                        <p:tav tm="100000">
                                          <p:val>
                                            <p:strVal val="#ppt_x"/>
                                          </p:val>
                                        </p:tav>
                                      </p:tavLst>
                                    </p:anim>
                                    <p:anim calcmode="lin" valueType="num">
                                      <p:cBhvr additive="base">
                                        <p:cTn id="94" dur="500" fill="hold"/>
                                        <p:tgtEl>
                                          <p:spTgt spid="82"/>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47"/>
                                        </p:tgtEl>
                                        <p:attrNameLst>
                                          <p:attrName>style.visibility</p:attrName>
                                        </p:attrNameLst>
                                      </p:cBhvr>
                                      <p:to>
                                        <p:strVal val="visible"/>
                                      </p:to>
                                    </p:set>
                                    <p:anim calcmode="lin" valueType="num">
                                      <p:cBhvr additive="base">
                                        <p:cTn id="97" dur="500" fill="hold"/>
                                        <p:tgtEl>
                                          <p:spTgt spid="47"/>
                                        </p:tgtEl>
                                        <p:attrNameLst>
                                          <p:attrName>ppt_x</p:attrName>
                                        </p:attrNameLst>
                                      </p:cBhvr>
                                      <p:tavLst>
                                        <p:tav tm="0">
                                          <p:val>
                                            <p:strVal val="#ppt_x"/>
                                          </p:val>
                                        </p:tav>
                                        <p:tav tm="100000">
                                          <p:val>
                                            <p:strVal val="#ppt_x"/>
                                          </p:val>
                                        </p:tav>
                                      </p:tavLst>
                                    </p:anim>
                                    <p:anim calcmode="lin" valueType="num">
                                      <p:cBhvr additive="base">
                                        <p:cTn id="98"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nodeType="clickEffect">
                                  <p:stCondLst>
                                    <p:cond delay="0"/>
                                  </p:stCondLst>
                                  <p:childTnLst>
                                    <p:set>
                                      <p:cBhvr>
                                        <p:cTn id="102" dur="1" fill="hold">
                                          <p:stCondLst>
                                            <p:cond delay="0"/>
                                          </p:stCondLst>
                                        </p:cTn>
                                        <p:tgtEl>
                                          <p:spTgt spid="85"/>
                                        </p:tgtEl>
                                        <p:attrNameLst>
                                          <p:attrName>style.visibility</p:attrName>
                                        </p:attrNameLst>
                                      </p:cBhvr>
                                      <p:to>
                                        <p:strVal val="visible"/>
                                      </p:to>
                                    </p:set>
                                    <p:animEffect transition="in" filter="fade">
                                      <p:cBhvr>
                                        <p:cTn id="103" dur="1000"/>
                                        <p:tgtEl>
                                          <p:spTgt spid="85"/>
                                        </p:tgtEl>
                                      </p:cBhvr>
                                    </p:animEffect>
                                    <p:anim calcmode="lin" valueType="num">
                                      <p:cBhvr>
                                        <p:cTn id="104" dur="1000" fill="hold"/>
                                        <p:tgtEl>
                                          <p:spTgt spid="85"/>
                                        </p:tgtEl>
                                        <p:attrNameLst>
                                          <p:attrName>ppt_x</p:attrName>
                                        </p:attrNameLst>
                                      </p:cBhvr>
                                      <p:tavLst>
                                        <p:tav tm="0">
                                          <p:val>
                                            <p:strVal val="#ppt_x"/>
                                          </p:val>
                                        </p:tav>
                                        <p:tav tm="100000">
                                          <p:val>
                                            <p:strVal val="#ppt_x"/>
                                          </p:val>
                                        </p:tav>
                                      </p:tavLst>
                                    </p:anim>
                                    <p:anim calcmode="lin" valueType="num">
                                      <p:cBhvr>
                                        <p:cTn id="105" dur="1000" fill="hold"/>
                                        <p:tgtEl>
                                          <p:spTgt spid="85"/>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30"/>
                                        </p:tgtEl>
                                        <p:attrNameLst>
                                          <p:attrName>style.visibility</p:attrName>
                                        </p:attrNameLst>
                                      </p:cBhvr>
                                      <p:to>
                                        <p:strVal val="visible"/>
                                      </p:to>
                                    </p:set>
                                    <p:animEffect transition="in" filter="fade">
                                      <p:cBhvr>
                                        <p:cTn id="108" dur="1000"/>
                                        <p:tgtEl>
                                          <p:spTgt spid="30"/>
                                        </p:tgtEl>
                                      </p:cBhvr>
                                    </p:animEffect>
                                    <p:anim calcmode="lin" valueType="num">
                                      <p:cBhvr>
                                        <p:cTn id="109" dur="1000" fill="hold"/>
                                        <p:tgtEl>
                                          <p:spTgt spid="30"/>
                                        </p:tgtEl>
                                        <p:attrNameLst>
                                          <p:attrName>ppt_x</p:attrName>
                                        </p:attrNameLst>
                                      </p:cBhvr>
                                      <p:tavLst>
                                        <p:tav tm="0">
                                          <p:val>
                                            <p:strVal val="#ppt_x"/>
                                          </p:val>
                                        </p:tav>
                                        <p:tav tm="100000">
                                          <p:val>
                                            <p:strVal val="#ppt_x"/>
                                          </p:val>
                                        </p:tav>
                                      </p:tavLst>
                                    </p:anim>
                                    <p:anim calcmode="lin" valueType="num">
                                      <p:cBhvr>
                                        <p:cTn id="110"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3" grpId="0" animBg="1"/>
      <p:bldP spid="25" grpId="0" animBg="1"/>
      <p:bldP spid="26" grpId="0" animBg="1"/>
      <p:bldP spid="28" grpId="0" animBg="1"/>
      <p:bldP spid="30" grpId="0" animBg="1"/>
      <p:bldP spid="10" grpId="0" animBg="1"/>
      <p:bldP spid="24" grpId="0" animBg="1"/>
      <p:bldP spid="4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3812" y="4076512"/>
            <a:ext cx="6194612" cy="1325563"/>
          </a:xfrm>
        </p:spPr>
        <p:txBody>
          <a:bodyPr/>
          <a:lstStyle/>
          <a:p>
            <a:r>
              <a:rPr lang="en-US" dirty="0" err="1" smtClean="0">
                <a:solidFill>
                  <a:srgbClr val="FFFF00"/>
                </a:solidFill>
              </a:rPr>
              <a:t>Persegi</a:t>
            </a:r>
            <a:r>
              <a:rPr lang="en-US" dirty="0" smtClean="0">
                <a:solidFill>
                  <a:srgbClr val="FFFF00"/>
                </a:solidFill>
              </a:rPr>
              <a:t> </a:t>
            </a:r>
            <a:r>
              <a:rPr lang="en-US" dirty="0" err="1" smtClean="0">
                <a:solidFill>
                  <a:srgbClr val="FFFF00"/>
                </a:solidFill>
              </a:rPr>
              <a:t>mempunyai</a:t>
            </a:r>
            <a:r>
              <a:rPr lang="en-US" dirty="0" smtClean="0">
                <a:solidFill>
                  <a:srgbClr val="FFFF00"/>
                </a:solidFill>
              </a:rPr>
              <a:t> 4 </a:t>
            </a:r>
            <a:r>
              <a:rPr lang="en-US" dirty="0" err="1" smtClean="0">
                <a:solidFill>
                  <a:srgbClr val="FFFF00"/>
                </a:solidFill>
              </a:rPr>
              <a:t>sisi</a:t>
            </a:r>
            <a:endParaRPr lang="en-US" dirty="0">
              <a:solidFill>
                <a:srgbClr val="FFFF00"/>
              </a:solidFill>
            </a:endParaRPr>
          </a:p>
        </p:txBody>
      </p:sp>
      <p:sp>
        <p:nvSpPr>
          <p:cNvPr id="3" name="Isosceles Triangle 2"/>
          <p:cNvSpPr/>
          <p:nvPr/>
        </p:nvSpPr>
        <p:spPr>
          <a:xfrm>
            <a:off x="663389" y="551328"/>
            <a:ext cx="2496670" cy="2985248"/>
          </a:xfrm>
          <a:prstGeom prst="triangle">
            <a:avLst/>
          </a:prstGeom>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762000" y="3818965"/>
            <a:ext cx="2519082" cy="23397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3603812" y="1230218"/>
            <a:ext cx="61946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solidFill>
                  <a:srgbClr val="FFFF00"/>
                </a:solidFill>
                <a:latin typeface="Adobe Garamond Pro" panose="02020502060506020403" pitchFamily="18" charset="0"/>
              </a:rPr>
              <a:t>Segitiga</a:t>
            </a:r>
            <a:r>
              <a:rPr lang="en-US" dirty="0" smtClean="0">
                <a:solidFill>
                  <a:srgbClr val="FFFF00"/>
                </a:solidFill>
                <a:latin typeface="Adobe Garamond Pro" panose="02020502060506020403" pitchFamily="18" charset="0"/>
              </a:rPr>
              <a:t> </a:t>
            </a:r>
            <a:r>
              <a:rPr lang="en-US" dirty="0" err="1" smtClean="0">
                <a:solidFill>
                  <a:srgbClr val="FFFF00"/>
                </a:solidFill>
                <a:latin typeface="Adobe Garamond Pro" panose="02020502060506020403" pitchFamily="18" charset="0"/>
              </a:rPr>
              <a:t>mempunyai</a:t>
            </a:r>
            <a:r>
              <a:rPr lang="en-US" dirty="0" smtClean="0">
                <a:solidFill>
                  <a:srgbClr val="FFFF00"/>
                </a:solidFill>
                <a:latin typeface="Adobe Garamond Pro" panose="02020502060506020403" pitchFamily="18" charset="0"/>
              </a:rPr>
              <a:t> 3 </a:t>
            </a:r>
            <a:r>
              <a:rPr lang="en-US" dirty="0" err="1" smtClean="0">
                <a:solidFill>
                  <a:srgbClr val="FFFF00"/>
                </a:solidFill>
                <a:latin typeface="Adobe Garamond Pro" panose="02020502060506020403" pitchFamily="18" charset="0"/>
              </a:rPr>
              <a:t>sisi</a:t>
            </a:r>
            <a:endParaRPr lang="en-US" dirty="0">
              <a:solidFill>
                <a:srgbClr val="FFFF00"/>
              </a:solidFill>
              <a:latin typeface="Adobe Garamond Pro" panose="02020502060506020403" pitchFamily="18" charset="0"/>
            </a:endParaRPr>
          </a:p>
        </p:txBody>
      </p:sp>
    </p:spTree>
    <p:extLst>
      <p:ext uri="{BB962C8B-B14F-4D97-AF65-F5344CB8AC3E}">
        <p14:creationId xmlns:p14="http://schemas.microsoft.com/office/powerpoint/2010/main" val="2257613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1965" y="4157194"/>
            <a:ext cx="6194612" cy="1325563"/>
          </a:xfrm>
        </p:spPr>
        <p:txBody>
          <a:bodyPr/>
          <a:lstStyle/>
          <a:p>
            <a:r>
              <a:rPr lang="en-US" dirty="0" err="1" smtClean="0">
                <a:solidFill>
                  <a:srgbClr val="FFFF00"/>
                </a:solidFill>
              </a:rPr>
              <a:t>Jajargenjang</a:t>
            </a:r>
            <a:r>
              <a:rPr lang="en-US" dirty="0" smtClean="0">
                <a:solidFill>
                  <a:srgbClr val="FFFF00"/>
                </a:solidFill>
              </a:rPr>
              <a:t> </a:t>
            </a:r>
            <a:r>
              <a:rPr lang="en-US" dirty="0" err="1" smtClean="0">
                <a:solidFill>
                  <a:srgbClr val="FFFF00"/>
                </a:solidFill>
              </a:rPr>
              <a:t>mempunyai</a:t>
            </a:r>
            <a:r>
              <a:rPr lang="en-US" dirty="0" smtClean="0">
                <a:solidFill>
                  <a:srgbClr val="FFFF00"/>
                </a:solidFill>
              </a:rPr>
              <a:t> 4 </a:t>
            </a:r>
            <a:r>
              <a:rPr lang="en-US" dirty="0" err="1" smtClean="0">
                <a:solidFill>
                  <a:srgbClr val="FFFF00"/>
                </a:solidFill>
              </a:rPr>
              <a:t>sisi</a:t>
            </a:r>
            <a:endParaRPr lang="en-US" dirty="0">
              <a:solidFill>
                <a:srgbClr val="FFFF00"/>
              </a:solidFill>
            </a:endParaRPr>
          </a:p>
        </p:txBody>
      </p:sp>
      <p:sp>
        <p:nvSpPr>
          <p:cNvPr id="4" name="Rectangle 3"/>
          <p:cNvSpPr/>
          <p:nvPr/>
        </p:nvSpPr>
        <p:spPr>
          <a:xfrm>
            <a:off x="649942" y="1084774"/>
            <a:ext cx="3437964" cy="16315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4616823" y="1132634"/>
            <a:ext cx="61946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solidFill>
                  <a:srgbClr val="FFFF00"/>
                </a:solidFill>
                <a:latin typeface="Adobe Garamond Pro" panose="02020502060506020403" pitchFamily="18" charset="0"/>
              </a:rPr>
              <a:t>Persegi</a:t>
            </a:r>
            <a:r>
              <a:rPr lang="en-US" dirty="0" smtClean="0">
                <a:solidFill>
                  <a:srgbClr val="FFFF00"/>
                </a:solidFill>
                <a:latin typeface="Adobe Garamond Pro" panose="02020502060506020403" pitchFamily="18" charset="0"/>
              </a:rPr>
              <a:t> </a:t>
            </a:r>
            <a:r>
              <a:rPr lang="en-US" dirty="0" err="1" smtClean="0">
                <a:solidFill>
                  <a:srgbClr val="FFFF00"/>
                </a:solidFill>
                <a:latin typeface="Adobe Garamond Pro" panose="02020502060506020403" pitchFamily="18" charset="0"/>
              </a:rPr>
              <a:t>panjang</a:t>
            </a:r>
            <a:r>
              <a:rPr lang="en-US" dirty="0" smtClean="0">
                <a:solidFill>
                  <a:srgbClr val="FFFF00"/>
                </a:solidFill>
                <a:latin typeface="Adobe Garamond Pro" panose="02020502060506020403" pitchFamily="18" charset="0"/>
              </a:rPr>
              <a:t> </a:t>
            </a:r>
            <a:r>
              <a:rPr lang="en-US" dirty="0" err="1" smtClean="0">
                <a:solidFill>
                  <a:srgbClr val="FFFF00"/>
                </a:solidFill>
                <a:latin typeface="Adobe Garamond Pro" panose="02020502060506020403" pitchFamily="18" charset="0"/>
              </a:rPr>
              <a:t>mempunyai</a:t>
            </a:r>
            <a:r>
              <a:rPr lang="en-US" dirty="0" smtClean="0">
                <a:solidFill>
                  <a:srgbClr val="FFFF00"/>
                </a:solidFill>
                <a:latin typeface="Adobe Garamond Pro" panose="02020502060506020403" pitchFamily="18" charset="0"/>
              </a:rPr>
              <a:t> 4 </a:t>
            </a:r>
            <a:r>
              <a:rPr lang="en-US" dirty="0" err="1" smtClean="0">
                <a:solidFill>
                  <a:srgbClr val="FFFF00"/>
                </a:solidFill>
                <a:latin typeface="Adobe Garamond Pro" panose="02020502060506020403" pitchFamily="18" charset="0"/>
              </a:rPr>
              <a:t>sisi</a:t>
            </a:r>
            <a:endParaRPr lang="en-US" dirty="0">
              <a:solidFill>
                <a:srgbClr val="FFFF00"/>
              </a:solidFill>
              <a:latin typeface="Adobe Garamond Pro" panose="02020502060506020403" pitchFamily="18" charset="0"/>
            </a:endParaRPr>
          </a:p>
        </p:txBody>
      </p:sp>
      <p:sp>
        <p:nvSpPr>
          <p:cNvPr id="5" name="Parallelogram 4"/>
          <p:cNvSpPr/>
          <p:nvPr/>
        </p:nvSpPr>
        <p:spPr>
          <a:xfrm>
            <a:off x="649942" y="3980330"/>
            <a:ext cx="3666564" cy="1629147"/>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29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1965" y="4157194"/>
            <a:ext cx="6194612" cy="1325563"/>
          </a:xfrm>
        </p:spPr>
        <p:txBody>
          <a:bodyPr/>
          <a:lstStyle/>
          <a:p>
            <a:r>
              <a:rPr lang="en-US" dirty="0" err="1" smtClean="0">
                <a:solidFill>
                  <a:srgbClr val="FFFF00"/>
                </a:solidFill>
              </a:rPr>
              <a:t>Belah</a:t>
            </a:r>
            <a:r>
              <a:rPr lang="en-US" dirty="0" smtClean="0">
                <a:solidFill>
                  <a:srgbClr val="FFFF00"/>
                </a:solidFill>
              </a:rPr>
              <a:t> </a:t>
            </a:r>
            <a:r>
              <a:rPr lang="en-US" dirty="0" err="1" smtClean="0">
                <a:solidFill>
                  <a:srgbClr val="FFFF00"/>
                </a:solidFill>
              </a:rPr>
              <a:t>ketupat</a:t>
            </a:r>
            <a:r>
              <a:rPr lang="en-US" dirty="0" smtClean="0">
                <a:solidFill>
                  <a:srgbClr val="FFFF00"/>
                </a:solidFill>
              </a:rPr>
              <a:t> </a:t>
            </a:r>
            <a:r>
              <a:rPr lang="en-US" dirty="0" err="1" smtClean="0">
                <a:solidFill>
                  <a:srgbClr val="FFFF00"/>
                </a:solidFill>
              </a:rPr>
              <a:t>mempunyai</a:t>
            </a:r>
            <a:r>
              <a:rPr lang="en-US" dirty="0" smtClean="0">
                <a:solidFill>
                  <a:srgbClr val="FFFF00"/>
                </a:solidFill>
              </a:rPr>
              <a:t> 4 </a:t>
            </a:r>
            <a:r>
              <a:rPr lang="en-US" dirty="0" err="1" smtClean="0">
                <a:solidFill>
                  <a:srgbClr val="FFFF00"/>
                </a:solidFill>
              </a:rPr>
              <a:t>sisi</a:t>
            </a:r>
            <a:endParaRPr lang="en-US" dirty="0">
              <a:solidFill>
                <a:srgbClr val="FFFF00"/>
              </a:solidFill>
            </a:endParaRPr>
          </a:p>
        </p:txBody>
      </p:sp>
      <p:sp>
        <p:nvSpPr>
          <p:cNvPr id="6" name="Title 1"/>
          <p:cNvSpPr txBox="1">
            <a:spLocks/>
          </p:cNvSpPr>
          <p:nvPr/>
        </p:nvSpPr>
        <p:spPr>
          <a:xfrm>
            <a:off x="4616823" y="1132634"/>
            <a:ext cx="61946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solidFill>
                  <a:srgbClr val="FFFF00"/>
                </a:solidFill>
                <a:latin typeface="Adobe Garamond Pro" panose="02020502060506020403" pitchFamily="18" charset="0"/>
              </a:rPr>
              <a:t>Trapesium</a:t>
            </a:r>
            <a:r>
              <a:rPr lang="en-US" dirty="0" smtClean="0">
                <a:solidFill>
                  <a:srgbClr val="FFFF00"/>
                </a:solidFill>
                <a:latin typeface="Adobe Garamond Pro" panose="02020502060506020403" pitchFamily="18" charset="0"/>
              </a:rPr>
              <a:t> </a:t>
            </a:r>
            <a:r>
              <a:rPr lang="en-US" dirty="0" err="1" smtClean="0">
                <a:solidFill>
                  <a:srgbClr val="FFFF00"/>
                </a:solidFill>
                <a:latin typeface="Adobe Garamond Pro" panose="02020502060506020403" pitchFamily="18" charset="0"/>
              </a:rPr>
              <a:t>mempunyai</a:t>
            </a:r>
            <a:r>
              <a:rPr lang="en-US" dirty="0" smtClean="0">
                <a:solidFill>
                  <a:srgbClr val="FFFF00"/>
                </a:solidFill>
                <a:latin typeface="Adobe Garamond Pro" panose="02020502060506020403" pitchFamily="18" charset="0"/>
              </a:rPr>
              <a:t> 4 </a:t>
            </a:r>
            <a:r>
              <a:rPr lang="en-US" dirty="0" err="1" smtClean="0">
                <a:solidFill>
                  <a:srgbClr val="FFFF00"/>
                </a:solidFill>
                <a:latin typeface="Adobe Garamond Pro" panose="02020502060506020403" pitchFamily="18" charset="0"/>
              </a:rPr>
              <a:t>sisi</a:t>
            </a:r>
            <a:endParaRPr lang="en-US" dirty="0">
              <a:solidFill>
                <a:srgbClr val="FFFF00"/>
              </a:solidFill>
              <a:latin typeface="Adobe Garamond Pro" panose="02020502060506020403" pitchFamily="18" charset="0"/>
            </a:endParaRPr>
          </a:p>
        </p:txBody>
      </p:sp>
      <p:sp>
        <p:nvSpPr>
          <p:cNvPr id="3" name="Trapezoid 2"/>
          <p:cNvSpPr/>
          <p:nvPr/>
        </p:nvSpPr>
        <p:spPr>
          <a:xfrm>
            <a:off x="900954" y="729222"/>
            <a:ext cx="2770094" cy="2323260"/>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iamond 6"/>
          <p:cNvSpPr/>
          <p:nvPr/>
        </p:nvSpPr>
        <p:spPr>
          <a:xfrm>
            <a:off x="1089213" y="3327351"/>
            <a:ext cx="2581835" cy="2898637"/>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67176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7506" y="1387100"/>
            <a:ext cx="6539754" cy="1325563"/>
          </a:xfrm>
        </p:spPr>
        <p:txBody>
          <a:bodyPr/>
          <a:lstStyle/>
          <a:p>
            <a:r>
              <a:rPr lang="en-US" dirty="0" err="1" smtClean="0">
                <a:solidFill>
                  <a:srgbClr val="FFFF00"/>
                </a:solidFill>
                <a:latin typeface="Adobe Caslon Pro" panose="0205050205050A020403" pitchFamily="18" charset="0"/>
              </a:rPr>
              <a:t>Layang</a:t>
            </a:r>
            <a:r>
              <a:rPr lang="en-US" dirty="0" smtClean="0">
                <a:solidFill>
                  <a:srgbClr val="FFFF00"/>
                </a:solidFill>
                <a:latin typeface="Adobe Caslon Pro" panose="0205050205050A020403" pitchFamily="18" charset="0"/>
              </a:rPr>
              <a:t> –</a:t>
            </a:r>
            <a:r>
              <a:rPr lang="en-US" dirty="0" err="1" smtClean="0">
                <a:solidFill>
                  <a:srgbClr val="FFFF00"/>
                </a:solidFill>
                <a:latin typeface="Adobe Caslon Pro" panose="0205050205050A020403" pitchFamily="18" charset="0"/>
              </a:rPr>
              <a:t>layang</a:t>
            </a:r>
            <a:r>
              <a:rPr lang="en-US" dirty="0" smtClean="0">
                <a:solidFill>
                  <a:srgbClr val="FFFF00"/>
                </a:solidFill>
                <a:latin typeface="Adobe Caslon Pro" panose="0205050205050A020403" pitchFamily="18" charset="0"/>
              </a:rPr>
              <a:t> </a:t>
            </a:r>
            <a:r>
              <a:rPr lang="en-US" dirty="0" err="1" smtClean="0">
                <a:solidFill>
                  <a:srgbClr val="FFFF00"/>
                </a:solidFill>
                <a:latin typeface="Adobe Caslon Pro" panose="0205050205050A020403" pitchFamily="18" charset="0"/>
              </a:rPr>
              <a:t>mempunyai</a:t>
            </a:r>
            <a:r>
              <a:rPr lang="en-US" dirty="0" smtClean="0">
                <a:solidFill>
                  <a:srgbClr val="FFFF00"/>
                </a:solidFill>
                <a:latin typeface="Adobe Caslon Pro" panose="0205050205050A020403" pitchFamily="18" charset="0"/>
              </a:rPr>
              <a:t> 4 </a:t>
            </a:r>
            <a:r>
              <a:rPr lang="en-US" dirty="0" err="1" smtClean="0">
                <a:solidFill>
                  <a:srgbClr val="FFFF00"/>
                </a:solidFill>
                <a:latin typeface="Adobe Caslon Pro" panose="0205050205050A020403" pitchFamily="18" charset="0"/>
              </a:rPr>
              <a:t>sisi</a:t>
            </a:r>
            <a:endParaRPr lang="en-US" dirty="0">
              <a:solidFill>
                <a:srgbClr val="FFFF00"/>
              </a:solidFill>
              <a:latin typeface="Adobe Caslon Pro" panose="0205050205050A020403" pitchFamily="18" charset="0"/>
            </a:endParaRPr>
          </a:p>
        </p:txBody>
      </p:sp>
      <p:sp>
        <p:nvSpPr>
          <p:cNvPr id="6" name="Title 1"/>
          <p:cNvSpPr txBox="1">
            <a:spLocks/>
          </p:cNvSpPr>
          <p:nvPr/>
        </p:nvSpPr>
        <p:spPr>
          <a:xfrm>
            <a:off x="4132729" y="4385279"/>
            <a:ext cx="61946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solidFill>
                  <a:srgbClr val="FFFF00"/>
                </a:solidFill>
                <a:latin typeface="Adobe Garamond Pro" panose="02020502060506020403" pitchFamily="18" charset="0"/>
              </a:rPr>
              <a:t>Segilima</a:t>
            </a:r>
            <a:r>
              <a:rPr lang="en-US" dirty="0" smtClean="0">
                <a:solidFill>
                  <a:srgbClr val="FFFF00"/>
                </a:solidFill>
                <a:latin typeface="Adobe Garamond Pro" panose="02020502060506020403" pitchFamily="18" charset="0"/>
              </a:rPr>
              <a:t>  </a:t>
            </a:r>
            <a:r>
              <a:rPr lang="en-US" dirty="0" err="1" smtClean="0">
                <a:solidFill>
                  <a:srgbClr val="FFFF00"/>
                </a:solidFill>
                <a:latin typeface="Adobe Garamond Pro" panose="02020502060506020403" pitchFamily="18" charset="0"/>
              </a:rPr>
              <a:t>mempunyai</a:t>
            </a:r>
            <a:r>
              <a:rPr lang="en-US" dirty="0" smtClean="0">
                <a:solidFill>
                  <a:srgbClr val="FFFF00"/>
                </a:solidFill>
                <a:latin typeface="Adobe Garamond Pro" panose="02020502060506020403" pitchFamily="18" charset="0"/>
              </a:rPr>
              <a:t> 5 </a:t>
            </a:r>
            <a:r>
              <a:rPr lang="en-US" dirty="0" err="1" smtClean="0">
                <a:solidFill>
                  <a:srgbClr val="FFFF00"/>
                </a:solidFill>
                <a:latin typeface="Adobe Garamond Pro" panose="02020502060506020403" pitchFamily="18" charset="0"/>
              </a:rPr>
              <a:t>sisi</a:t>
            </a:r>
            <a:endParaRPr lang="en-US" dirty="0">
              <a:solidFill>
                <a:srgbClr val="FFFF00"/>
              </a:solidFill>
              <a:latin typeface="Adobe Garamond Pro" panose="02020502060506020403" pitchFamily="18" charset="0"/>
            </a:endParaRPr>
          </a:p>
        </p:txBody>
      </p:sp>
      <p:sp>
        <p:nvSpPr>
          <p:cNvPr id="4" name="Regular Pentagon 3"/>
          <p:cNvSpPr/>
          <p:nvPr/>
        </p:nvSpPr>
        <p:spPr>
          <a:xfrm>
            <a:off x="685800" y="3553104"/>
            <a:ext cx="2393577" cy="240394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C:\Users\ASUS\Downloads\WhatsApp Image 2020-10-26 at 01.22.30 (1).jpeg"/>
          <p:cNvPicPr>
            <a:picLocks noChangeAspect="1" noChangeArrowheads="1"/>
          </p:cNvPicPr>
          <p:nvPr/>
        </p:nvPicPr>
        <p:blipFill>
          <a:blip r:embed="rId2"/>
          <a:srcRect/>
          <a:stretch>
            <a:fillRect/>
          </a:stretch>
        </p:blipFill>
        <p:spPr bwMode="auto">
          <a:xfrm>
            <a:off x="1076625" y="829531"/>
            <a:ext cx="1611926" cy="2440699"/>
          </a:xfrm>
          <a:prstGeom prst="rect">
            <a:avLst/>
          </a:prstGeom>
          <a:noFill/>
        </p:spPr>
      </p:pic>
    </p:spTree>
    <p:extLst>
      <p:ext uri="{BB962C8B-B14F-4D97-AF65-F5344CB8AC3E}">
        <p14:creationId xmlns:p14="http://schemas.microsoft.com/office/powerpoint/2010/main" val="351521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6823" y="876112"/>
            <a:ext cx="6539754" cy="1325563"/>
          </a:xfrm>
        </p:spPr>
        <p:txBody>
          <a:bodyPr/>
          <a:lstStyle/>
          <a:p>
            <a:r>
              <a:rPr lang="en-US" dirty="0" err="1" smtClean="0">
                <a:solidFill>
                  <a:srgbClr val="FFFF00"/>
                </a:solidFill>
                <a:latin typeface="Adobe Caslon Pro" panose="0205050205050A020403" pitchFamily="18" charset="0"/>
              </a:rPr>
              <a:t>Segienam</a:t>
            </a:r>
            <a:r>
              <a:rPr lang="en-US" dirty="0">
                <a:solidFill>
                  <a:srgbClr val="FFFF00"/>
                </a:solidFill>
                <a:latin typeface="Adobe Caslon Pro" panose="0205050205050A020403" pitchFamily="18" charset="0"/>
              </a:rPr>
              <a:t> </a:t>
            </a:r>
            <a:r>
              <a:rPr lang="en-US" dirty="0" err="1" smtClean="0">
                <a:solidFill>
                  <a:srgbClr val="FFFF00"/>
                </a:solidFill>
                <a:latin typeface="Adobe Caslon Pro" panose="0205050205050A020403" pitchFamily="18" charset="0"/>
              </a:rPr>
              <a:t>mempunyai</a:t>
            </a:r>
            <a:r>
              <a:rPr lang="en-US" dirty="0" smtClean="0">
                <a:solidFill>
                  <a:srgbClr val="FFFF00"/>
                </a:solidFill>
                <a:latin typeface="Adobe Caslon Pro" panose="0205050205050A020403" pitchFamily="18" charset="0"/>
              </a:rPr>
              <a:t> 6 </a:t>
            </a:r>
            <a:r>
              <a:rPr lang="en-US" dirty="0" err="1" smtClean="0">
                <a:solidFill>
                  <a:srgbClr val="FFFF00"/>
                </a:solidFill>
                <a:latin typeface="Adobe Caslon Pro" panose="0205050205050A020403" pitchFamily="18" charset="0"/>
              </a:rPr>
              <a:t>sisi</a:t>
            </a:r>
            <a:endParaRPr lang="en-US" dirty="0">
              <a:solidFill>
                <a:srgbClr val="FFFF00"/>
              </a:solidFill>
              <a:latin typeface="Adobe Caslon Pro" panose="0205050205050A020403" pitchFamily="18" charset="0"/>
            </a:endParaRPr>
          </a:p>
        </p:txBody>
      </p:sp>
      <p:sp>
        <p:nvSpPr>
          <p:cNvPr id="6" name="Title 1"/>
          <p:cNvSpPr txBox="1">
            <a:spLocks/>
          </p:cNvSpPr>
          <p:nvPr/>
        </p:nvSpPr>
        <p:spPr>
          <a:xfrm>
            <a:off x="4961965" y="4346481"/>
            <a:ext cx="61946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err="1" smtClean="0">
                <a:solidFill>
                  <a:srgbClr val="FFFF00"/>
                </a:solidFill>
                <a:latin typeface="Adobe Garamond Pro" panose="02020502060506020403" pitchFamily="18" charset="0"/>
              </a:rPr>
              <a:t>Lingkaran</a:t>
            </a:r>
            <a:r>
              <a:rPr lang="en-US" dirty="0" smtClean="0">
                <a:solidFill>
                  <a:srgbClr val="FFFF00"/>
                </a:solidFill>
                <a:latin typeface="Adobe Garamond Pro" panose="02020502060506020403" pitchFamily="18" charset="0"/>
              </a:rPr>
              <a:t> </a:t>
            </a:r>
            <a:r>
              <a:rPr lang="en-US" dirty="0" err="1" smtClean="0">
                <a:solidFill>
                  <a:srgbClr val="FFFF00"/>
                </a:solidFill>
                <a:latin typeface="Adobe Garamond Pro" panose="02020502060506020403" pitchFamily="18" charset="0"/>
              </a:rPr>
              <a:t>mempunyai</a:t>
            </a:r>
            <a:r>
              <a:rPr lang="en-US" dirty="0" smtClean="0">
                <a:solidFill>
                  <a:srgbClr val="FFFF00"/>
                </a:solidFill>
                <a:latin typeface="Adobe Garamond Pro" panose="02020502060506020403" pitchFamily="18" charset="0"/>
              </a:rPr>
              <a:t> 1 </a:t>
            </a:r>
            <a:r>
              <a:rPr lang="en-US" dirty="0" err="1" smtClean="0">
                <a:solidFill>
                  <a:srgbClr val="FFFF00"/>
                </a:solidFill>
                <a:latin typeface="Adobe Garamond Pro" panose="02020502060506020403" pitchFamily="18" charset="0"/>
              </a:rPr>
              <a:t>sisi</a:t>
            </a:r>
            <a:r>
              <a:rPr lang="en-US" dirty="0" smtClean="0">
                <a:solidFill>
                  <a:srgbClr val="FFFF00"/>
                </a:solidFill>
                <a:latin typeface="Adobe Garamond Pro" panose="02020502060506020403" pitchFamily="18" charset="0"/>
              </a:rPr>
              <a:t>.</a:t>
            </a:r>
            <a:endParaRPr lang="en-US" dirty="0">
              <a:solidFill>
                <a:srgbClr val="FFFF00"/>
              </a:solidFill>
              <a:latin typeface="Adobe Garamond Pro" panose="02020502060506020403" pitchFamily="18" charset="0"/>
            </a:endParaRPr>
          </a:p>
        </p:txBody>
      </p:sp>
      <p:sp>
        <p:nvSpPr>
          <p:cNvPr id="5" name="Hexagon 4"/>
          <p:cNvSpPr/>
          <p:nvPr/>
        </p:nvSpPr>
        <p:spPr>
          <a:xfrm>
            <a:off x="1344705" y="876112"/>
            <a:ext cx="3016623" cy="246160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1586752" y="3846091"/>
            <a:ext cx="2532528" cy="23263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3074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986118"/>
            <a:ext cx="4890248" cy="4809563"/>
          </a:xfrm>
        </p:spPr>
        <p:txBody>
          <a:bodyPr>
            <a:normAutofit fontScale="90000"/>
          </a:bodyPr>
          <a:lstStyle/>
          <a:p>
            <a:r>
              <a:rPr lang="en-US" sz="2800" b="1" u="sng" dirty="0" err="1" smtClean="0">
                <a:solidFill>
                  <a:srgbClr val="FFFF00"/>
                </a:solidFill>
                <a:latin typeface="Adobe Garamond Pro Bold" panose="02020702060506020403" pitchFamily="18" charset="0"/>
              </a:rPr>
              <a:t>Lagu</a:t>
            </a:r>
            <a:r>
              <a:rPr lang="en-US" sz="2800" b="1" u="sng" dirty="0" smtClean="0">
                <a:solidFill>
                  <a:srgbClr val="FFFF00"/>
                </a:solidFill>
                <a:latin typeface="Adobe Garamond Pro Bold" panose="02020702060506020403" pitchFamily="18" charset="0"/>
              </a:rPr>
              <a:t> </a:t>
            </a:r>
            <a:r>
              <a:rPr lang="en-US" sz="2800" b="1" u="sng" dirty="0" err="1" smtClean="0">
                <a:solidFill>
                  <a:srgbClr val="FFFF00"/>
                </a:solidFill>
                <a:latin typeface="Adobe Garamond Pro Bold" panose="02020702060506020403" pitchFamily="18" charset="0"/>
              </a:rPr>
              <a:t>Bangun</a:t>
            </a:r>
            <a:r>
              <a:rPr lang="en-US" sz="2800" b="1" u="sng" dirty="0" smtClean="0">
                <a:solidFill>
                  <a:srgbClr val="FFFF00"/>
                </a:solidFill>
                <a:latin typeface="Adobe Garamond Pro Bold" panose="02020702060506020403" pitchFamily="18" charset="0"/>
              </a:rPr>
              <a:t> </a:t>
            </a:r>
            <a:r>
              <a:rPr lang="en-US" sz="2800" b="1" u="sng" dirty="0" err="1" smtClean="0">
                <a:solidFill>
                  <a:srgbClr val="FFFF00"/>
                </a:solidFill>
                <a:latin typeface="Adobe Garamond Pro Bold" panose="02020702060506020403" pitchFamily="18" charset="0"/>
              </a:rPr>
              <a:t>Datar</a:t>
            </a:r>
            <a:r>
              <a:rPr lang="en-US" sz="2800" dirty="0">
                <a:solidFill>
                  <a:srgbClr val="FF0000"/>
                </a:solidFill>
                <a:latin typeface="Adobe Garamond Pro Bold" panose="02020702060506020403" pitchFamily="18" charset="0"/>
              </a:rPr>
              <a:t/>
            </a:r>
            <a:br>
              <a:rPr lang="en-US" sz="2800" dirty="0">
                <a:solidFill>
                  <a:srgbClr val="FF0000"/>
                </a:solidFill>
                <a:latin typeface="Adobe Garamond Pro Bold" panose="02020702060506020403" pitchFamily="18" charset="0"/>
              </a:rPr>
            </a:br>
            <a:r>
              <a:rPr lang="en-US" sz="2800" dirty="0" err="1">
                <a:solidFill>
                  <a:srgbClr val="FFFF00"/>
                </a:solidFill>
                <a:latin typeface="Adobe Garamond Pro Bold" panose="02020702060506020403" pitchFamily="18" charset="0"/>
              </a:rPr>
              <a:t>Pada</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bangun</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datar</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jumlah</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titik</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sudut</a:t>
            </a:r>
            <a:r>
              <a:rPr lang="en-US" sz="2800" dirty="0">
                <a:solidFill>
                  <a:srgbClr val="FFFF00"/>
                </a:solidFill>
                <a:latin typeface="Adobe Garamond Pro Bold" panose="02020702060506020403" pitchFamily="18" charset="0"/>
              </a:rPr>
              <a:t/>
            </a:r>
            <a:br>
              <a:rPr lang="en-US" sz="2800" dirty="0">
                <a:solidFill>
                  <a:srgbClr val="FFFF00"/>
                </a:solidFill>
                <a:latin typeface="Adobe Garamond Pro Bold" panose="02020702060506020403" pitchFamily="18" charset="0"/>
              </a:rPr>
            </a:br>
            <a:r>
              <a:rPr lang="en-US" sz="2800" dirty="0" err="1">
                <a:solidFill>
                  <a:srgbClr val="FFFF00"/>
                </a:solidFill>
                <a:latin typeface="Adobe Garamond Pro Bold" panose="02020702060506020403" pitchFamily="18" charset="0"/>
              </a:rPr>
              <a:t>Jumlah</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sisi</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serta</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sudut</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semua</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sama</a:t>
            </a:r>
            <a:r>
              <a:rPr lang="en-US" sz="2800" dirty="0">
                <a:solidFill>
                  <a:srgbClr val="FFFF00"/>
                </a:solidFill>
                <a:latin typeface="Adobe Garamond Pro Bold" panose="02020702060506020403" pitchFamily="18" charset="0"/>
              </a:rPr>
              <a:t/>
            </a:r>
            <a:br>
              <a:rPr lang="en-US" sz="2800" dirty="0">
                <a:solidFill>
                  <a:srgbClr val="FFFF00"/>
                </a:solidFill>
                <a:latin typeface="Adobe Garamond Pro Bold" panose="02020702060506020403" pitchFamily="18" charset="0"/>
              </a:rPr>
            </a:br>
            <a:r>
              <a:rPr lang="en-US" sz="2800" dirty="0" err="1">
                <a:solidFill>
                  <a:srgbClr val="FFFF00"/>
                </a:solidFill>
                <a:latin typeface="Adobe Garamond Pro Bold" panose="02020702060506020403" pitchFamily="18" charset="0"/>
              </a:rPr>
              <a:t>Bangun</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segitiga</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jumlah</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ada</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tiga</a:t>
            </a:r>
            <a:r>
              <a:rPr lang="en-US" sz="2800" dirty="0">
                <a:solidFill>
                  <a:srgbClr val="FFFF00"/>
                </a:solidFill>
                <a:latin typeface="Adobe Garamond Pro Bold" panose="02020702060506020403" pitchFamily="18" charset="0"/>
              </a:rPr>
              <a:t/>
            </a:r>
            <a:br>
              <a:rPr lang="en-US" sz="2800" dirty="0">
                <a:solidFill>
                  <a:srgbClr val="FFFF00"/>
                </a:solidFill>
                <a:latin typeface="Adobe Garamond Pro Bold" panose="02020702060506020403" pitchFamily="18" charset="0"/>
              </a:rPr>
            </a:br>
            <a:r>
              <a:rPr lang="en-US" sz="2800" dirty="0" err="1">
                <a:solidFill>
                  <a:srgbClr val="FFFF00"/>
                </a:solidFill>
                <a:latin typeface="Adobe Garamond Pro Bold" panose="02020702060506020403" pitchFamily="18" charset="0"/>
              </a:rPr>
              <a:t>Jajargenjang</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trapesium</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persegi</a:t>
            </a:r>
            <a:r>
              <a:rPr lang="en-US" sz="2800" dirty="0">
                <a:solidFill>
                  <a:srgbClr val="FFFF00"/>
                </a:solidFill>
                <a:latin typeface="Adobe Garamond Pro Bold" panose="02020702060506020403" pitchFamily="18" charset="0"/>
              </a:rPr>
              <a:t/>
            </a:r>
            <a:br>
              <a:rPr lang="en-US" sz="2800" dirty="0">
                <a:solidFill>
                  <a:srgbClr val="FFFF00"/>
                </a:solidFill>
                <a:latin typeface="Adobe Garamond Pro Bold" panose="02020702060506020403" pitchFamily="18" charset="0"/>
              </a:rPr>
            </a:br>
            <a:r>
              <a:rPr lang="en-US" sz="2800" dirty="0" err="1">
                <a:solidFill>
                  <a:srgbClr val="FFFF00"/>
                </a:solidFill>
                <a:latin typeface="Adobe Garamond Pro Bold" panose="02020702060506020403" pitchFamily="18" charset="0"/>
              </a:rPr>
              <a:t>Semuanya</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itu</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jumlahnya</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empat</a:t>
            </a:r>
            <a:r>
              <a:rPr lang="en-US" sz="2800" dirty="0">
                <a:solidFill>
                  <a:srgbClr val="FFFF00"/>
                </a:solidFill>
                <a:latin typeface="Adobe Garamond Pro Bold" panose="02020702060506020403" pitchFamily="18" charset="0"/>
              </a:rPr>
              <a:t/>
            </a:r>
            <a:br>
              <a:rPr lang="en-US" sz="2800" dirty="0">
                <a:solidFill>
                  <a:srgbClr val="FFFF00"/>
                </a:solidFill>
                <a:latin typeface="Adobe Garamond Pro Bold" panose="02020702060506020403" pitchFamily="18" charset="0"/>
              </a:rPr>
            </a:br>
            <a:r>
              <a:rPr lang="en-US" sz="2800" dirty="0" err="1">
                <a:solidFill>
                  <a:srgbClr val="FFFF00"/>
                </a:solidFill>
                <a:latin typeface="Adobe Garamond Pro Bold" panose="02020702060506020403" pitchFamily="18" charset="0"/>
              </a:rPr>
              <a:t>Kalau</a:t>
            </a:r>
            <a:r>
              <a:rPr lang="en-US" sz="2800" dirty="0">
                <a:solidFill>
                  <a:srgbClr val="FFFF00"/>
                </a:solidFill>
                <a:latin typeface="Adobe Garamond Pro Bold" panose="02020702060506020403" pitchFamily="18" charset="0"/>
              </a:rPr>
              <a:t> </a:t>
            </a:r>
            <a:r>
              <a:rPr lang="en-US" sz="2800" dirty="0" err="1">
                <a:solidFill>
                  <a:srgbClr val="FFFF00"/>
                </a:solidFill>
                <a:latin typeface="Adobe Garamond Pro Bold" panose="02020702060506020403" pitchFamily="18" charset="0"/>
              </a:rPr>
              <a:t>segi</a:t>
            </a:r>
            <a:r>
              <a:rPr lang="en-US" sz="2800" dirty="0">
                <a:solidFill>
                  <a:srgbClr val="FFFF00"/>
                </a:solidFill>
                <a:latin typeface="Adobe Garamond Pro Bold" panose="02020702060506020403" pitchFamily="18" charset="0"/>
              </a:rPr>
              <a:t> lima </a:t>
            </a:r>
            <a:r>
              <a:rPr lang="en-US" sz="2800" dirty="0" err="1">
                <a:solidFill>
                  <a:srgbClr val="FFFF00"/>
                </a:solidFill>
                <a:latin typeface="Adobe Garamond Pro Bold" panose="02020702060506020403" pitchFamily="18" charset="0"/>
              </a:rPr>
              <a:t>jumlahnya</a:t>
            </a:r>
            <a:r>
              <a:rPr lang="en-US" sz="2800" dirty="0">
                <a:solidFill>
                  <a:srgbClr val="FFFF00"/>
                </a:solidFill>
                <a:latin typeface="Adobe Garamond Pro Bold" panose="02020702060506020403" pitchFamily="18" charset="0"/>
              </a:rPr>
              <a:t> lima</a:t>
            </a:r>
            <a:r>
              <a:rPr lang="en-US" sz="2800" dirty="0">
                <a:solidFill>
                  <a:srgbClr val="FF0000"/>
                </a:solidFill>
                <a:latin typeface="Adobe Garamond Pro Bold" panose="02020702060506020403" pitchFamily="18" charset="0"/>
              </a:rPr>
              <a:t/>
            </a:r>
            <a:br>
              <a:rPr lang="en-US" sz="2800" dirty="0">
                <a:solidFill>
                  <a:srgbClr val="FF0000"/>
                </a:solidFill>
                <a:latin typeface="Adobe Garamond Pro Bold" panose="02020702060506020403" pitchFamily="18" charset="0"/>
              </a:rPr>
            </a:br>
            <a:endParaRPr lang="en-US" sz="2800" dirty="0">
              <a:solidFill>
                <a:srgbClr val="FF0000"/>
              </a:solidFill>
              <a:latin typeface="Adobe Garamond Pro Bold" panose="02020702060506020403" pitchFamily="18" charset="0"/>
            </a:endParaRPr>
          </a:p>
        </p:txBody>
      </p:sp>
      <p:sp>
        <p:nvSpPr>
          <p:cNvPr id="3" name="Title 1"/>
          <p:cNvSpPr txBox="1">
            <a:spLocks/>
          </p:cNvSpPr>
          <p:nvPr/>
        </p:nvSpPr>
        <p:spPr>
          <a:xfrm>
            <a:off x="5674659" y="1210235"/>
            <a:ext cx="5728447" cy="4764742"/>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solidFill>
                  <a:srgbClr val="FF0000"/>
                </a:solidFill>
                <a:latin typeface="Adobe Garamond Pro Bold" panose="02020702060506020403" pitchFamily="18" charset="0"/>
              </a:rPr>
              <a:t/>
            </a:r>
            <a:br>
              <a:rPr lang="en-US" sz="3200" dirty="0">
                <a:solidFill>
                  <a:srgbClr val="FF0000"/>
                </a:solidFill>
                <a:latin typeface="Adobe Garamond Pro Bold" panose="02020702060506020403" pitchFamily="18" charset="0"/>
              </a:rPr>
            </a:br>
            <a:r>
              <a:rPr lang="en-US" sz="3200" dirty="0">
                <a:solidFill>
                  <a:srgbClr val="FFFF00"/>
                </a:solidFill>
                <a:latin typeface="Adobe Garamond Pro Bold" panose="02020702060506020403" pitchFamily="18" charset="0"/>
              </a:rPr>
              <a:t>Pada </a:t>
            </a:r>
            <a:r>
              <a:rPr lang="en-US" sz="3200" dirty="0" err="1">
                <a:solidFill>
                  <a:srgbClr val="FFFF00"/>
                </a:solidFill>
                <a:latin typeface="Adobe Garamond Pro Bold" panose="02020702060506020403" pitchFamily="18" charset="0"/>
              </a:rPr>
              <a:t>bangun</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datar</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jumlah</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titik</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sudut</a:t>
            </a:r>
            <a:r>
              <a:rPr lang="en-US" sz="3200" dirty="0">
                <a:solidFill>
                  <a:srgbClr val="FFFF00"/>
                </a:solidFill>
                <a:latin typeface="Adobe Garamond Pro Bold" panose="02020702060506020403" pitchFamily="18" charset="0"/>
              </a:rPr>
              <a:t/>
            </a:r>
            <a:br>
              <a:rPr lang="en-US" sz="3200" dirty="0">
                <a:solidFill>
                  <a:srgbClr val="FFFF00"/>
                </a:solidFill>
                <a:latin typeface="Adobe Garamond Pro Bold" panose="02020702060506020403" pitchFamily="18" charset="0"/>
              </a:rPr>
            </a:br>
            <a:r>
              <a:rPr lang="en-US" sz="3200" dirty="0" err="1">
                <a:solidFill>
                  <a:srgbClr val="FFFF00"/>
                </a:solidFill>
                <a:latin typeface="Adobe Garamond Pro Bold" panose="02020702060506020403" pitchFamily="18" charset="0"/>
              </a:rPr>
              <a:t>Jumlah</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sisi</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serta</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sudut</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semua</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sama</a:t>
            </a:r>
            <a:r>
              <a:rPr lang="en-US" sz="3200" dirty="0">
                <a:solidFill>
                  <a:srgbClr val="FFFF00"/>
                </a:solidFill>
                <a:latin typeface="Adobe Garamond Pro Bold" panose="02020702060506020403" pitchFamily="18" charset="0"/>
              </a:rPr>
              <a:t/>
            </a:r>
            <a:br>
              <a:rPr lang="en-US" sz="3200" dirty="0">
                <a:solidFill>
                  <a:srgbClr val="FFFF00"/>
                </a:solidFill>
                <a:latin typeface="Adobe Garamond Pro Bold" panose="02020702060506020403" pitchFamily="18" charset="0"/>
              </a:rPr>
            </a:br>
            <a:r>
              <a:rPr lang="en-US" sz="3200" dirty="0" err="1">
                <a:solidFill>
                  <a:srgbClr val="FFFF00"/>
                </a:solidFill>
                <a:latin typeface="Adobe Garamond Pro Bold" panose="02020702060506020403" pitchFamily="18" charset="0"/>
              </a:rPr>
              <a:t>Bangun</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lingkaran</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jumlah</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ada</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satu</a:t>
            </a:r>
            <a:r>
              <a:rPr lang="en-US" sz="3200" dirty="0">
                <a:solidFill>
                  <a:srgbClr val="FFFF00"/>
                </a:solidFill>
                <a:latin typeface="Adobe Garamond Pro Bold" panose="02020702060506020403" pitchFamily="18" charset="0"/>
              </a:rPr>
              <a:t/>
            </a:r>
            <a:br>
              <a:rPr lang="en-US" sz="3200" dirty="0">
                <a:solidFill>
                  <a:srgbClr val="FFFF00"/>
                </a:solidFill>
                <a:latin typeface="Adobe Garamond Pro Bold" panose="02020702060506020403" pitchFamily="18" charset="0"/>
              </a:rPr>
            </a:br>
            <a:r>
              <a:rPr lang="en-US" sz="3200" dirty="0" err="1">
                <a:solidFill>
                  <a:srgbClr val="FFFF00"/>
                </a:solidFill>
                <a:latin typeface="Adobe Garamond Pro Bold" panose="02020702060506020403" pitchFamily="18" charset="0"/>
              </a:rPr>
              <a:t>Belah</a:t>
            </a:r>
            <a:r>
              <a:rPr lang="en-US" sz="3200" dirty="0">
                <a:solidFill>
                  <a:srgbClr val="FFFF00"/>
                </a:solidFill>
                <a:latin typeface="Adobe Garamond Pro Bold" panose="02020702060506020403" pitchFamily="18" charset="0"/>
              </a:rPr>
              <a:t> ketupat, </a:t>
            </a:r>
            <a:r>
              <a:rPr lang="en-US" sz="3200" dirty="0" err="1">
                <a:solidFill>
                  <a:srgbClr val="FFFF00"/>
                </a:solidFill>
                <a:latin typeface="Adobe Garamond Pro Bold" panose="02020702060506020403" pitchFamily="18" charset="0"/>
              </a:rPr>
              <a:t>layang-layang</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persegi</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panjang</a:t>
            </a:r>
            <a:r>
              <a:rPr lang="en-US" sz="3200" dirty="0">
                <a:solidFill>
                  <a:srgbClr val="FFFF00"/>
                </a:solidFill>
                <a:latin typeface="Adobe Garamond Pro Bold" panose="02020702060506020403" pitchFamily="18" charset="0"/>
              </a:rPr>
              <a:t>.</a:t>
            </a:r>
          </a:p>
          <a:p>
            <a:r>
              <a:rPr lang="en-US" sz="3200" dirty="0" err="1">
                <a:solidFill>
                  <a:srgbClr val="FFFF00"/>
                </a:solidFill>
                <a:latin typeface="Adobe Garamond Pro Bold" panose="02020702060506020403" pitchFamily="18" charset="0"/>
              </a:rPr>
              <a:t>Semuanya</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itu</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jumlahnya</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empat</a:t>
            </a:r>
            <a:r>
              <a:rPr lang="en-US" sz="3200" dirty="0">
                <a:solidFill>
                  <a:srgbClr val="FFFF00"/>
                </a:solidFill>
                <a:latin typeface="Adobe Garamond Pro Bold" panose="02020702060506020403" pitchFamily="18" charset="0"/>
              </a:rPr>
              <a:t/>
            </a:r>
            <a:br>
              <a:rPr lang="en-US" sz="3200" dirty="0">
                <a:solidFill>
                  <a:srgbClr val="FFFF00"/>
                </a:solidFill>
                <a:latin typeface="Adobe Garamond Pro Bold" panose="02020702060506020403" pitchFamily="18" charset="0"/>
              </a:rPr>
            </a:br>
            <a:r>
              <a:rPr lang="en-US" sz="3200" dirty="0" err="1">
                <a:solidFill>
                  <a:srgbClr val="FFFF00"/>
                </a:solidFill>
                <a:latin typeface="Adobe Garamond Pro Bold" panose="02020702060506020403" pitchFamily="18" charset="0"/>
              </a:rPr>
              <a:t>Kalau</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segi</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enam</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jumlahnya</a:t>
            </a:r>
            <a:r>
              <a:rPr lang="en-US" sz="3200" dirty="0">
                <a:solidFill>
                  <a:srgbClr val="FFFF00"/>
                </a:solidFill>
                <a:latin typeface="Adobe Garamond Pro Bold" panose="02020702060506020403" pitchFamily="18" charset="0"/>
              </a:rPr>
              <a:t> </a:t>
            </a:r>
            <a:r>
              <a:rPr lang="en-US" sz="3200" dirty="0" err="1">
                <a:solidFill>
                  <a:srgbClr val="FFFF00"/>
                </a:solidFill>
                <a:latin typeface="Adobe Garamond Pro Bold" panose="02020702060506020403" pitchFamily="18" charset="0"/>
              </a:rPr>
              <a:t>enam</a:t>
            </a:r>
            <a:r>
              <a:rPr lang="en-US" sz="3200" dirty="0">
                <a:solidFill>
                  <a:srgbClr val="FFFF00"/>
                </a:solidFill>
                <a:latin typeface="Adobe Garamond Pro Bold" panose="02020702060506020403" pitchFamily="18" charset="0"/>
              </a:rPr>
              <a:t/>
            </a:r>
            <a:br>
              <a:rPr lang="en-US" sz="3200" dirty="0">
                <a:solidFill>
                  <a:srgbClr val="FFFF00"/>
                </a:solidFill>
                <a:latin typeface="Adobe Garamond Pro Bold" panose="02020702060506020403" pitchFamily="18" charset="0"/>
              </a:rPr>
            </a:br>
            <a:endParaRPr lang="en-US" sz="3200" dirty="0">
              <a:solidFill>
                <a:srgbClr val="FFFF00"/>
              </a:solidFill>
              <a:latin typeface="Adobe Garamond Pro Bold" panose="02020702060506020403" pitchFamily="18" charset="0"/>
            </a:endParaRPr>
          </a:p>
        </p:txBody>
      </p:sp>
    </p:spTree>
    <p:extLst>
      <p:ext uri="{BB962C8B-B14F-4D97-AF65-F5344CB8AC3E}">
        <p14:creationId xmlns:p14="http://schemas.microsoft.com/office/powerpoint/2010/main" val="3825160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1299</TotalTime>
  <Words>107</Words>
  <Application>Microsoft Office PowerPoint</Application>
  <PresentationFormat>Widescreen</PresentationFormat>
  <Paragraphs>30</Paragraphs>
  <Slides>11</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Adobe Caslon Pro</vt:lpstr>
      <vt:lpstr>Adobe Garamond Pro</vt:lpstr>
      <vt:lpstr>Adobe Garamond Pro Bold</vt:lpstr>
      <vt:lpstr>Aharoni</vt:lpstr>
      <vt:lpstr>Arial</vt:lpstr>
      <vt:lpstr>Arial Black</vt:lpstr>
      <vt:lpstr>Bahnschrift</vt:lpstr>
      <vt:lpstr>Calibri</vt:lpstr>
      <vt:lpstr>Calibri Light</vt:lpstr>
      <vt:lpstr>Cambria</vt:lpstr>
      <vt:lpstr>Times New Roman</vt:lpstr>
      <vt:lpstr>Office Theme</vt:lpstr>
      <vt:lpstr>PowerPoint Presentation</vt:lpstr>
      <vt:lpstr> Ruas garis adalah bagian dari garis yang terdiri dari beberapa titik dan dibatasi oleh dua titik yang berbeda pada kedua ujungnya. Ruas garis pada bangun datar disebut sisi.  </vt:lpstr>
      <vt:lpstr>PowerPoint Presentation</vt:lpstr>
      <vt:lpstr>Persegi mempunyai 4 sisi</vt:lpstr>
      <vt:lpstr>Jajargenjang mempunyai 4 sisi</vt:lpstr>
      <vt:lpstr>Belah ketupat mempunyai 4 sisi</vt:lpstr>
      <vt:lpstr>Layang –layang mempunyai 4 sisi</vt:lpstr>
      <vt:lpstr>Segienam mempunyai 6 sisi</vt:lpstr>
      <vt:lpstr>Lagu Bangun Datar Pada bangun datar jumlah titik sudut Jumlah sisi serta sudut semua sama Bangun segitiga jumlah ada tiga Jajargenjang trapesium persegi Semuanya itu jumlahnya empat Kalau segi lima jumlahnya lima </vt:lpstr>
      <vt:lpstr>Perhatikan gambar bangunan berikut ini! Sebutkan bangun datar apa saja yang terdapat dalam bangunan tersebut?</vt:lpstr>
      <vt:lpstr>Perhatikan gambar rumah berikut ini! Sebutkan bangun datar apa saja yang terdapat dalam rumah tersebut?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thalia marta yuliana</dc:creator>
  <cp:lastModifiedBy>thalia marta yuliana</cp:lastModifiedBy>
  <cp:revision>52</cp:revision>
  <dcterms:created xsi:type="dcterms:W3CDTF">2020-05-29T02:13:09Z</dcterms:created>
  <dcterms:modified xsi:type="dcterms:W3CDTF">2020-11-02T02:10:22Z</dcterms:modified>
</cp:coreProperties>
</file>