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7" r:id="rId1"/>
  </p:sldMasterIdLst>
  <p:sldIdLst>
    <p:sldId id="256" r:id="rId2"/>
    <p:sldId id="262" r:id="rId3"/>
    <p:sldId id="267" r:id="rId4"/>
    <p:sldId id="257" r:id="rId5"/>
    <p:sldId id="258" r:id="rId6"/>
    <p:sldId id="268" r:id="rId7"/>
    <p:sldId id="269" r:id="rId8"/>
    <p:sldId id="265" r:id="rId9"/>
    <p:sldId id="263" r:id="rId10"/>
    <p:sldId id="264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3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2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680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97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183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53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0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9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0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4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690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2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0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4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56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04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5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ambar 4">
            <a:extLst>
              <a:ext uri="{FF2B5EF4-FFF2-40B4-BE49-F238E27FC236}">
                <a16:creationId xmlns:a16="http://schemas.microsoft.com/office/drawing/2014/main" id="{3D4DF930-1ADA-49DB-B8C5-321846A67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45340" cy="700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758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379306"/>
              </p:ext>
            </p:extLst>
          </p:nvPr>
        </p:nvGraphicFramePr>
        <p:xfrm>
          <a:off x="1548760" y="1998726"/>
          <a:ext cx="7893565" cy="41208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98380">
                  <a:extLst>
                    <a:ext uri="{9D8B030D-6E8A-4147-A177-3AD203B41FA5}">
                      <a16:colId xmlns:a16="http://schemas.microsoft.com/office/drawing/2014/main" val="1887364985"/>
                    </a:ext>
                  </a:extLst>
                </a:gridCol>
                <a:gridCol w="2702893">
                  <a:extLst>
                    <a:ext uri="{9D8B030D-6E8A-4147-A177-3AD203B41FA5}">
                      <a16:colId xmlns:a16="http://schemas.microsoft.com/office/drawing/2014/main" val="879362827"/>
                    </a:ext>
                  </a:extLst>
                </a:gridCol>
                <a:gridCol w="2792292">
                  <a:extLst>
                    <a:ext uri="{9D8B030D-6E8A-4147-A177-3AD203B41FA5}">
                      <a16:colId xmlns:a16="http://schemas.microsoft.com/office/drawing/2014/main" val="1550044763"/>
                    </a:ext>
                  </a:extLst>
                </a:gridCol>
              </a:tblGrid>
              <a:tr h="707935">
                <a:tc>
                  <a:txBody>
                    <a:bodyPr/>
                    <a:lstStyle/>
                    <a:p>
                      <a:pPr marL="226060" marR="19875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ID" sz="3600" dirty="0">
                          <a:solidFill>
                            <a:srgbClr val="002060"/>
                          </a:solidFill>
                          <a:effectLst/>
                        </a:rPr>
                        <a:t>B</a:t>
                      </a:r>
                      <a:r>
                        <a:rPr lang="id-ID" sz="3600" dirty="0">
                          <a:solidFill>
                            <a:srgbClr val="002060"/>
                          </a:solidFill>
                          <a:effectLst/>
                        </a:rPr>
                        <a:t>ilangan</a:t>
                      </a: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5120" marR="30670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ID" sz="36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Angka</a:t>
                      </a: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8770" marR="30607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ID" sz="3600" dirty="0">
                          <a:solidFill>
                            <a:srgbClr val="002060"/>
                          </a:solidFill>
                          <a:effectLst/>
                        </a:rPr>
                        <a:t>T</a:t>
                      </a:r>
                      <a:r>
                        <a:rPr lang="id-ID" sz="3600" dirty="0">
                          <a:solidFill>
                            <a:srgbClr val="002060"/>
                          </a:solidFill>
                          <a:effectLst/>
                        </a:rPr>
                        <a:t>empat</a:t>
                      </a: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832802"/>
                  </a:ext>
                </a:extLst>
              </a:tr>
              <a:tr h="682592">
                <a:tc>
                  <a:txBody>
                    <a:bodyPr/>
                    <a:lstStyle/>
                    <a:p>
                      <a:pPr marL="226060" marR="18859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153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9527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989330"/>
                  </a:ext>
                </a:extLst>
              </a:tr>
              <a:tr h="682592">
                <a:tc>
                  <a:txBody>
                    <a:bodyPr/>
                    <a:lstStyle/>
                    <a:p>
                      <a:pPr marL="226060" marR="19748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256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ID" sz="3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9019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89985"/>
                  </a:ext>
                </a:extLst>
              </a:tr>
              <a:tr h="682592">
                <a:tc>
                  <a:txBody>
                    <a:bodyPr/>
                    <a:lstStyle/>
                    <a:p>
                      <a:pPr marL="217805" marR="19875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424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ID" sz="3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9464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774089"/>
                  </a:ext>
                </a:extLst>
              </a:tr>
              <a:tr h="682592">
                <a:tc>
                  <a:txBody>
                    <a:bodyPr/>
                    <a:lstStyle/>
                    <a:p>
                      <a:pPr marL="226060" marR="18859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167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ID" sz="3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9019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265054"/>
                  </a:ext>
                </a:extLst>
              </a:tr>
              <a:tr h="682592">
                <a:tc>
                  <a:txBody>
                    <a:bodyPr/>
                    <a:lstStyle/>
                    <a:p>
                      <a:pPr marL="226060" marR="19748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369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600" b="1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en-ID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2105" marR="29019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98348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52838" y="345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402079" y="814035"/>
            <a:ext cx="8186928" cy="768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rgbClr val="C00000"/>
                </a:solidFill>
              </a:rPr>
              <a:t>Lengkapilah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rgbClr val="C00000"/>
                </a:solidFill>
              </a:rPr>
              <a:t>tabel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nilai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tempat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>
                <a:solidFill>
                  <a:srgbClr val="C00000"/>
                </a:solidFill>
              </a:rPr>
              <a:t>di </a:t>
            </a:r>
            <a:r>
              <a:rPr lang="en-ID" sz="2800" b="1" dirty="0" err="1">
                <a:solidFill>
                  <a:srgbClr val="C00000"/>
                </a:solidFill>
              </a:rPr>
              <a:t>bawah</a:t>
            </a:r>
            <a:r>
              <a:rPr lang="en-ID" sz="2800" b="1" dirty="0">
                <a:solidFill>
                  <a:srgbClr val="C00000"/>
                </a:solidFill>
              </a:rPr>
              <a:t> </a:t>
            </a:r>
            <a:r>
              <a:rPr lang="en-ID" sz="2800" b="1" dirty="0" err="1">
                <a:solidFill>
                  <a:srgbClr val="C00000"/>
                </a:solidFill>
              </a:rPr>
              <a:t>ini</a:t>
            </a:r>
            <a:r>
              <a:rPr lang="en-ID" sz="2800" b="1" dirty="0">
                <a:solidFill>
                  <a:srgbClr val="C00000"/>
                </a:solidFill>
              </a:rPr>
              <a:t> !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Kotak Teks 4">
            <a:extLst>
              <a:ext uri="{FF2B5EF4-FFF2-40B4-BE49-F238E27FC236}">
                <a16:creationId xmlns:a16="http://schemas.microsoft.com/office/drawing/2014/main" id="{968329F7-10C7-4051-959E-F1BF25CBCB9D}"/>
              </a:ext>
            </a:extLst>
          </p:cNvPr>
          <p:cNvSpPr txBox="1"/>
          <p:nvPr/>
        </p:nvSpPr>
        <p:spPr>
          <a:xfrm>
            <a:off x="7110484" y="2635206"/>
            <a:ext cx="221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puluhan</a:t>
            </a:r>
            <a:endParaRPr lang="en-US" sz="4000" b="1" dirty="0"/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9E4E79AE-1759-4D2D-80A1-2C14214FA971}"/>
              </a:ext>
            </a:extLst>
          </p:cNvPr>
          <p:cNvSpPr txBox="1"/>
          <p:nvPr/>
        </p:nvSpPr>
        <p:spPr>
          <a:xfrm>
            <a:off x="7083184" y="3351287"/>
            <a:ext cx="192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satuan</a:t>
            </a:r>
            <a:endParaRPr lang="en-US" sz="4000" b="1" dirty="0"/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475F7DD3-4ED6-4D63-B538-4C6E5830DA95}"/>
              </a:ext>
            </a:extLst>
          </p:cNvPr>
          <p:cNvSpPr txBox="1"/>
          <p:nvPr/>
        </p:nvSpPr>
        <p:spPr>
          <a:xfrm>
            <a:off x="7061751" y="4022908"/>
            <a:ext cx="2380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puluhan</a:t>
            </a:r>
            <a:endParaRPr lang="en-US" sz="4000" b="1" dirty="0"/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3B23C0DB-8968-4304-87DA-F19F6DA8B64F}"/>
              </a:ext>
            </a:extLst>
          </p:cNvPr>
          <p:cNvSpPr txBox="1"/>
          <p:nvPr/>
        </p:nvSpPr>
        <p:spPr>
          <a:xfrm>
            <a:off x="7110484" y="4659388"/>
            <a:ext cx="2238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ratusan</a:t>
            </a:r>
            <a:endParaRPr lang="en-US" sz="4000" b="1" dirty="0"/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B1CBA11B-05A0-4184-A7D3-D294BBB09501}"/>
              </a:ext>
            </a:extLst>
          </p:cNvPr>
          <p:cNvSpPr txBox="1"/>
          <p:nvPr/>
        </p:nvSpPr>
        <p:spPr>
          <a:xfrm>
            <a:off x="7083184" y="5393603"/>
            <a:ext cx="192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satuan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7214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9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DD8330B-1765-437E-90BA-51E05B31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504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Tugas</a:t>
            </a:r>
            <a:r>
              <a:rPr lang="en-US" sz="48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Matematika</a:t>
            </a:r>
            <a:endParaRPr lang="en-US" sz="4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BA46826B-9443-441B-92BE-EBC6788A0420}"/>
              </a:ext>
            </a:extLst>
          </p:cNvPr>
          <p:cNvSpPr txBox="1"/>
          <p:nvPr/>
        </p:nvSpPr>
        <p:spPr>
          <a:xfrm>
            <a:off x="1139687" y="1401178"/>
            <a:ext cx="8693426" cy="49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Nilai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 pada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bilangan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513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­­­­­­­­­­­­­­­­­­­­­­­­­­­­­­­­­­­­­­­­­­­­­­­­­­­­­­­­­­­­­­­­­­­­­ ______________</a:t>
            </a:r>
            <a:endParaRPr lang="en-US" sz="2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Kotak Teks 4">
            <a:extLst>
              <a:ext uri="{FF2B5EF4-FFF2-40B4-BE49-F238E27FC236}">
                <a16:creationId xmlns:a16="http://schemas.microsoft.com/office/drawing/2014/main" id="{0228342B-536F-4CF6-B0EB-0A048D7E009E}"/>
              </a:ext>
            </a:extLst>
          </p:cNvPr>
          <p:cNvSpPr txBox="1"/>
          <p:nvPr/>
        </p:nvSpPr>
        <p:spPr>
          <a:xfrm>
            <a:off x="1139687" y="2133600"/>
            <a:ext cx="852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2.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 0 pada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402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menempati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E499BB1E-DDCF-4EAA-B219-5ADA0E2A82B9}"/>
              </a:ext>
            </a:extLst>
          </p:cNvPr>
          <p:cNvSpPr txBox="1"/>
          <p:nvPr/>
        </p:nvSpPr>
        <p:spPr>
          <a:xfrm>
            <a:off x="1139687" y="2815273"/>
            <a:ext cx="10217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3. 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pada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213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 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­­­­­­­­­­­­­­ </a:t>
            </a: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72521BFE-EA7D-4C4F-833C-D04C9827DD24}"/>
              </a:ext>
            </a:extLst>
          </p:cNvPr>
          <p:cNvSpPr txBox="1"/>
          <p:nvPr/>
        </p:nvSpPr>
        <p:spPr>
          <a:xfrm>
            <a:off x="1139687" y="3429000"/>
            <a:ext cx="74609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4. 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pada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157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_____________</a:t>
            </a:r>
          </a:p>
          <a:p>
            <a:endParaRPr lang="en-US" dirty="0"/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E66B6B47-E544-4D16-8971-FC2AF2E7D706}"/>
              </a:ext>
            </a:extLst>
          </p:cNvPr>
          <p:cNvSpPr txBox="1"/>
          <p:nvPr/>
        </p:nvSpPr>
        <p:spPr>
          <a:xfrm rot="10800000" flipV="1">
            <a:off x="1139687" y="4140699"/>
            <a:ext cx="8030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</a:t>
            </a:r>
            <a:r>
              <a:rPr lang="en-US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</a:t>
            </a:r>
            <a:r>
              <a:rPr lang="en-US" sz="18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pada </a:t>
            </a:r>
            <a:r>
              <a:rPr lang="en-US" sz="1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371 </a:t>
            </a:r>
            <a:r>
              <a:rPr lang="en-US" sz="1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_____________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AB8F6DC7-38B5-498E-A2A7-F34B430DCFC5}"/>
              </a:ext>
            </a:extLst>
          </p:cNvPr>
          <p:cNvSpPr txBox="1"/>
          <p:nvPr/>
        </p:nvSpPr>
        <p:spPr>
          <a:xfrm flipH="1">
            <a:off x="1040295" y="4819795"/>
            <a:ext cx="103168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6</a:t>
            </a:r>
            <a:r>
              <a:rPr lang="en-US" sz="2000" dirty="0">
                <a:latin typeface="Century Gothic" panose="020B0502020202020204" pitchFamily="34" charset="0"/>
              </a:rPr>
              <a:t>.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723,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menempati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    dan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</a:p>
          <a:p>
            <a:endParaRPr lang="en-US" dirty="0"/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28E9D9BD-5EDC-434F-BB24-4719577E7C75}"/>
              </a:ext>
            </a:extLst>
          </p:cNvPr>
          <p:cNvSpPr txBox="1"/>
          <p:nvPr/>
        </p:nvSpPr>
        <p:spPr>
          <a:xfrm flipH="1">
            <a:off x="7599158" y="1407992"/>
            <a:ext cx="167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Century Gothic" panose="020B0502020202020204" pitchFamily="34" charset="0"/>
              </a:rPr>
              <a:t>ratusan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A0FEE39F-42E1-4E85-A1F1-F4F01C9274FA}"/>
              </a:ext>
            </a:extLst>
          </p:cNvPr>
          <p:cNvSpPr txBox="1"/>
          <p:nvPr/>
        </p:nvSpPr>
        <p:spPr>
          <a:xfrm flipH="1">
            <a:off x="7599158" y="2034460"/>
            <a:ext cx="167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Century Gothic" panose="020B0502020202020204" pitchFamily="34" charset="0"/>
              </a:rPr>
              <a:t>puluhan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6" name="Kotak Teks 15">
            <a:extLst>
              <a:ext uri="{FF2B5EF4-FFF2-40B4-BE49-F238E27FC236}">
                <a16:creationId xmlns:a16="http://schemas.microsoft.com/office/drawing/2014/main" id="{73721F99-AA2F-4669-ACA0-CE234BED72C4}"/>
              </a:ext>
            </a:extLst>
          </p:cNvPr>
          <p:cNvSpPr txBox="1"/>
          <p:nvPr/>
        </p:nvSpPr>
        <p:spPr>
          <a:xfrm flipH="1">
            <a:off x="7386164" y="2770868"/>
            <a:ext cx="167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Century Gothic" panose="020B0502020202020204" pitchFamily="34" charset="0"/>
              </a:rPr>
              <a:t>satuan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E40BF10C-F05F-4223-9B37-B9BF7CD38B37}"/>
              </a:ext>
            </a:extLst>
          </p:cNvPr>
          <p:cNvSpPr txBox="1"/>
          <p:nvPr/>
        </p:nvSpPr>
        <p:spPr>
          <a:xfrm flipH="1">
            <a:off x="6550316" y="3369431"/>
            <a:ext cx="1671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50</a:t>
            </a:r>
          </a:p>
        </p:txBody>
      </p:sp>
      <p:sp>
        <p:nvSpPr>
          <p:cNvPr id="20" name="Kotak Teks 19">
            <a:extLst>
              <a:ext uri="{FF2B5EF4-FFF2-40B4-BE49-F238E27FC236}">
                <a16:creationId xmlns:a16="http://schemas.microsoft.com/office/drawing/2014/main" id="{08C1E8A9-40F5-4486-88D2-E9F7BAB035C0}"/>
              </a:ext>
            </a:extLst>
          </p:cNvPr>
          <p:cNvSpPr txBox="1"/>
          <p:nvPr/>
        </p:nvSpPr>
        <p:spPr>
          <a:xfrm flipH="1">
            <a:off x="5808195" y="4078231"/>
            <a:ext cx="1671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2A208A30-9EF7-4B95-8EE5-26C54DDBF1D9}"/>
              </a:ext>
            </a:extLst>
          </p:cNvPr>
          <p:cNvSpPr txBox="1"/>
          <p:nvPr/>
        </p:nvSpPr>
        <p:spPr>
          <a:xfrm flipH="1">
            <a:off x="7406040" y="4912128"/>
            <a:ext cx="167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Century Gothic" panose="020B0502020202020204" pitchFamily="34" charset="0"/>
              </a:rPr>
              <a:t>ratusan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24" name="Kotak Teks 23">
            <a:extLst>
              <a:ext uri="{FF2B5EF4-FFF2-40B4-BE49-F238E27FC236}">
                <a16:creationId xmlns:a16="http://schemas.microsoft.com/office/drawing/2014/main" id="{908E6EBC-7244-47A9-9DD1-CAAD361B3F55}"/>
              </a:ext>
            </a:extLst>
          </p:cNvPr>
          <p:cNvSpPr txBox="1"/>
          <p:nvPr/>
        </p:nvSpPr>
        <p:spPr>
          <a:xfrm flipH="1">
            <a:off x="1820251" y="5567606"/>
            <a:ext cx="167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700</a:t>
            </a:r>
          </a:p>
        </p:txBody>
      </p:sp>
    </p:spTree>
    <p:extLst>
      <p:ext uri="{BB962C8B-B14F-4D97-AF65-F5344CB8AC3E}">
        <p14:creationId xmlns:p14="http://schemas.microsoft.com/office/powerpoint/2010/main" val="142053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2" grpId="0"/>
      <p:bldP spid="14" grpId="0"/>
      <p:bldP spid="16" grpId="0"/>
      <p:bldP spid="18" grpId="0"/>
      <p:bldP spid="20" grpId="0"/>
      <p:bldP spid="2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00"/>
                    </a14:imgEffect>
                    <a14:imgEffect>
                      <a14:saturation sat="184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otak Teks 3">
            <a:extLst>
              <a:ext uri="{FF2B5EF4-FFF2-40B4-BE49-F238E27FC236}">
                <a16:creationId xmlns:a16="http://schemas.microsoft.com/office/drawing/2014/main" id="{36784EB1-8898-4E5B-820E-484F23C70AFD}"/>
              </a:ext>
            </a:extLst>
          </p:cNvPr>
          <p:cNvSpPr txBox="1"/>
          <p:nvPr/>
        </p:nvSpPr>
        <p:spPr>
          <a:xfrm flipH="1">
            <a:off x="1330568" y="815927"/>
            <a:ext cx="8165125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Lengkapilah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bawah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F7A6454-2EC2-43AF-BAFA-8FCA68D72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84681"/>
              </p:ext>
            </p:extLst>
          </p:nvPr>
        </p:nvGraphicFramePr>
        <p:xfrm>
          <a:off x="1330568" y="1580775"/>
          <a:ext cx="8418343" cy="4489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5148">
                  <a:extLst>
                    <a:ext uri="{9D8B030D-6E8A-4147-A177-3AD203B41FA5}">
                      <a16:colId xmlns:a16="http://schemas.microsoft.com/office/drawing/2014/main" val="601672926"/>
                    </a:ext>
                  </a:extLst>
                </a:gridCol>
                <a:gridCol w="1720964">
                  <a:extLst>
                    <a:ext uri="{9D8B030D-6E8A-4147-A177-3AD203B41FA5}">
                      <a16:colId xmlns:a16="http://schemas.microsoft.com/office/drawing/2014/main" val="3926049047"/>
                    </a:ext>
                  </a:extLst>
                </a:gridCol>
                <a:gridCol w="2241036">
                  <a:extLst>
                    <a:ext uri="{9D8B030D-6E8A-4147-A177-3AD203B41FA5}">
                      <a16:colId xmlns:a16="http://schemas.microsoft.com/office/drawing/2014/main" val="776533367"/>
                    </a:ext>
                  </a:extLst>
                </a:gridCol>
                <a:gridCol w="2721195">
                  <a:extLst>
                    <a:ext uri="{9D8B030D-6E8A-4147-A177-3AD203B41FA5}">
                      <a16:colId xmlns:a16="http://schemas.microsoft.com/office/drawing/2014/main" val="1502808647"/>
                    </a:ext>
                  </a:extLst>
                </a:gridCol>
              </a:tblGrid>
              <a:tr h="748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Bilangan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angka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Nilai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tempat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Nilai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angka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404794"/>
                  </a:ext>
                </a:extLst>
              </a:tr>
              <a:tr h="748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702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9713375"/>
                  </a:ext>
                </a:extLst>
              </a:tr>
              <a:tr h="748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168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727151"/>
                  </a:ext>
                </a:extLst>
              </a:tr>
              <a:tr h="748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325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2708137"/>
                  </a:ext>
                </a:extLst>
              </a:tr>
              <a:tr h="748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415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476910"/>
                  </a:ext>
                </a:extLst>
              </a:tr>
              <a:tr h="7482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201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5801047"/>
                  </a:ext>
                </a:extLst>
              </a:tr>
            </a:tbl>
          </a:graphicData>
        </a:graphic>
      </p:graphicFrame>
      <p:sp>
        <p:nvSpPr>
          <p:cNvPr id="6" name="Kotak Teks 5">
            <a:extLst>
              <a:ext uri="{FF2B5EF4-FFF2-40B4-BE49-F238E27FC236}">
                <a16:creationId xmlns:a16="http://schemas.microsoft.com/office/drawing/2014/main" id="{78D14708-77DA-4AE3-B4BB-E850D5A9BD5F}"/>
              </a:ext>
            </a:extLst>
          </p:cNvPr>
          <p:cNvSpPr txBox="1"/>
          <p:nvPr/>
        </p:nvSpPr>
        <p:spPr>
          <a:xfrm flipH="1">
            <a:off x="5413130" y="2489982"/>
            <a:ext cx="2008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entury Gothic" panose="020B0502020202020204" pitchFamily="34" charset="0"/>
              </a:rPr>
              <a:t>satuan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5F92EDE1-E74D-4E11-A355-73B97C92A57D}"/>
              </a:ext>
            </a:extLst>
          </p:cNvPr>
          <p:cNvSpPr txBox="1"/>
          <p:nvPr/>
        </p:nvSpPr>
        <p:spPr>
          <a:xfrm flipH="1">
            <a:off x="5413130" y="3174110"/>
            <a:ext cx="2008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entury Gothic" panose="020B0502020202020204" pitchFamily="34" charset="0"/>
              </a:rPr>
              <a:t>puluhan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44DE79CC-F5C7-4666-950B-DFF82EB05301}"/>
              </a:ext>
            </a:extLst>
          </p:cNvPr>
          <p:cNvSpPr txBox="1"/>
          <p:nvPr/>
        </p:nvSpPr>
        <p:spPr>
          <a:xfrm flipH="1">
            <a:off x="5413130" y="3918534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entury Gothic" panose="020B0502020202020204" pitchFamily="34" charset="0"/>
              </a:rPr>
              <a:t>satuan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B9AEB603-4168-4D94-95E4-DF8F595FAEE2}"/>
              </a:ext>
            </a:extLst>
          </p:cNvPr>
          <p:cNvSpPr txBox="1"/>
          <p:nvPr/>
        </p:nvSpPr>
        <p:spPr>
          <a:xfrm flipH="1">
            <a:off x="5413130" y="4616522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entury Gothic" panose="020B0502020202020204" pitchFamily="34" charset="0"/>
              </a:rPr>
              <a:t>puluhan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C107084F-1F51-4176-AC09-C87DFDA3ED4B}"/>
              </a:ext>
            </a:extLst>
          </p:cNvPr>
          <p:cNvSpPr txBox="1"/>
          <p:nvPr/>
        </p:nvSpPr>
        <p:spPr>
          <a:xfrm flipH="1">
            <a:off x="5413130" y="5409133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entury Gothic" panose="020B0502020202020204" pitchFamily="34" charset="0"/>
              </a:rPr>
              <a:t>ratusan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6" name="Kotak Teks 15">
            <a:extLst>
              <a:ext uri="{FF2B5EF4-FFF2-40B4-BE49-F238E27FC236}">
                <a16:creationId xmlns:a16="http://schemas.microsoft.com/office/drawing/2014/main" id="{A662EA3C-BB1F-4F67-B21B-36BE302A5F96}"/>
              </a:ext>
            </a:extLst>
          </p:cNvPr>
          <p:cNvSpPr txBox="1"/>
          <p:nvPr/>
        </p:nvSpPr>
        <p:spPr>
          <a:xfrm flipH="1">
            <a:off x="7900473" y="2489982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19DEB084-BFE3-419C-A415-1996BAE4E195}"/>
              </a:ext>
            </a:extLst>
          </p:cNvPr>
          <p:cNvSpPr txBox="1"/>
          <p:nvPr/>
        </p:nvSpPr>
        <p:spPr>
          <a:xfrm flipH="1">
            <a:off x="7820610" y="3266443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20" name="Kotak Teks 19">
            <a:extLst>
              <a:ext uri="{FF2B5EF4-FFF2-40B4-BE49-F238E27FC236}">
                <a16:creationId xmlns:a16="http://schemas.microsoft.com/office/drawing/2014/main" id="{D6205E70-32FD-4F7C-A364-B34DBA5751ED}"/>
              </a:ext>
            </a:extLst>
          </p:cNvPr>
          <p:cNvSpPr txBox="1"/>
          <p:nvPr/>
        </p:nvSpPr>
        <p:spPr>
          <a:xfrm flipH="1">
            <a:off x="7900473" y="3971413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B6863F31-CBD7-47F6-91DD-36B7051D3D19}"/>
              </a:ext>
            </a:extLst>
          </p:cNvPr>
          <p:cNvSpPr txBox="1"/>
          <p:nvPr/>
        </p:nvSpPr>
        <p:spPr>
          <a:xfrm flipH="1">
            <a:off x="7820610" y="4840353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4" name="Kotak Teks 23">
            <a:extLst>
              <a:ext uri="{FF2B5EF4-FFF2-40B4-BE49-F238E27FC236}">
                <a16:creationId xmlns:a16="http://schemas.microsoft.com/office/drawing/2014/main" id="{6B773A5D-A865-4307-A5D5-F5D0C801908E}"/>
              </a:ext>
            </a:extLst>
          </p:cNvPr>
          <p:cNvSpPr txBox="1"/>
          <p:nvPr/>
        </p:nvSpPr>
        <p:spPr>
          <a:xfrm flipH="1">
            <a:off x="7758624" y="5487337"/>
            <a:ext cx="200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372802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701" y="1619250"/>
            <a:ext cx="9239250" cy="42672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chemeClr val="bg1"/>
                </a:solidFill>
              </a:rPr>
              <a:t>Nilai </a:t>
            </a:r>
            <a:r>
              <a:rPr lang="en-ID" sz="5400" b="1" dirty="0" err="1">
                <a:solidFill>
                  <a:schemeClr val="bg1"/>
                </a:solidFill>
              </a:rPr>
              <a:t>tempat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adalah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nama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tempat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dalam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suatu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bilangan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r>
              <a:rPr lang="en-ID" sz="5400" b="1" dirty="0" err="1">
                <a:solidFill>
                  <a:schemeClr val="bg1"/>
                </a:solidFill>
              </a:rPr>
              <a:t>tertentu</a:t>
            </a:r>
            <a:r>
              <a:rPr lang="en-ID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63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78935" y="5914718"/>
            <a:ext cx="2152650" cy="531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chemeClr val="tx1"/>
                </a:solidFill>
              </a:rPr>
              <a:t>satuan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6743" y="5249593"/>
            <a:ext cx="2152650" cy="4342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chemeClr val="tx1"/>
                </a:solidFill>
              </a:rPr>
              <a:t>Puluhan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10418" y="4527503"/>
            <a:ext cx="1592128" cy="5926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chemeClr val="tx1"/>
                </a:solidFill>
              </a:rPr>
              <a:t>Ratusan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28" y="3270002"/>
            <a:ext cx="949644" cy="11814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chemeClr val="tx1"/>
                </a:solidFill>
              </a:rPr>
              <a:t>1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823726" y="3293265"/>
            <a:ext cx="816294" cy="11814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chemeClr val="tx1"/>
                </a:solidFill>
              </a:rPr>
              <a:t>5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52174" y="3270002"/>
            <a:ext cx="816294" cy="11814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5400" b="1" dirty="0">
                <a:solidFill>
                  <a:schemeClr val="tx1"/>
                </a:solidFill>
              </a:rPr>
              <a:t>8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48200" y="438150"/>
            <a:ext cx="4533900" cy="9524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>
                <a:solidFill>
                  <a:schemeClr val="tx1"/>
                </a:solidFill>
              </a:rPr>
              <a:t>Contoh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Nilai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tempat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0627" y="1905928"/>
            <a:ext cx="8132618" cy="85112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dirty="0" err="1">
                <a:solidFill>
                  <a:srgbClr val="002060"/>
                </a:solidFill>
              </a:rPr>
              <a:t>Nilai</a:t>
            </a:r>
            <a:r>
              <a:rPr lang="en-ID" sz="3200" dirty="0">
                <a:solidFill>
                  <a:srgbClr val="002060"/>
                </a:solidFill>
              </a:rPr>
              <a:t> </a:t>
            </a:r>
            <a:r>
              <a:rPr lang="en-ID" sz="3200" dirty="0" err="1">
                <a:solidFill>
                  <a:srgbClr val="002060"/>
                </a:solidFill>
              </a:rPr>
              <a:t>tempat</a:t>
            </a:r>
            <a:r>
              <a:rPr lang="en-ID" sz="3200" dirty="0">
                <a:solidFill>
                  <a:srgbClr val="002060"/>
                </a:solidFill>
              </a:rPr>
              <a:t> </a:t>
            </a:r>
            <a:r>
              <a:rPr lang="en-ID" sz="3200" dirty="0" err="1">
                <a:solidFill>
                  <a:srgbClr val="002060"/>
                </a:solidFill>
              </a:rPr>
              <a:t>pada</a:t>
            </a:r>
            <a:r>
              <a:rPr lang="en-ID" sz="3200" dirty="0">
                <a:solidFill>
                  <a:srgbClr val="002060"/>
                </a:solidFill>
              </a:rPr>
              <a:t> </a:t>
            </a:r>
            <a:r>
              <a:rPr lang="en-ID" sz="3200" dirty="0" err="1">
                <a:solidFill>
                  <a:srgbClr val="002060"/>
                </a:solidFill>
              </a:rPr>
              <a:t>bilangan</a:t>
            </a:r>
            <a:r>
              <a:rPr lang="en-ID" sz="3200" dirty="0">
                <a:solidFill>
                  <a:srgbClr val="002060"/>
                </a:solidFill>
              </a:rPr>
              <a:t>  158 </a:t>
            </a:r>
            <a:r>
              <a:rPr lang="en-ID" sz="3200" dirty="0" err="1">
                <a:solidFill>
                  <a:srgbClr val="002060"/>
                </a:solidFill>
              </a:rPr>
              <a:t>adalah</a:t>
            </a:r>
            <a:r>
              <a:rPr lang="en-ID" sz="3200" dirty="0">
                <a:solidFill>
                  <a:srgbClr val="002060"/>
                </a:solidFill>
              </a:rPr>
              <a:t> …..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9" name="Bent-Up Arrow 18"/>
          <p:cNvSpPr/>
          <p:nvPr/>
        </p:nvSpPr>
        <p:spPr>
          <a:xfrm rot="5400000">
            <a:off x="3499161" y="3075003"/>
            <a:ext cx="1266358" cy="4171361"/>
          </a:xfrm>
          <a:prstGeom prst="bentUpArrow">
            <a:avLst>
              <a:gd name="adj1" fmla="val 25000"/>
              <a:gd name="adj2" fmla="val 20221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Bent-Up Arrow 19"/>
          <p:cNvSpPr/>
          <p:nvPr/>
        </p:nvSpPr>
        <p:spPr>
          <a:xfrm rot="5400000">
            <a:off x="2803285" y="2781769"/>
            <a:ext cx="734292" cy="3942532"/>
          </a:xfrm>
          <a:prstGeom prst="bentUpArrow">
            <a:avLst>
              <a:gd name="adj1" fmla="val 25000"/>
              <a:gd name="adj2" fmla="val 20221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-Up Arrow 20"/>
          <p:cNvSpPr/>
          <p:nvPr/>
        </p:nvSpPr>
        <p:spPr>
          <a:xfrm rot="5400000">
            <a:off x="4018591" y="3475985"/>
            <a:ext cx="2149327" cy="4171361"/>
          </a:xfrm>
          <a:prstGeom prst="bentUpArrow">
            <a:avLst>
              <a:gd name="adj1" fmla="val 25000"/>
              <a:gd name="adj2" fmla="val 2022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EC379CD-F2DF-449C-A08C-D7BE264E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9027"/>
            <a:ext cx="9417145" cy="1041124"/>
          </a:xfrm>
        </p:spPr>
        <p:txBody>
          <a:bodyPr>
            <a:normAutofit/>
          </a:bodyPr>
          <a:lstStyle/>
          <a:p>
            <a:pPr algn="ctr"/>
            <a:r>
              <a:rPr lang="en-US" sz="4400" b="1" cap="none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Perhatikan</a:t>
            </a:r>
            <a:r>
              <a:rPr lang="en-US" sz="4400" b="1" cap="none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Gambar di Bawah </a:t>
            </a:r>
            <a:r>
              <a:rPr lang="en-US" sz="4400" b="1" cap="none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Ini</a:t>
            </a:r>
            <a:r>
              <a:rPr lang="en-US" sz="4400" b="1" cap="none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</a:p>
        </p:txBody>
      </p:sp>
      <p:pic>
        <p:nvPicPr>
          <p:cNvPr id="5" name="Gambar 4">
            <a:extLst>
              <a:ext uri="{FF2B5EF4-FFF2-40B4-BE49-F238E27FC236}">
                <a16:creationId xmlns:a16="http://schemas.microsoft.com/office/drawing/2014/main" id="{DB56FE0D-9B9E-4496-B3A8-2CAE05BDF0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220"/>
          <a:stretch/>
        </p:blipFill>
        <p:spPr>
          <a:xfrm>
            <a:off x="699054" y="1470990"/>
            <a:ext cx="5506218" cy="2109413"/>
          </a:xfrm>
          <a:prstGeom prst="rect">
            <a:avLst/>
          </a:prstGeom>
        </p:spPr>
      </p:pic>
      <p:pic>
        <p:nvPicPr>
          <p:cNvPr id="7" name="Gambar 6">
            <a:extLst>
              <a:ext uri="{FF2B5EF4-FFF2-40B4-BE49-F238E27FC236}">
                <a16:creationId xmlns:a16="http://schemas.microsoft.com/office/drawing/2014/main" id="{3471F6F3-F9D8-4826-A21E-5F25FB375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243" y="3698677"/>
            <a:ext cx="5820587" cy="2909847"/>
          </a:xfrm>
          <a:prstGeom prst="rect">
            <a:avLst/>
          </a:prstGeom>
        </p:spPr>
      </p:pic>
      <p:sp>
        <p:nvSpPr>
          <p:cNvPr id="9" name="Kurung Kurawal Tutup 8">
            <a:extLst>
              <a:ext uri="{FF2B5EF4-FFF2-40B4-BE49-F238E27FC236}">
                <a16:creationId xmlns:a16="http://schemas.microsoft.com/office/drawing/2014/main" id="{F2A9C9CA-8128-488A-8B74-20E0E299F7B9}"/>
              </a:ext>
            </a:extLst>
          </p:cNvPr>
          <p:cNvSpPr/>
          <p:nvPr/>
        </p:nvSpPr>
        <p:spPr>
          <a:xfrm rot="5400000">
            <a:off x="6698973" y="4070735"/>
            <a:ext cx="331305" cy="206733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nah: Bawah 9">
            <a:extLst>
              <a:ext uri="{FF2B5EF4-FFF2-40B4-BE49-F238E27FC236}">
                <a16:creationId xmlns:a16="http://schemas.microsoft.com/office/drawing/2014/main" id="{6934725C-06C8-4233-9BA7-29C81069D113}"/>
              </a:ext>
            </a:extLst>
          </p:cNvPr>
          <p:cNvSpPr/>
          <p:nvPr/>
        </p:nvSpPr>
        <p:spPr>
          <a:xfrm>
            <a:off x="8900310" y="4783286"/>
            <a:ext cx="516835" cy="64223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nah: Bawah 11">
            <a:extLst>
              <a:ext uri="{FF2B5EF4-FFF2-40B4-BE49-F238E27FC236}">
                <a16:creationId xmlns:a16="http://schemas.microsoft.com/office/drawing/2014/main" id="{755EADAB-7DE1-4C44-B0D2-6F945E327C2E}"/>
              </a:ext>
            </a:extLst>
          </p:cNvPr>
          <p:cNvSpPr/>
          <p:nvPr/>
        </p:nvSpPr>
        <p:spPr>
          <a:xfrm rot="17735355">
            <a:off x="2454130" y="2169639"/>
            <a:ext cx="516835" cy="8984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4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956BAA4-C74F-4F05-AC69-6126611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314" y="159026"/>
            <a:ext cx="10131425" cy="1456267"/>
          </a:xfrm>
        </p:spPr>
        <p:txBody>
          <a:bodyPr>
            <a:normAutofit/>
          </a:bodyPr>
          <a:lstStyle/>
          <a:p>
            <a:r>
              <a:rPr lang="en-US" b="1" cap="none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Menghitung</a:t>
            </a:r>
            <a:r>
              <a:rPr lang="en-US" b="1" cap="none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cap="none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banyaknya</a:t>
            </a:r>
            <a:r>
              <a:rPr lang="en-US" b="1" cap="none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cap="none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kubus</a:t>
            </a:r>
            <a:r>
              <a:rPr lang="en-US" b="1" cap="none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b="1" cap="none" dirty="0" err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satuan</a:t>
            </a:r>
            <a:endParaRPr lang="en-US" b="1" cap="none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Gambar 4">
            <a:extLst>
              <a:ext uri="{FF2B5EF4-FFF2-40B4-BE49-F238E27FC236}">
                <a16:creationId xmlns:a16="http://schemas.microsoft.com/office/drawing/2014/main" id="{ADFBCCF0-0F1E-4FF4-91A5-049C1ACD0F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21" t="45408" r="26413" b="20565"/>
          <a:stretch/>
        </p:blipFill>
        <p:spPr>
          <a:xfrm>
            <a:off x="145775" y="1615292"/>
            <a:ext cx="6387548" cy="4187687"/>
          </a:xfrm>
          <a:prstGeom prst="rect">
            <a:avLst/>
          </a:prstGeom>
        </p:spPr>
      </p:pic>
      <p:sp>
        <p:nvSpPr>
          <p:cNvPr id="6" name="Persegi Panjang: Sudut Lengkung 5">
            <a:extLst>
              <a:ext uri="{FF2B5EF4-FFF2-40B4-BE49-F238E27FC236}">
                <a16:creationId xmlns:a16="http://schemas.microsoft.com/office/drawing/2014/main" id="{35AD4F39-7435-4B08-83AC-45103460617B}"/>
              </a:ext>
            </a:extLst>
          </p:cNvPr>
          <p:cNvSpPr/>
          <p:nvPr/>
        </p:nvSpPr>
        <p:spPr>
          <a:xfrm>
            <a:off x="6934143" y="1510747"/>
            <a:ext cx="5002657" cy="25841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138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terdiri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dari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ratusan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puluhan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satuan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138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ratusan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puluhan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satuan</a:t>
            </a:r>
            <a:endParaRPr lang="en-US" sz="2800" dirty="0">
              <a:solidFill>
                <a:srgbClr val="FFFF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138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100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30 </a:t>
            </a:r>
            <a:r>
              <a:rPr lang="en-US" sz="28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</a:p>
          <a:p>
            <a:endParaRPr lang="en-US" sz="2800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endParaRPr lang="en-US" sz="2800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Panah: Kanan 6">
            <a:extLst>
              <a:ext uri="{FF2B5EF4-FFF2-40B4-BE49-F238E27FC236}">
                <a16:creationId xmlns:a16="http://schemas.microsoft.com/office/drawing/2014/main" id="{5B056843-9C20-400D-9CD4-EF766FACC561}"/>
              </a:ext>
            </a:extLst>
          </p:cNvPr>
          <p:cNvSpPr/>
          <p:nvPr/>
        </p:nvSpPr>
        <p:spPr>
          <a:xfrm rot="20664539">
            <a:off x="5275901" y="3144078"/>
            <a:ext cx="1722782" cy="56984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nah: Bengkok-Atas 7">
            <a:extLst>
              <a:ext uri="{FF2B5EF4-FFF2-40B4-BE49-F238E27FC236}">
                <a16:creationId xmlns:a16="http://schemas.microsoft.com/office/drawing/2014/main" id="{93AA50A0-E1D6-423A-9206-E24D79D9EAC1}"/>
              </a:ext>
            </a:extLst>
          </p:cNvPr>
          <p:cNvSpPr/>
          <p:nvPr/>
        </p:nvSpPr>
        <p:spPr>
          <a:xfrm rot="5400000">
            <a:off x="7265860" y="3936299"/>
            <a:ext cx="1039490" cy="364435"/>
          </a:xfrm>
          <a:prstGeom prst="bent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nah: Bengkok-Atas 9">
            <a:extLst>
              <a:ext uri="{FF2B5EF4-FFF2-40B4-BE49-F238E27FC236}">
                <a16:creationId xmlns:a16="http://schemas.microsoft.com/office/drawing/2014/main" id="{BD586D33-FD28-46ED-A403-3AF8CF567DB0}"/>
              </a:ext>
            </a:extLst>
          </p:cNvPr>
          <p:cNvSpPr/>
          <p:nvPr/>
        </p:nvSpPr>
        <p:spPr>
          <a:xfrm rot="5400000">
            <a:off x="6175657" y="4602358"/>
            <a:ext cx="2371602" cy="364435"/>
          </a:xfrm>
          <a:prstGeom prst="bent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nah: Bengkok-Atas 11">
            <a:extLst>
              <a:ext uri="{FF2B5EF4-FFF2-40B4-BE49-F238E27FC236}">
                <a16:creationId xmlns:a16="http://schemas.microsoft.com/office/drawing/2014/main" id="{AEE95CC2-9DCD-4901-AC46-5B76E5F92520}"/>
              </a:ext>
            </a:extLst>
          </p:cNvPr>
          <p:cNvSpPr/>
          <p:nvPr/>
        </p:nvSpPr>
        <p:spPr>
          <a:xfrm rot="5400000">
            <a:off x="6727120" y="4273889"/>
            <a:ext cx="1728872" cy="454104"/>
          </a:xfrm>
          <a:prstGeom prst="bent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rsegi Panjang: Sudut Lengkung 14">
            <a:extLst>
              <a:ext uri="{FF2B5EF4-FFF2-40B4-BE49-F238E27FC236}">
                <a16:creationId xmlns:a16="http://schemas.microsoft.com/office/drawing/2014/main" id="{C32D9CF6-25CB-44B3-A627-9AB1A76299A3}"/>
              </a:ext>
            </a:extLst>
          </p:cNvPr>
          <p:cNvSpPr/>
          <p:nvPr/>
        </p:nvSpPr>
        <p:spPr>
          <a:xfrm>
            <a:off x="7848741" y="4958355"/>
            <a:ext cx="3047998" cy="5340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di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puluhan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9" name="Persegi Panjang: Sudut Lengkung 18">
            <a:extLst>
              <a:ext uri="{FF2B5EF4-FFF2-40B4-BE49-F238E27FC236}">
                <a16:creationId xmlns:a16="http://schemas.microsoft.com/office/drawing/2014/main" id="{3CB402C2-8321-4D51-9D1F-F6F0CE037845}"/>
              </a:ext>
            </a:extLst>
          </p:cNvPr>
          <p:cNvSpPr/>
          <p:nvPr/>
        </p:nvSpPr>
        <p:spPr>
          <a:xfrm>
            <a:off x="8004165" y="4263161"/>
            <a:ext cx="3047998" cy="5340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 di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21" name="Persegi Panjang: Sudut Lengkung 20">
            <a:extLst>
              <a:ext uri="{FF2B5EF4-FFF2-40B4-BE49-F238E27FC236}">
                <a16:creationId xmlns:a16="http://schemas.microsoft.com/office/drawing/2014/main" id="{A64920EB-7EB4-4046-AAFB-A173D3274EE1}"/>
              </a:ext>
            </a:extLst>
          </p:cNvPr>
          <p:cNvSpPr/>
          <p:nvPr/>
        </p:nvSpPr>
        <p:spPr>
          <a:xfrm>
            <a:off x="7543676" y="5604608"/>
            <a:ext cx="3047998" cy="5340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di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ratusan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8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2" grpId="0" animBg="1"/>
      <p:bldP spid="15" grpId="0" animBg="1"/>
      <p:bldP spid="19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34BC945-8090-4A42-B046-25DF94D4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45" y="609599"/>
            <a:ext cx="10131425" cy="715617"/>
          </a:xfrm>
        </p:spPr>
        <p:txBody>
          <a:bodyPr>
            <a:noAutofit/>
          </a:bodyPr>
          <a:lstStyle/>
          <a:p>
            <a:r>
              <a:rPr lang="en-US" sz="3200" b="1" cap="none" dirty="0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Nilai </a:t>
            </a:r>
            <a:r>
              <a:rPr lang="en-US" sz="3200" b="1" cap="none" dirty="0" err="1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Tempat</a:t>
            </a:r>
            <a:r>
              <a:rPr lang="en-US" sz="3200" b="1" cap="none" dirty="0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Dan Nilai Angka</a:t>
            </a:r>
            <a:br>
              <a:rPr lang="en-US" sz="3200" cap="none" dirty="0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endParaRPr lang="en-US" sz="3200" cap="none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9DFED393-1204-44D5-8414-C92070ECE1D5}"/>
              </a:ext>
            </a:extLst>
          </p:cNvPr>
          <p:cNvSpPr txBox="1"/>
          <p:nvPr/>
        </p:nvSpPr>
        <p:spPr>
          <a:xfrm>
            <a:off x="5638800" y="297511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Kotak Teks 4">
            <a:extLst>
              <a:ext uri="{FF2B5EF4-FFF2-40B4-BE49-F238E27FC236}">
                <a16:creationId xmlns:a16="http://schemas.microsoft.com/office/drawing/2014/main" id="{56EBECC0-64E1-4BD0-AC59-39A957604911}"/>
              </a:ext>
            </a:extLst>
          </p:cNvPr>
          <p:cNvSpPr txBox="1"/>
          <p:nvPr/>
        </p:nvSpPr>
        <p:spPr>
          <a:xfrm>
            <a:off x="376417" y="1325216"/>
            <a:ext cx="1114508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Perhatikan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lambang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247</a:t>
            </a:r>
            <a:endParaRPr lang="en-US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        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45058B93-BBE9-405B-8653-056C320CC8D0}"/>
              </a:ext>
            </a:extLst>
          </p:cNvPr>
          <p:cNvSpPr txBox="1"/>
          <p:nvPr/>
        </p:nvSpPr>
        <p:spPr>
          <a:xfrm>
            <a:off x="483705" y="4018261"/>
            <a:ext cx="10322840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id-ID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id-ID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tempat angka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bilangan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bilangan 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menempati tempat</a:t>
            </a:r>
            <a:r>
              <a:rPr lang="en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angka </a:t>
            </a:r>
            <a:r>
              <a:rPr lang="en-US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bilangan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326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46479" y="2187734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ratusan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8004" y="2161310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>
                <a:latin typeface="Arial" panose="020B0604020202020204" pitchFamily="34" charset="0"/>
                <a:cs typeface="Times New Roman" panose="02020603050405020304" pitchFamily="18" charset="0"/>
              </a:rPr>
              <a:t>200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5520" y="3502352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05646" y="2770529"/>
            <a:ext cx="1167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puluhan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18643" y="2863408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40733" y="3450325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08224" y="4854355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ratusan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408223" y="5505880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62011" y="6185676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9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34BC945-8090-4A42-B046-25DF94D4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05" y="606890"/>
            <a:ext cx="10131425" cy="715617"/>
          </a:xfrm>
        </p:spPr>
        <p:txBody>
          <a:bodyPr>
            <a:noAutofit/>
          </a:bodyPr>
          <a:lstStyle/>
          <a:p>
            <a:r>
              <a:rPr lang="en-US" sz="3200" b="1" cap="none" dirty="0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Nilai </a:t>
            </a:r>
            <a:r>
              <a:rPr lang="en-US" sz="3200" b="1" cap="none" dirty="0" err="1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Tempat</a:t>
            </a:r>
            <a:r>
              <a:rPr lang="en-US" sz="3200" b="1" cap="none" dirty="0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Dan Nilai Angka</a:t>
            </a:r>
            <a:br>
              <a:rPr lang="en-US" sz="3200" cap="none" dirty="0">
                <a:solidFill>
                  <a:srgbClr val="00206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endParaRPr lang="en-US" sz="3200" cap="none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9DFED393-1204-44D5-8414-C92070ECE1D5}"/>
              </a:ext>
            </a:extLst>
          </p:cNvPr>
          <p:cNvSpPr txBox="1"/>
          <p:nvPr/>
        </p:nvSpPr>
        <p:spPr>
          <a:xfrm>
            <a:off x="5638800" y="297511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Kotak Teks 4">
            <a:extLst>
              <a:ext uri="{FF2B5EF4-FFF2-40B4-BE49-F238E27FC236}">
                <a16:creationId xmlns:a16="http://schemas.microsoft.com/office/drawing/2014/main" id="{56EBECC0-64E1-4BD0-AC59-39A957604911}"/>
              </a:ext>
            </a:extLst>
          </p:cNvPr>
          <p:cNvSpPr txBox="1"/>
          <p:nvPr/>
        </p:nvSpPr>
        <p:spPr>
          <a:xfrm>
            <a:off x="376417" y="1325216"/>
            <a:ext cx="1114508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Perhatikan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lambang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bilangan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765</a:t>
            </a:r>
            <a:endParaRPr lang="en-US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        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angkanya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45058B93-BBE9-405B-8653-056C320CC8D0}"/>
              </a:ext>
            </a:extLst>
          </p:cNvPr>
          <p:cNvSpPr txBox="1"/>
          <p:nvPr/>
        </p:nvSpPr>
        <p:spPr>
          <a:xfrm>
            <a:off x="483705" y="4018261"/>
            <a:ext cx="10322840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id-ID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id-ID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tempat angka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bilangan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435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eriod"/>
            </a:pP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Angka </a:t>
            </a:r>
            <a:r>
              <a:rPr lang="en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bilangan </a:t>
            </a:r>
            <a:r>
              <a:rPr lang="en-ID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384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menempati tempat</a:t>
            </a:r>
            <a:r>
              <a:rPr lang="en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Nilai angka</a:t>
            </a:r>
            <a:r>
              <a:rPr lang="id-ID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id-ID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bilangan</a:t>
            </a: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326</a:t>
            </a:r>
            <a:r>
              <a:rPr lang="id-ID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46479" y="2187734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ratusan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08004" y="2161310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>
                <a:latin typeface="Arial" panose="020B0604020202020204" pitchFamily="34" charset="0"/>
                <a:cs typeface="Times New Roman" panose="02020603050405020304" pitchFamily="18" charset="0"/>
              </a:rPr>
              <a:t>700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67522" y="3520181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85331" y="2750268"/>
            <a:ext cx="1167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puluhan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18643" y="2790447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46479" y="3507832"/>
            <a:ext cx="102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08224" y="4854355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ratusan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408223" y="5505880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puluhan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62011" y="6185676"/>
            <a:ext cx="108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>
                <a:latin typeface="Arial" panose="020B0604020202020204" pitchFamily="34" charset="0"/>
                <a:cs typeface="Times New Roman" panose="02020603050405020304" pitchFamily="18" charset="0"/>
              </a:rPr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91" y="1277532"/>
            <a:ext cx="3562783" cy="167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774880" y="829998"/>
            <a:ext cx="5526286" cy="1705591"/>
            <a:chOff x="2750" y="151"/>
            <a:chExt cx="2634" cy="1116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0" y="312"/>
              <a:ext cx="1813" cy="9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571" y="151"/>
              <a:ext cx="1813" cy="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13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en-ID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ID" altLang="en-US" sz="5400" b="1" i="0" u="none" strike="noStrike" cap="none" normalizeH="0" baseline="0" dirty="0">
                  <a:ln>
                    <a:noFill/>
                  </a:ln>
                  <a:solidFill>
                    <a:srgbClr val="231F20"/>
                  </a:solidFill>
                  <a:effectLst/>
                  <a:latin typeface="Calibri" panose="020F0502020204030204" pitchFamily="34" charset="0"/>
                </a:rPr>
                <a:t>153</a:t>
              </a:r>
              <a:endParaRPr kumimoji="0" lang="en-US" alt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774760" y="3105053"/>
            <a:ext cx="4211782" cy="10613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>
                <a:solidFill>
                  <a:schemeClr val="bg1"/>
                </a:solidFill>
              </a:rPr>
              <a:t>Angka</a:t>
            </a:r>
            <a:r>
              <a:rPr lang="en-ID" sz="3200" b="1" dirty="0">
                <a:solidFill>
                  <a:schemeClr val="bg1"/>
                </a:solidFill>
              </a:rPr>
              <a:t> 1 </a:t>
            </a:r>
            <a:r>
              <a:rPr lang="en-ID" sz="3200" b="1" dirty="0" err="1">
                <a:solidFill>
                  <a:schemeClr val="bg1"/>
                </a:solidFill>
              </a:rPr>
              <a:t>menepati</a:t>
            </a:r>
            <a:r>
              <a:rPr lang="en-ID" sz="3200" b="1" dirty="0">
                <a:solidFill>
                  <a:schemeClr val="bg1"/>
                </a:solidFill>
              </a:rPr>
              <a:t> </a:t>
            </a:r>
            <a:r>
              <a:rPr lang="en-ID" sz="3200" b="1" dirty="0" err="1">
                <a:solidFill>
                  <a:schemeClr val="bg1"/>
                </a:solidFill>
              </a:rPr>
              <a:t>tempat</a:t>
            </a:r>
            <a:r>
              <a:rPr lang="en-ID" sz="3200" b="1" dirty="0">
                <a:solidFill>
                  <a:schemeClr val="bg1"/>
                </a:solidFill>
              </a:rPr>
              <a:t>_______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34039" y="5238823"/>
            <a:ext cx="4431111" cy="99968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chemeClr val="bg1"/>
                </a:solidFill>
              </a:rPr>
              <a:t>Angka</a:t>
            </a:r>
            <a:r>
              <a:rPr lang="en-ID" sz="2800" b="1" dirty="0">
                <a:solidFill>
                  <a:schemeClr val="bg1"/>
                </a:solidFill>
              </a:rPr>
              <a:t> 1 </a:t>
            </a:r>
            <a:r>
              <a:rPr lang="en-ID" sz="2800" b="1" dirty="0" err="1">
                <a:solidFill>
                  <a:schemeClr val="bg1"/>
                </a:solidFill>
              </a:rPr>
              <a:t>nilainya</a:t>
            </a:r>
            <a:r>
              <a:rPr lang="en-ID" sz="2800" b="1" dirty="0">
                <a:solidFill>
                  <a:schemeClr val="bg1"/>
                </a:solidFill>
              </a:rPr>
              <a:t>_____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44948" y="3172166"/>
            <a:ext cx="4211782" cy="106129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chemeClr val="bg1"/>
                </a:solidFill>
              </a:rPr>
              <a:t>Angka</a:t>
            </a:r>
            <a:r>
              <a:rPr lang="en-ID" sz="2800" b="1" dirty="0">
                <a:solidFill>
                  <a:schemeClr val="bg1"/>
                </a:solidFill>
              </a:rPr>
              <a:t> 1 </a:t>
            </a:r>
            <a:r>
              <a:rPr lang="en-ID" sz="2800" b="1" dirty="0" err="1">
                <a:solidFill>
                  <a:schemeClr val="bg1"/>
                </a:solidFill>
              </a:rPr>
              <a:t>menempati</a:t>
            </a:r>
            <a:r>
              <a:rPr lang="en-ID" sz="2800" b="1" dirty="0">
                <a:solidFill>
                  <a:schemeClr val="bg1"/>
                </a:solidFill>
              </a:rPr>
              <a:t> </a:t>
            </a:r>
            <a:r>
              <a:rPr lang="en-ID" sz="2800" b="1" dirty="0" err="1">
                <a:solidFill>
                  <a:schemeClr val="bg1"/>
                </a:solidFill>
              </a:rPr>
              <a:t>tempat</a:t>
            </a:r>
            <a:r>
              <a:rPr lang="en-ID" sz="2800" b="1" dirty="0">
                <a:solidFill>
                  <a:schemeClr val="bg1"/>
                </a:solidFill>
              </a:rPr>
              <a:t>_______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44948" y="5101071"/>
            <a:ext cx="4621641" cy="107539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chemeClr val="bg1"/>
                </a:solidFill>
              </a:rPr>
              <a:t>Angka</a:t>
            </a:r>
            <a:r>
              <a:rPr lang="en-ID" sz="2800" b="1" dirty="0">
                <a:solidFill>
                  <a:schemeClr val="bg1"/>
                </a:solidFill>
              </a:rPr>
              <a:t> 1 </a:t>
            </a:r>
            <a:r>
              <a:rPr lang="en-ID" sz="2800" b="1" dirty="0" err="1">
                <a:solidFill>
                  <a:schemeClr val="bg1"/>
                </a:solidFill>
              </a:rPr>
              <a:t>nilainya</a:t>
            </a:r>
            <a:r>
              <a:rPr lang="en-ID" sz="2800" b="1" dirty="0">
                <a:solidFill>
                  <a:schemeClr val="bg1"/>
                </a:solidFill>
              </a:rPr>
              <a:t>_____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0651" y="3657600"/>
            <a:ext cx="1874229" cy="46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 err="1">
                <a:solidFill>
                  <a:srgbClr val="FFFF00"/>
                </a:solidFill>
              </a:rPr>
              <a:t>puluhan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05272" y="5407406"/>
            <a:ext cx="1874229" cy="46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>
                <a:solidFill>
                  <a:srgbClr val="FFFF00"/>
                </a:solidFill>
              </a:rPr>
              <a:t>100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43019" y="5527923"/>
            <a:ext cx="1874229" cy="46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>
                <a:solidFill>
                  <a:srgbClr val="FFFF00"/>
                </a:solidFill>
              </a:rPr>
              <a:t>10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36864" y="3649491"/>
            <a:ext cx="1900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 err="1">
                <a:solidFill>
                  <a:srgbClr val="FFFF00"/>
                </a:solidFill>
              </a:rPr>
              <a:t>ratusan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8784" y="485425"/>
            <a:ext cx="4552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dirty="0" err="1"/>
              <a:t>Perhatikan</a:t>
            </a:r>
            <a:r>
              <a:rPr lang="en-ID" sz="2400" dirty="0"/>
              <a:t> </a:t>
            </a:r>
            <a:r>
              <a:rPr lang="en-ID" sz="2400" dirty="0" err="1"/>
              <a:t>bilangan</a:t>
            </a:r>
            <a:r>
              <a:rPr lang="en-ID" sz="2400" dirty="0"/>
              <a:t> </a:t>
            </a:r>
            <a:r>
              <a:rPr lang="en-ID" sz="2400" dirty="0" err="1"/>
              <a:t>berikut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!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011728" y="2212424"/>
            <a:ext cx="1307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600" b="1" dirty="0"/>
              <a:t>315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809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8" grpId="0"/>
      <p:bldP spid="13" grpId="0"/>
      <p:bldP spid="14" grpId="0"/>
      <p:bldP spid="15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113175"/>
              </p:ext>
            </p:extLst>
          </p:nvPr>
        </p:nvGraphicFramePr>
        <p:xfrm>
          <a:off x="428625" y="1984773"/>
          <a:ext cx="9371838" cy="40111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65202">
                  <a:extLst>
                    <a:ext uri="{9D8B030D-6E8A-4147-A177-3AD203B41FA5}">
                      <a16:colId xmlns:a16="http://schemas.microsoft.com/office/drawing/2014/main" val="1161705381"/>
                    </a:ext>
                  </a:extLst>
                </a:gridCol>
                <a:gridCol w="2688609">
                  <a:extLst>
                    <a:ext uri="{9D8B030D-6E8A-4147-A177-3AD203B41FA5}">
                      <a16:colId xmlns:a16="http://schemas.microsoft.com/office/drawing/2014/main" val="922103323"/>
                    </a:ext>
                  </a:extLst>
                </a:gridCol>
                <a:gridCol w="3592627">
                  <a:extLst>
                    <a:ext uri="{9D8B030D-6E8A-4147-A177-3AD203B41FA5}">
                      <a16:colId xmlns:a16="http://schemas.microsoft.com/office/drawing/2014/main" val="1000490028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4061841464"/>
                    </a:ext>
                  </a:extLst>
                </a:gridCol>
              </a:tblGrid>
              <a:tr h="689136">
                <a:tc>
                  <a:txBody>
                    <a:bodyPr/>
                    <a:lstStyle/>
                    <a:p>
                      <a:pPr marL="226060" marR="19875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ID" sz="3200" dirty="0">
                          <a:solidFill>
                            <a:schemeClr val="bg2"/>
                          </a:solidFill>
                          <a:effectLst/>
                        </a:rPr>
                        <a:t>B</a:t>
                      </a:r>
                      <a:r>
                        <a:rPr lang="id-ID" sz="3200" dirty="0">
                          <a:solidFill>
                            <a:schemeClr val="bg2"/>
                          </a:solidFill>
                          <a:effectLst/>
                        </a:rPr>
                        <a:t>ilangan</a:t>
                      </a:r>
                      <a:endParaRPr lang="en-ID" sz="3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30670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chemeClr val="bg2"/>
                          </a:solidFill>
                          <a:effectLst/>
                        </a:rPr>
                        <a:t>angka</a:t>
                      </a:r>
                      <a:endParaRPr lang="en-ID" sz="3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30607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2"/>
                          </a:solidFill>
                          <a:effectLst/>
                        </a:rPr>
                        <a:t>Nilai </a:t>
                      </a:r>
                      <a:r>
                        <a:rPr lang="en-US" sz="3200" dirty="0" err="1">
                          <a:solidFill>
                            <a:schemeClr val="bg2"/>
                          </a:solidFill>
                          <a:effectLst/>
                        </a:rPr>
                        <a:t>angka</a:t>
                      </a:r>
                      <a:endParaRPr lang="en-ID" sz="3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36893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235978"/>
                  </a:ext>
                </a:extLst>
              </a:tr>
              <a:tr h="664406">
                <a:tc>
                  <a:txBody>
                    <a:bodyPr/>
                    <a:lstStyle/>
                    <a:p>
                      <a:pPr marL="226060" marR="18859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002060"/>
                          </a:solidFill>
                          <a:effectLst/>
                        </a:rPr>
                        <a:t>153</a:t>
                      </a: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9019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35306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5902"/>
                  </a:ext>
                </a:extLst>
              </a:tr>
              <a:tr h="664406">
                <a:tc>
                  <a:txBody>
                    <a:bodyPr/>
                    <a:lstStyle/>
                    <a:p>
                      <a:pPr marL="226060" marR="19748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002060"/>
                          </a:solidFill>
                          <a:effectLst/>
                        </a:rPr>
                        <a:t>256</a:t>
                      </a: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9019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35306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40645"/>
                  </a:ext>
                </a:extLst>
              </a:tr>
              <a:tr h="664406">
                <a:tc>
                  <a:txBody>
                    <a:bodyPr/>
                    <a:lstStyle/>
                    <a:p>
                      <a:pPr marL="217805" marR="198755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002060"/>
                          </a:solidFill>
                          <a:effectLst/>
                        </a:rPr>
                        <a:t>424</a:t>
                      </a: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8956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35306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455930"/>
                  </a:ext>
                </a:extLst>
              </a:tr>
              <a:tr h="664406">
                <a:tc>
                  <a:txBody>
                    <a:bodyPr/>
                    <a:lstStyle/>
                    <a:p>
                      <a:pPr marL="226060" marR="18796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002060"/>
                          </a:solidFill>
                          <a:effectLst/>
                        </a:rPr>
                        <a:t>167</a:t>
                      </a: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8956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35306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197342"/>
                  </a:ext>
                </a:extLst>
              </a:tr>
              <a:tr h="664406">
                <a:tc>
                  <a:txBody>
                    <a:bodyPr/>
                    <a:lstStyle/>
                    <a:p>
                      <a:pPr marL="226060" marR="197485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002060"/>
                          </a:solidFill>
                          <a:effectLst/>
                        </a:rPr>
                        <a:t>369</a:t>
                      </a: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9083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8956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4970" marR="353060" algn="ctr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endParaRPr lang="en-ID" sz="3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289735"/>
                  </a:ext>
                </a:extLst>
              </a:tr>
            </a:tbl>
          </a:graphicData>
        </a:graphic>
      </p:graphicFrame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652838" y="34559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009650" y="801843"/>
            <a:ext cx="8617268" cy="7983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 dirty="0" err="1">
                <a:solidFill>
                  <a:schemeClr val="tx1"/>
                </a:solidFill>
              </a:rPr>
              <a:t>Lengkapilah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tabel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rgbClr val="FF0000"/>
                </a:solidFill>
              </a:rPr>
              <a:t>nilai</a:t>
            </a:r>
            <a:r>
              <a:rPr lang="en-ID" sz="3200" b="1" dirty="0">
                <a:solidFill>
                  <a:srgbClr val="FF0000"/>
                </a:solidFill>
              </a:rPr>
              <a:t> </a:t>
            </a:r>
            <a:r>
              <a:rPr lang="en-ID" sz="3200" b="1" dirty="0" err="1">
                <a:solidFill>
                  <a:srgbClr val="FF0000"/>
                </a:solidFill>
              </a:rPr>
              <a:t>angka</a:t>
            </a:r>
            <a:r>
              <a:rPr lang="en-ID" sz="3200" b="1" dirty="0">
                <a:solidFill>
                  <a:srgbClr val="FF0000"/>
                </a:solidFill>
              </a:rPr>
              <a:t>  </a:t>
            </a:r>
            <a:r>
              <a:rPr lang="en-ID" sz="3200" b="1" dirty="0">
                <a:solidFill>
                  <a:schemeClr val="tx1"/>
                </a:solidFill>
              </a:rPr>
              <a:t>di </a:t>
            </a:r>
            <a:r>
              <a:rPr lang="en-ID" sz="3200" b="1" dirty="0" err="1">
                <a:solidFill>
                  <a:schemeClr val="tx1"/>
                </a:solidFill>
              </a:rPr>
              <a:t>bawah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ini</a:t>
            </a:r>
            <a:r>
              <a:rPr lang="en-ID" sz="3200" b="1" dirty="0">
                <a:solidFill>
                  <a:schemeClr val="tx1"/>
                </a:solidFill>
              </a:rPr>
              <a:t> !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4252" y="2909462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0316" y="4110967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22271" y="4163418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10316" y="3512292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433457" y="2955537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100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22271" y="3435980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22271" y="5384402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10316" y="4883073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60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22271" y="4773910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410316" y="5540831"/>
            <a:ext cx="130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/>
              <a:t>300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8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6" grpId="0"/>
      <p:bldP spid="7" grpId="0"/>
      <p:bldP spid="9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779</TotalTime>
  <Words>428</Words>
  <Application>Microsoft Office PowerPoint</Application>
  <PresentationFormat>Layar Lebar</PresentationFormat>
  <Paragraphs>153</Paragraphs>
  <Slides>12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9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Comic Sans MS</vt:lpstr>
      <vt:lpstr>Times New Roman</vt:lpstr>
      <vt:lpstr>Trebuchet MS</vt:lpstr>
      <vt:lpstr>Wingdings</vt:lpstr>
      <vt:lpstr>Wingdings 3</vt:lpstr>
      <vt:lpstr>Facet</vt:lpstr>
      <vt:lpstr>Presentasi PowerPoint</vt:lpstr>
      <vt:lpstr>Presentasi PowerPoint</vt:lpstr>
      <vt:lpstr>Presentasi PowerPoint</vt:lpstr>
      <vt:lpstr>Perhatikan Gambar di Bawah Ini!</vt:lpstr>
      <vt:lpstr>Menghitung banyaknya kubus satuan</vt:lpstr>
      <vt:lpstr>Nilai Tempat Dan Nilai Angka </vt:lpstr>
      <vt:lpstr>Nilai Tempat Dan Nilai Angka </vt:lpstr>
      <vt:lpstr>Presentasi PowerPoint</vt:lpstr>
      <vt:lpstr>Presentasi PowerPoint</vt:lpstr>
      <vt:lpstr>Presentasi PowerPoint</vt:lpstr>
      <vt:lpstr>Tugas Matematika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60</cp:revision>
  <dcterms:created xsi:type="dcterms:W3CDTF">2020-07-13T06:32:45Z</dcterms:created>
  <dcterms:modified xsi:type="dcterms:W3CDTF">2020-07-21T00:41:21Z</dcterms:modified>
</cp:coreProperties>
</file>