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5" r:id="rId4"/>
    <p:sldId id="260" r:id="rId5"/>
    <p:sldId id="261" r:id="rId6"/>
    <p:sldId id="262" r:id="rId7"/>
    <p:sldId id="259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35E8FB"/>
    <a:srgbClr val="FEBA32"/>
    <a:srgbClr val="F13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4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85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2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35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3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2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30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1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7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F9C8-2AB1-4E22-8EAC-27DFE65F50A2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0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0F9C8-2AB1-4E22-8EAC-27DFE65F50A2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5169A-7E7E-4EA3-9C27-D461745B8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16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333" y="337457"/>
            <a:ext cx="8456494" cy="2971799"/>
          </a:xfrm>
          <a:noFill/>
          <a:ln w="3175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en-US" sz="5400" b="1" spc="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anose="0205070206050A020403" pitchFamily="18" charset="0"/>
              </a:rPr>
              <a:t/>
            </a:r>
            <a:br>
              <a:rPr lang="en-US" sz="5400" b="1" spc="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anose="0205070206050A020403" pitchFamily="18" charset="0"/>
              </a:rPr>
            </a:br>
            <a:r>
              <a:rPr lang="en-US" sz="6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Gothic Std Black" panose="020B0706020202040204" pitchFamily="34" charset="0"/>
              </a:rPr>
              <a:t>Membandingkan</a:t>
            </a:r>
            <a:r>
              <a:rPr lang="en-US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Gothic Std Black" panose="020B0706020202040204" pitchFamily="34" charset="0"/>
              </a:rPr>
              <a:t> </a:t>
            </a:r>
            <a:br>
              <a:rPr lang="en-US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Gothic Std Black" panose="020B0706020202040204" pitchFamily="34" charset="0"/>
              </a:rPr>
            </a:br>
            <a:r>
              <a:rPr lang="en-US" sz="6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Gothic Std Black" panose="020B0706020202040204" pitchFamily="34" charset="0"/>
              </a:rPr>
              <a:t>Bilangan</a:t>
            </a:r>
            <a:r>
              <a:rPr lang="en-US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Gothic Std Black" panose="020B0706020202040204" pitchFamily="34" charset="0"/>
              </a:rPr>
              <a:t> </a:t>
            </a:r>
            <a:r>
              <a:rPr lang="en-US" sz="6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Gothic Std Black" panose="020B0706020202040204" pitchFamily="34" charset="0"/>
              </a:rPr>
              <a:t>Ratusan</a:t>
            </a:r>
            <a:r>
              <a:rPr lang="en-US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Gothic Std Black" panose="020B0706020202040204" pitchFamily="34" charset="0"/>
              </a:rPr>
              <a:t> </a:t>
            </a:r>
            <a:r>
              <a:rPr lang="en-US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/>
            </a:r>
            <a:br>
              <a:rPr lang="en-US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</a:b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8443" y="3514802"/>
            <a:ext cx="6856185" cy="954107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Pembelajaran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Kelas</a:t>
            </a:r>
            <a:r>
              <a:rPr lang="en-US" sz="2800" b="1" dirty="0" smtClean="0">
                <a:solidFill>
                  <a:srgbClr val="002060"/>
                </a:solidFill>
              </a:rPr>
              <a:t> 2 </a:t>
            </a:r>
            <a:r>
              <a:rPr lang="en-US" sz="2800" b="1" dirty="0" err="1" smtClean="0">
                <a:solidFill>
                  <a:srgbClr val="002060"/>
                </a:solidFill>
              </a:rPr>
              <a:t>Sekolah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Dasar</a:t>
            </a:r>
            <a:r>
              <a:rPr lang="en-US" sz="2800" b="1" dirty="0" smtClean="0">
                <a:solidFill>
                  <a:srgbClr val="002060"/>
                </a:solidFill>
              </a:rPr>
              <a:t> (SD)</a:t>
            </a:r>
          </a:p>
          <a:p>
            <a:r>
              <a:rPr lang="en-US" sz="2800" b="1" dirty="0" err="1" smtClean="0">
                <a:solidFill>
                  <a:srgbClr val="002060"/>
                </a:solidFill>
              </a:rPr>
              <a:t>Tema</a:t>
            </a:r>
            <a:r>
              <a:rPr lang="en-US" sz="2800" b="1" dirty="0" smtClean="0">
                <a:solidFill>
                  <a:srgbClr val="002060"/>
                </a:solidFill>
              </a:rPr>
              <a:t> 1 : </a:t>
            </a:r>
            <a:r>
              <a:rPr lang="en-US" sz="2800" b="1" dirty="0" err="1" smtClean="0">
                <a:solidFill>
                  <a:srgbClr val="002060"/>
                </a:solidFill>
              </a:rPr>
              <a:t>Hidup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Rukun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3585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17000" r="-1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543" y="376517"/>
            <a:ext cx="10980056" cy="987825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l"/>
            <a:r>
              <a:rPr lang="en-US" sz="3300" b="1" dirty="0" err="1" smtClean="0">
                <a:latin typeface="Bahnschrift SemiLight SemiConde" panose="020B0502040204020203" pitchFamily="34" charset="0"/>
              </a:rPr>
              <a:t>Untuk</a:t>
            </a:r>
            <a:r>
              <a:rPr lang="en-US" sz="3300" b="1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3300" b="1" dirty="0" err="1" smtClean="0">
                <a:latin typeface="Bahnschrift SemiLight SemiConde" panose="020B0502040204020203" pitchFamily="34" charset="0"/>
              </a:rPr>
              <a:t>membandingkan</a:t>
            </a:r>
            <a:r>
              <a:rPr lang="en-US" sz="3300" b="1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3300" b="1" dirty="0" err="1" smtClean="0">
                <a:latin typeface="Bahnschrift SemiLight SemiConde" panose="020B0502040204020203" pitchFamily="34" charset="0"/>
              </a:rPr>
              <a:t>bilangan</a:t>
            </a:r>
            <a:r>
              <a:rPr lang="en-US" sz="3300" b="1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3300" b="1" dirty="0" err="1" smtClean="0">
                <a:latin typeface="Bahnschrift SemiLight SemiConde" panose="020B0502040204020203" pitchFamily="34" charset="0"/>
              </a:rPr>
              <a:t>kita</a:t>
            </a:r>
            <a:r>
              <a:rPr lang="en-US" sz="3300" b="1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3300" b="1" dirty="0" err="1" smtClean="0">
                <a:latin typeface="Bahnschrift SemiLight SemiConde" panose="020B0502040204020203" pitchFamily="34" charset="0"/>
              </a:rPr>
              <a:t>dapat</a:t>
            </a:r>
            <a:r>
              <a:rPr lang="en-US" sz="3300" b="1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3300" b="1" dirty="0" err="1" smtClean="0">
                <a:latin typeface="Bahnschrift SemiLight SemiConde" panose="020B0502040204020203" pitchFamily="34" charset="0"/>
              </a:rPr>
              <a:t>mengikuti</a:t>
            </a:r>
            <a:r>
              <a:rPr lang="en-US" sz="3300" b="1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3300" b="1" dirty="0" err="1" smtClean="0">
                <a:latin typeface="Bahnschrift SemiLight SemiConde" panose="020B0502040204020203" pitchFamily="34" charset="0"/>
              </a:rPr>
              <a:t>langkah-langkah</a:t>
            </a:r>
            <a:r>
              <a:rPr lang="en-US" sz="3300" b="1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3300" b="1" dirty="0" err="1" smtClean="0">
                <a:latin typeface="Bahnschrift SemiLight SemiConde" panose="020B0502040204020203" pitchFamily="34" charset="0"/>
              </a:rPr>
              <a:t>berikut</a:t>
            </a:r>
            <a:r>
              <a:rPr lang="en-US" sz="3300" b="1" dirty="0" smtClean="0">
                <a:latin typeface="Bahnschrift SemiLight SemiConde" panose="020B0502040204020203" pitchFamily="34" charset="0"/>
              </a:rPr>
              <a:t> </a:t>
            </a:r>
            <a:r>
              <a:rPr lang="en-US" sz="3300" b="1" dirty="0" err="1" smtClean="0">
                <a:latin typeface="Bahnschrift SemiLight SemiConde" panose="020B0502040204020203" pitchFamily="34" charset="0"/>
              </a:rPr>
              <a:t>ini</a:t>
            </a:r>
            <a:r>
              <a:rPr lang="en-US" sz="3300" b="1" dirty="0" smtClean="0">
                <a:latin typeface="Bahnschrift SemiLight SemiConde" panose="020B0502040204020203" pitchFamily="34" charset="0"/>
              </a:rPr>
              <a:t>:</a:t>
            </a:r>
          </a:p>
          <a:p>
            <a:pPr algn="l"/>
            <a:endParaRPr lang="en-US" b="1" dirty="0"/>
          </a:p>
        </p:txBody>
      </p:sp>
      <p:pic>
        <p:nvPicPr>
          <p:cNvPr id="1026" name="Picture 2" descr="https://encrypted-tbn0.gstatic.com/images?q=tbn%3AANd9GcTp2clgo2jdJxCgOnN6fVHP58c-7-3PqzJCSQ&amp;usqp=CAU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24" r="37582" b="59809"/>
          <a:stretch/>
        </p:blipFill>
        <p:spPr bwMode="auto">
          <a:xfrm>
            <a:off x="950629" y="4011555"/>
            <a:ext cx="1577884" cy="2685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encrypted-tbn0.gstatic.com/images?q=tbn%3AANd9GcTp2clgo2jdJxCgOnN6fVHP58c-7-3PqzJCSQ&amp;usqp=CAU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76" t="53883"/>
          <a:stretch/>
        </p:blipFill>
        <p:spPr bwMode="auto">
          <a:xfrm>
            <a:off x="9387250" y="4027614"/>
            <a:ext cx="1403439" cy="266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ular Callout 7"/>
          <p:cNvSpPr/>
          <p:nvPr/>
        </p:nvSpPr>
        <p:spPr>
          <a:xfrm>
            <a:off x="834515" y="1617587"/>
            <a:ext cx="2841867" cy="1503313"/>
          </a:xfrm>
          <a:prstGeom prst="wedgeRectCallout">
            <a:avLst>
              <a:gd name="adj1" fmla="val -19798"/>
              <a:gd name="adj2" fmla="val 7565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1.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Bandingkan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angka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mulai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dari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ratusan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.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3860292" y="1617587"/>
            <a:ext cx="4201305" cy="1898314"/>
          </a:xfrm>
          <a:prstGeom prst="wedgeRectCallout">
            <a:avLst>
              <a:gd name="adj1" fmla="val -20833"/>
              <a:gd name="adj2" fmla="val 84804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2.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Jika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angka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ratusannya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sama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,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selanjutnya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bandingkan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angka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pada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tempat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puluhan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.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8318077" y="1617587"/>
            <a:ext cx="3541787" cy="1905935"/>
          </a:xfrm>
          <a:prstGeom prst="wedgeRectCallout">
            <a:avLst>
              <a:gd name="adj1" fmla="val -21213"/>
              <a:gd name="adj2" fmla="val 8750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3.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Jika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angka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puluhan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juga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bernilai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sama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,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bandingkan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angka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pada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tempat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satuan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.</a:t>
            </a:r>
            <a:endParaRPr lang="en-US" sz="2400" dirty="0">
              <a:latin typeface="Century Gothic" panose="020B0502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8708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353" y="1613648"/>
            <a:ext cx="10515600" cy="313316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4900" dirty="0" err="1" smtClean="0">
                <a:latin typeface="Adobe Garamond Pro Bold" panose="02020702060506020403" pitchFamily="18" charset="0"/>
              </a:rPr>
              <a:t>Membandingkan</a:t>
            </a:r>
            <a:r>
              <a:rPr lang="en-US" sz="4900" dirty="0" smtClean="0">
                <a:latin typeface="Adobe Garamond Pro Bold" panose="02020702060506020403" pitchFamily="18" charset="0"/>
              </a:rPr>
              <a:t> </a:t>
            </a:r>
            <a:r>
              <a:rPr lang="en-US" sz="4900" dirty="0" err="1" smtClean="0">
                <a:latin typeface="Adobe Garamond Pro Bold" panose="02020702060506020403" pitchFamily="18" charset="0"/>
              </a:rPr>
              <a:t>bilangan</a:t>
            </a:r>
            <a:r>
              <a:rPr lang="en-US" sz="4900" dirty="0" smtClean="0">
                <a:latin typeface="Adobe Garamond Pro Bold" panose="02020702060506020403" pitchFamily="18" charset="0"/>
              </a:rPr>
              <a:t> </a:t>
            </a:r>
            <a:r>
              <a:rPr lang="en-US" sz="4900" dirty="0" err="1" smtClean="0">
                <a:latin typeface="Adobe Garamond Pro Bold" panose="02020702060506020403" pitchFamily="18" charset="0"/>
              </a:rPr>
              <a:t>dengan</a:t>
            </a:r>
            <a:r>
              <a:rPr lang="en-US" sz="4900" dirty="0" smtClean="0">
                <a:latin typeface="Adobe Garamond Pro Bold" panose="02020702060506020403" pitchFamily="18" charset="0"/>
              </a:rPr>
              <a:t> kata: </a:t>
            </a:r>
            <a:r>
              <a:rPr lang="en-US" sz="4900" dirty="0" err="1" smtClean="0">
                <a:solidFill>
                  <a:srgbClr val="FF0000"/>
                </a:solidFill>
                <a:latin typeface="Adobe Garamond Pro Bold" panose="02020702060506020403" pitchFamily="18" charset="0"/>
              </a:rPr>
              <a:t>lebih</a:t>
            </a:r>
            <a:r>
              <a:rPr lang="en-US" sz="4900" dirty="0" smtClean="0">
                <a:solidFill>
                  <a:srgbClr val="FF0000"/>
                </a:solidFill>
                <a:latin typeface="Adobe Garamond Pro Bold" panose="02020702060506020403" pitchFamily="18" charset="0"/>
              </a:rPr>
              <a:t> </a:t>
            </a:r>
            <a:r>
              <a:rPr lang="en-US" sz="4900" dirty="0" err="1" smtClean="0">
                <a:solidFill>
                  <a:srgbClr val="FF0000"/>
                </a:solidFill>
                <a:latin typeface="Adobe Garamond Pro Bold" panose="02020702060506020403" pitchFamily="18" charset="0"/>
              </a:rPr>
              <a:t>dari</a:t>
            </a:r>
            <a:r>
              <a:rPr lang="en-US" sz="4900" dirty="0" smtClean="0">
                <a:latin typeface="Adobe Garamond Pro Bold" panose="02020702060506020403" pitchFamily="18" charset="0"/>
              </a:rPr>
              <a:t>, </a:t>
            </a:r>
            <a:r>
              <a:rPr lang="en-US" sz="4900" dirty="0" err="1" smtClean="0">
                <a:solidFill>
                  <a:srgbClr val="0070C0"/>
                </a:solidFill>
                <a:latin typeface="Adobe Garamond Pro Bold" panose="02020702060506020403" pitchFamily="18" charset="0"/>
              </a:rPr>
              <a:t>kurang</a:t>
            </a:r>
            <a:r>
              <a:rPr lang="en-US" sz="4900" dirty="0" smtClean="0">
                <a:solidFill>
                  <a:srgbClr val="0070C0"/>
                </a:solidFill>
                <a:latin typeface="Adobe Garamond Pro Bold" panose="02020702060506020403" pitchFamily="18" charset="0"/>
              </a:rPr>
              <a:t> </a:t>
            </a:r>
            <a:r>
              <a:rPr lang="en-US" sz="4900" dirty="0" err="1" smtClean="0">
                <a:solidFill>
                  <a:srgbClr val="0070C0"/>
                </a:solidFill>
                <a:latin typeface="Adobe Garamond Pro Bold" panose="02020702060506020403" pitchFamily="18" charset="0"/>
              </a:rPr>
              <a:t>dari</a:t>
            </a:r>
            <a:r>
              <a:rPr lang="en-US" sz="4900" dirty="0" smtClean="0">
                <a:solidFill>
                  <a:srgbClr val="0070C0"/>
                </a:solidFill>
                <a:latin typeface="Adobe Garamond Pro Bold" panose="02020702060506020403" pitchFamily="18" charset="0"/>
              </a:rPr>
              <a:t> </a:t>
            </a:r>
            <a:r>
              <a:rPr lang="en-US" sz="4900" dirty="0" err="1" smtClean="0">
                <a:latin typeface="Adobe Garamond Pro Bold" panose="02020702060506020403" pitchFamily="18" charset="0"/>
              </a:rPr>
              <a:t>dan</a:t>
            </a:r>
            <a:r>
              <a:rPr lang="en-US" sz="4900" dirty="0" smtClean="0">
                <a:latin typeface="Adobe Garamond Pro Bold" panose="02020702060506020403" pitchFamily="18" charset="0"/>
              </a:rPr>
              <a:t> </a:t>
            </a:r>
            <a:r>
              <a:rPr lang="en-US" sz="4900" dirty="0" err="1" smtClean="0">
                <a:solidFill>
                  <a:srgbClr val="7030A0"/>
                </a:solidFill>
                <a:latin typeface="Adobe Garamond Pro Bold" panose="02020702060506020403" pitchFamily="18" charset="0"/>
              </a:rPr>
              <a:t>sama</a:t>
            </a:r>
            <a:r>
              <a:rPr lang="en-US" sz="4900" dirty="0" smtClean="0">
                <a:solidFill>
                  <a:srgbClr val="7030A0"/>
                </a:solidFill>
                <a:latin typeface="Adobe Garamond Pro Bold" panose="02020702060506020403" pitchFamily="18" charset="0"/>
              </a:rPr>
              <a:t> </a:t>
            </a:r>
            <a:r>
              <a:rPr lang="en-US" sz="4900" dirty="0" err="1" smtClean="0">
                <a:solidFill>
                  <a:srgbClr val="7030A0"/>
                </a:solidFill>
                <a:latin typeface="Adobe Garamond Pro Bold" panose="02020702060506020403" pitchFamily="18" charset="0"/>
              </a:rPr>
              <a:t>dengan</a:t>
            </a:r>
            <a:r>
              <a:rPr lang="en-US" dirty="0" smtClean="0">
                <a:solidFill>
                  <a:srgbClr val="7030A0"/>
                </a:solidFill>
                <a:latin typeface="Adobe Garamond Pro Bold" panose="02020702060506020403" pitchFamily="18" charset="0"/>
              </a:rPr>
              <a:t>.</a:t>
            </a:r>
            <a:endParaRPr lang="en-US" dirty="0">
              <a:solidFill>
                <a:srgbClr val="7030A0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6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87074" y="3400985"/>
            <a:ext cx="1035424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80670" y="3442447"/>
            <a:ext cx="1377390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B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53701" y="2486504"/>
            <a:ext cx="97553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200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031585" y="2714961"/>
            <a:ext cx="685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566158" y="2504310"/>
            <a:ext cx="685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89466" y="2486504"/>
            <a:ext cx="685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50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369365" y="2757527"/>
            <a:ext cx="828065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200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0057844" y="2800827"/>
            <a:ext cx="685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5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79376" y="4867835"/>
            <a:ext cx="5661212" cy="6578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spc="600" dirty="0" smtClean="0"/>
              <a:t>A    ...    B</a:t>
            </a:r>
            <a:endParaRPr lang="en-US" sz="3600" b="1" spc="600" dirty="0"/>
          </a:p>
        </p:txBody>
      </p:sp>
      <p:sp>
        <p:nvSpPr>
          <p:cNvPr id="10" name="Rectangle 9"/>
          <p:cNvSpPr/>
          <p:nvPr/>
        </p:nvSpPr>
        <p:spPr>
          <a:xfrm>
            <a:off x="519716" y="157965"/>
            <a:ext cx="5092426" cy="311880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4" descr="00 Cover.cd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31" y="237495"/>
            <a:ext cx="4541307" cy="1857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6303034" y="237495"/>
            <a:ext cx="5274764" cy="306533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3" name="Picture 6" descr="00 Cover.cd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366" y="326715"/>
            <a:ext cx="3031378" cy="201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124635" y="3442447"/>
            <a:ext cx="153296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257</a:t>
            </a:r>
            <a:endParaRPr lang="en-US" sz="24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97788" y="3442447"/>
            <a:ext cx="1425388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215</a:t>
            </a:r>
            <a:endParaRPr lang="en-US" sz="24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87299" y="4757300"/>
            <a:ext cx="3386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Lebih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dari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461333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8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9" grpId="0" animBg="1"/>
      <p:bldP spid="11" grpId="0" animBg="1"/>
      <p:bldP spid="13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10646"/>
            <a:ext cx="11495314" cy="1325563"/>
          </a:xfrm>
        </p:spPr>
        <p:txBody>
          <a:bodyPr>
            <a:normAutofit/>
          </a:bodyPr>
          <a:lstStyle/>
          <a:p>
            <a:r>
              <a:rPr lang="nn-NO" sz="4000" b="1" dirty="0"/>
              <a:t>Bandingkan dua bilangan berikut </a:t>
            </a:r>
            <a:r>
              <a:rPr lang="nn-NO" sz="4000" b="1" dirty="0" smtClean="0"/>
              <a:t>dengan </a:t>
            </a:r>
            <a:r>
              <a:rPr lang="en-US" sz="4000" b="1" dirty="0" err="1" smtClean="0"/>
              <a:t>memerhatikan</a:t>
            </a:r>
            <a:r>
              <a:rPr lang="en-US" sz="4000" b="1" dirty="0" smtClean="0"/>
              <a:t> </a:t>
            </a:r>
            <a:r>
              <a:rPr lang="en-US" sz="4000" b="1" dirty="0" err="1"/>
              <a:t>angka</a:t>
            </a:r>
            <a:r>
              <a:rPr lang="en-US" sz="4000" b="1" dirty="0"/>
              <a:t> </a:t>
            </a:r>
            <a:r>
              <a:rPr lang="en-US" sz="4000" b="1" dirty="0" err="1"/>
              <a:t>penyusunnya</a:t>
            </a:r>
            <a:r>
              <a:rPr lang="en-US" sz="4000" b="1" dirty="0"/>
              <a:t>!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3603"/>
            <a:ext cx="6056086" cy="28522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en-US" sz="4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4400" dirty="0" smtClean="0"/>
              <a:t>349 </a:t>
            </a:r>
            <a:r>
              <a:rPr lang="en-US" sz="4400" dirty="0"/>
              <a:t>= ........ + ...... + </a:t>
            </a:r>
            <a:r>
              <a:rPr lang="en-US" sz="4400" dirty="0" smtClean="0"/>
              <a:t>....</a:t>
            </a:r>
          </a:p>
          <a:p>
            <a:pPr marL="0" indent="0">
              <a:buNone/>
            </a:pPr>
            <a:endParaRPr lang="en-US" sz="4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4400" dirty="0" smtClean="0"/>
              <a:t>394 </a:t>
            </a:r>
            <a:r>
              <a:rPr lang="en-US" sz="4400" dirty="0"/>
              <a:t>= ........ + ...... + ....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97843" y="2177143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300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26856" y="2149685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40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46058" y="2249161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9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762249" y="3602073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300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378324" y="3643902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90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686877" y="3632732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4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4555916"/>
            <a:ext cx="6644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Jadi</a:t>
            </a:r>
            <a:r>
              <a:rPr lang="en-US" sz="3200" dirty="0" smtClean="0"/>
              <a:t>, </a:t>
            </a:r>
            <a:r>
              <a:rPr lang="en-US" sz="3200" dirty="0" err="1" smtClean="0"/>
              <a:t>bilangan</a:t>
            </a:r>
            <a:r>
              <a:rPr lang="en-US" sz="3200" dirty="0" smtClean="0"/>
              <a:t> 349 </a:t>
            </a:r>
            <a:r>
              <a:rPr lang="en-US" sz="3200" dirty="0" err="1" smtClean="0"/>
              <a:t>kurang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394.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5420070"/>
            <a:ext cx="4488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349 </a:t>
            </a:r>
            <a:r>
              <a:rPr lang="en-US" sz="3200" b="1" dirty="0" err="1" smtClean="0"/>
              <a:t>kurang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dari</a:t>
            </a:r>
            <a:r>
              <a:rPr lang="en-US" sz="3200" b="1" dirty="0" smtClean="0"/>
              <a:t> </a:t>
            </a:r>
            <a:r>
              <a:rPr lang="en-US" sz="3200" b="1" dirty="0" smtClean="0"/>
              <a:t>394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801266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05" y="409064"/>
            <a:ext cx="11495314" cy="1325563"/>
          </a:xfrm>
        </p:spPr>
        <p:txBody>
          <a:bodyPr>
            <a:normAutofit/>
          </a:bodyPr>
          <a:lstStyle/>
          <a:p>
            <a:r>
              <a:rPr lang="nn-NO" sz="4000" b="1" dirty="0"/>
              <a:t>Bandingkan dua bilangan berikut </a:t>
            </a:r>
            <a:r>
              <a:rPr lang="nn-NO" sz="4000" b="1" dirty="0" smtClean="0"/>
              <a:t>dengan </a:t>
            </a:r>
            <a:r>
              <a:rPr lang="en-US" sz="4000" b="1" dirty="0" err="1"/>
              <a:t>memerhatikan</a:t>
            </a:r>
            <a:r>
              <a:rPr lang="en-US" sz="4000" b="1" dirty="0"/>
              <a:t> </a:t>
            </a:r>
            <a:r>
              <a:rPr lang="en-US" sz="4000" b="1" dirty="0" err="1"/>
              <a:t>angka</a:t>
            </a:r>
            <a:r>
              <a:rPr lang="en-US" sz="4000" b="1" dirty="0"/>
              <a:t> </a:t>
            </a:r>
            <a:r>
              <a:rPr lang="en-US" sz="4000" b="1" dirty="0" err="1"/>
              <a:t>penyusunnya</a:t>
            </a:r>
            <a:r>
              <a:rPr lang="en-US" sz="4000" b="1" dirty="0"/>
              <a:t>!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14" y="1807205"/>
            <a:ext cx="6056086" cy="28522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en-US" sz="4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4400" dirty="0" smtClean="0"/>
              <a:t>567 </a:t>
            </a:r>
            <a:r>
              <a:rPr lang="en-US" sz="4400" dirty="0"/>
              <a:t>= ........ + ...... + </a:t>
            </a:r>
            <a:r>
              <a:rPr lang="en-US" sz="4400" dirty="0" smtClean="0"/>
              <a:t>....</a:t>
            </a:r>
          </a:p>
          <a:p>
            <a:pPr marL="0" indent="0">
              <a:buNone/>
            </a:pPr>
            <a:endParaRPr lang="en-US" sz="4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4400" dirty="0" smtClean="0"/>
              <a:t>256 </a:t>
            </a:r>
            <a:r>
              <a:rPr lang="en-US" sz="4400" dirty="0"/>
              <a:t>= ........ + ...... + ....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97843" y="2177143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500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26856" y="2149685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60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46058" y="2249161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62249" y="3602073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200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378324" y="3643902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50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686877" y="3632732"/>
            <a:ext cx="899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2886" y="4897842"/>
            <a:ext cx="6644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Jadi</a:t>
            </a:r>
            <a:r>
              <a:rPr lang="en-US" sz="3200" dirty="0" smtClean="0"/>
              <a:t>, </a:t>
            </a:r>
            <a:r>
              <a:rPr lang="en-US" sz="3200" dirty="0" err="1" smtClean="0"/>
              <a:t>bilangan</a:t>
            </a:r>
            <a:r>
              <a:rPr lang="en-US" sz="3200" dirty="0" smtClean="0"/>
              <a:t> </a:t>
            </a:r>
            <a:r>
              <a:rPr lang="en-US" sz="3200" dirty="0" smtClean="0"/>
              <a:t>567 </a:t>
            </a:r>
            <a:r>
              <a:rPr lang="en-US" sz="3200" dirty="0" err="1" smtClean="0"/>
              <a:t>lebih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256.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738414" y="5627773"/>
            <a:ext cx="3639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567 </a:t>
            </a:r>
            <a:r>
              <a:rPr lang="en-US" sz="3200" b="1" dirty="0" err="1" smtClean="0"/>
              <a:t>lebih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dari</a:t>
            </a:r>
            <a:r>
              <a:rPr lang="en-US" sz="3200" b="1" dirty="0" smtClean="0"/>
              <a:t> 256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002049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24" y="641810"/>
            <a:ext cx="10515600" cy="132556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Membandingkan</a:t>
            </a:r>
            <a:r>
              <a:rPr lang="en-US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bilangan</a:t>
            </a:r>
            <a:r>
              <a:rPr lang="en-US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dengan</a:t>
            </a:r>
            <a:r>
              <a:rPr lang="en-US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menggunakan</a:t>
            </a:r>
            <a:r>
              <a:rPr lang="en-US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simbol</a:t>
            </a:r>
            <a:endParaRPr lang="en-US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56056" y="2780146"/>
            <a:ext cx="1407459" cy="99356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600" b="1" dirty="0" smtClean="0">
                <a:latin typeface="Comic Sans MS" panose="030F0702030302020204" pitchFamily="66" charset="0"/>
              </a:rPr>
              <a:t>=</a:t>
            </a:r>
            <a:endParaRPr lang="en-US" sz="6600" b="1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41368" y="2910774"/>
            <a:ext cx="1407459" cy="9826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7200" b="1" dirty="0" smtClean="0">
                <a:latin typeface="Comic Sans MS" panose="030F0702030302020204" pitchFamily="66" charset="0"/>
              </a:rPr>
              <a:t>&gt;</a:t>
            </a:r>
            <a:endParaRPr lang="en-US" sz="7200" b="1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45179" y="2910774"/>
            <a:ext cx="1407459" cy="9826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8000" b="1" dirty="0">
                <a:latin typeface="Comic Sans MS" panose="030F0702030302020204" pitchFamily="66" charset="0"/>
              </a:rPr>
              <a:t>&lt;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911350" y="4144434"/>
            <a:ext cx="4096873" cy="80408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dirty="0" err="1" smtClean="0">
                <a:latin typeface="Comic Sans MS" panose="030F0702030302020204" pitchFamily="66" charset="0"/>
              </a:rPr>
              <a:t>Sama</a:t>
            </a:r>
            <a:r>
              <a:rPr lang="en-US" sz="4400" b="1" dirty="0">
                <a:latin typeface="Comic Sans MS" panose="030F0702030302020204" pitchFamily="66" charset="0"/>
              </a:rPr>
              <a:t> </a:t>
            </a:r>
            <a:r>
              <a:rPr lang="en-US" sz="4400" b="1" dirty="0" err="1" smtClean="0">
                <a:latin typeface="Comic Sans MS" panose="030F0702030302020204" pitchFamily="66" charset="0"/>
              </a:rPr>
              <a:t>dengan</a:t>
            </a:r>
            <a:endParaRPr lang="en-US" sz="4400" b="1" dirty="0">
              <a:latin typeface="Comic Sans MS" panose="030F0702030302020204" pitchFamily="66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086784" y="4111806"/>
            <a:ext cx="3524251" cy="7694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dirty="0" err="1" smtClean="0">
                <a:latin typeface="Comic Sans MS" panose="030F0702030302020204" pitchFamily="66" charset="0"/>
              </a:rPr>
              <a:t>Kurang</a:t>
            </a:r>
            <a:r>
              <a:rPr lang="en-US" sz="4400" b="1" dirty="0" smtClean="0">
                <a:latin typeface="Comic Sans MS" panose="030F0702030302020204" pitchFamily="66" charset="0"/>
              </a:rPr>
              <a:t> </a:t>
            </a:r>
            <a:r>
              <a:rPr lang="en-US" sz="4400" b="1" dirty="0" err="1" smtClean="0">
                <a:latin typeface="Comic Sans MS" panose="030F0702030302020204" pitchFamily="66" charset="0"/>
              </a:rPr>
              <a:t>dari</a:t>
            </a:r>
            <a:endParaRPr lang="en-US" sz="4400" b="1" dirty="0">
              <a:latin typeface="Comic Sans MS" panose="030F0702030302020204" pitchFamily="66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88624" y="4082779"/>
            <a:ext cx="2712948" cy="7694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000" b="1" dirty="0" err="1" smtClean="0">
                <a:latin typeface="Comic Sans MS" panose="030F0702030302020204" pitchFamily="66" charset="0"/>
              </a:rPr>
              <a:t>Lebih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dari</a:t>
            </a:r>
            <a:endParaRPr lang="en-US" sz="4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0743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1389"/>
            <a:ext cx="11107057" cy="854075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Lengkapilah</a:t>
            </a:r>
            <a:r>
              <a:rPr lang="en-US" b="1" dirty="0" smtClean="0"/>
              <a:t> </a:t>
            </a:r>
            <a:r>
              <a:rPr lang="en-US" b="1" dirty="0" err="1"/>
              <a:t>titik-titik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tanda</a:t>
            </a:r>
            <a:r>
              <a:rPr lang="en-US" b="1" dirty="0"/>
              <a:t> “&lt; , &gt;</a:t>
            </a:r>
            <a:r>
              <a:rPr lang="en-US" b="1" dirty="0" smtClean="0"/>
              <a:t>,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smtClean="0"/>
              <a:t>= </a:t>
            </a:r>
            <a:r>
              <a:rPr lang="en-US" b="1" dirty="0"/>
              <a:t>“!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915886"/>
            <a:ext cx="4169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600" dirty="0" smtClean="0"/>
              <a:t>236 </a:t>
            </a:r>
            <a:r>
              <a:rPr lang="en-US" sz="4800" b="1" spc="600" dirty="0" smtClean="0"/>
              <a:t>… </a:t>
            </a:r>
            <a:r>
              <a:rPr lang="en-US" sz="4800" b="1" spc="600" dirty="0" smtClean="0"/>
              <a:t>231</a:t>
            </a:r>
            <a:endParaRPr lang="en-US" sz="4800" b="1" spc="6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606801"/>
            <a:ext cx="4169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600" dirty="0" smtClean="0"/>
              <a:t>543 </a:t>
            </a:r>
            <a:r>
              <a:rPr lang="en-US" sz="4800" b="1" spc="600" dirty="0" smtClean="0"/>
              <a:t>… 527</a:t>
            </a:r>
            <a:endParaRPr lang="en-US" sz="4800" b="1" spc="6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5595257"/>
            <a:ext cx="4169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600" dirty="0" smtClean="0"/>
              <a:t>745 </a:t>
            </a:r>
            <a:r>
              <a:rPr lang="en-US" sz="4800" b="1" spc="600" dirty="0" smtClean="0"/>
              <a:t>… 749 </a:t>
            </a:r>
            <a:endParaRPr lang="en-US" sz="4800" b="1" spc="600" dirty="0"/>
          </a:p>
        </p:txBody>
      </p:sp>
      <p:sp>
        <p:nvSpPr>
          <p:cNvPr id="3" name="TextBox 2"/>
          <p:cNvSpPr txBox="1"/>
          <p:nvPr/>
        </p:nvSpPr>
        <p:spPr>
          <a:xfrm>
            <a:off x="2443840" y="1775334"/>
            <a:ext cx="9579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&gt;</a:t>
            </a:r>
            <a:endParaRPr lang="en-US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443841" y="3477305"/>
            <a:ext cx="9579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/>
              <a:t>&gt;</a:t>
            </a:r>
            <a:endParaRPr lang="en-US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443841" y="5297716"/>
            <a:ext cx="9579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&lt;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0521562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3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1389"/>
            <a:ext cx="11107057" cy="854075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Lengkapilah</a:t>
            </a:r>
            <a:r>
              <a:rPr lang="en-US" b="1" dirty="0" smtClean="0"/>
              <a:t> </a:t>
            </a:r>
            <a:r>
              <a:rPr lang="en-US" b="1" dirty="0" err="1"/>
              <a:t>titik-titik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tanda</a:t>
            </a:r>
            <a:r>
              <a:rPr lang="en-US" b="1" dirty="0"/>
              <a:t> “&lt; , &gt;</a:t>
            </a:r>
            <a:r>
              <a:rPr lang="en-US" b="1" dirty="0" smtClean="0"/>
              <a:t>,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smtClean="0"/>
              <a:t>= </a:t>
            </a:r>
            <a:r>
              <a:rPr lang="en-US" b="1" dirty="0"/>
              <a:t>“!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915886"/>
            <a:ext cx="4169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600" dirty="0" smtClean="0"/>
              <a:t>669 </a:t>
            </a:r>
            <a:r>
              <a:rPr lang="en-US" sz="4800" b="1" spc="600" dirty="0" smtClean="0"/>
              <a:t>… 769</a:t>
            </a:r>
            <a:endParaRPr lang="en-US" sz="4800" b="1" spc="6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606801"/>
            <a:ext cx="4169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600" dirty="0" smtClean="0"/>
              <a:t>540 </a:t>
            </a:r>
            <a:r>
              <a:rPr lang="en-US" sz="4800" b="1" spc="600" dirty="0" smtClean="0"/>
              <a:t>… </a:t>
            </a:r>
            <a:r>
              <a:rPr lang="en-US" sz="4800" b="1" spc="600" dirty="0" smtClean="0"/>
              <a:t>450</a:t>
            </a:r>
            <a:endParaRPr lang="en-US" sz="4800" b="1" spc="6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5595257"/>
            <a:ext cx="4169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600" dirty="0" smtClean="0"/>
              <a:t>992 </a:t>
            </a:r>
            <a:r>
              <a:rPr lang="en-US" sz="4800" b="1" spc="600" dirty="0" smtClean="0"/>
              <a:t>… </a:t>
            </a:r>
            <a:r>
              <a:rPr lang="en-US" sz="4800" b="1" spc="600" dirty="0" smtClean="0"/>
              <a:t>330</a:t>
            </a:r>
            <a:endParaRPr lang="en-US" sz="4800" b="1" spc="600" dirty="0"/>
          </a:p>
        </p:txBody>
      </p:sp>
      <p:sp>
        <p:nvSpPr>
          <p:cNvPr id="3" name="TextBox 2"/>
          <p:cNvSpPr txBox="1"/>
          <p:nvPr/>
        </p:nvSpPr>
        <p:spPr>
          <a:xfrm>
            <a:off x="2443842" y="1781500"/>
            <a:ext cx="9579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&lt;</a:t>
            </a:r>
            <a:endParaRPr lang="en-US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443841" y="3477305"/>
            <a:ext cx="9579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&gt;</a:t>
            </a:r>
            <a:endParaRPr lang="en-US" sz="4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443841" y="5263790"/>
            <a:ext cx="9579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&gt;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039637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3" grpId="0"/>
      <p:bldP spid="8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229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Adobe Caslon Pro Bold</vt:lpstr>
      <vt:lpstr>Adobe Garamond Pro Bold</vt:lpstr>
      <vt:lpstr>Arial</vt:lpstr>
      <vt:lpstr>Arial Rounded MT Bold</vt:lpstr>
      <vt:lpstr>Bahnschrift SemiLight SemiConde</vt:lpstr>
      <vt:lpstr>Bell Gothic Std Black</vt:lpstr>
      <vt:lpstr>Calibri</vt:lpstr>
      <vt:lpstr>Calibri Light</vt:lpstr>
      <vt:lpstr>Century Gothic</vt:lpstr>
      <vt:lpstr>Comic Sans MS</vt:lpstr>
      <vt:lpstr>Wingdings</vt:lpstr>
      <vt:lpstr>Office Theme</vt:lpstr>
      <vt:lpstr> Membandingkan  Bilangan Ratusan  </vt:lpstr>
      <vt:lpstr>PowerPoint Presentation</vt:lpstr>
      <vt:lpstr>Membandingkan bilangan dengan kata: lebih dari, kurang dari dan sama dengan.</vt:lpstr>
      <vt:lpstr>PowerPoint Presentation</vt:lpstr>
      <vt:lpstr>Bandingkan dua bilangan berikut dengan memerhatikan angka penyusunnya!</vt:lpstr>
      <vt:lpstr>Bandingkan dua bilangan berikut dengan memerhatikan angka penyusunnya!</vt:lpstr>
      <vt:lpstr>Membandingkan bilangan dengan menggunakan simbol</vt:lpstr>
      <vt:lpstr>Lengkapilah titik-titik dengan tanda “&lt; , &gt;, atau = “!</vt:lpstr>
      <vt:lpstr>Lengkapilah titik-titik dengan tanda “&lt; , &gt;, atau = “!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Membandingkan Bilangan</dc:title>
  <dc:creator>Asus</dc:creator>
  <cp:lastModifiedBy>LENOVO</cp:lastModifiedBy>
  <cp:revision>37</cp:revision>
  <dcterms:created xsi:type="dcterms:W3CDTF">2020-07-30T07:30:41Z</dcterms:created>
  <dcterms:modified xsi:type="dcterms:W3CDTF">2020-08-05T04:50:58Z</dcterms:modified>
</cp:coreProperties>
</file>