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7" r:id="rId5"/>
    <p:sldId id="266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FF66"/>
    <a:srgbClr val="FF99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8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3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2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5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8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A3C5D-C59B-4A0E-8769-40A99E476B2D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3B6A-7C5A-4AA5-A710-D03B8977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6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atematika Itu Sulit Dihindari, Ini 4 Alasannya - My Study Worl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45" y="763784"/>
            <a:ext cx="3606073" cy="2019401"/>
          </a:xfrm>
          <a:prstGeom prst="rect">
            <a:avLst/>
          </a:prstGeom>
        </p:spPr>
      </p:pic>
      <p:sp>
        <p:nvSpPr>
          <p:cNvPr id="3" name="Kotak Teks 2">
            <a:extLst>
              <a:ext uri="{FF2B5EF4-FFF2-40B4-BE49-F238E27FC236}">
                <a16:creationId xmlns:a16="http://schemas.microsoft.com/office/drawing/2014/main" id="{89248277-B167-4116-A9F1-40AFC7AD279D}"/>
              </a:ext>
            </a:extLst>
          </p:cNvPr>
          <p:cNvSpPr txBox="1"/>
          <p:nvPr/>
        </p:nvSpPr>
        <p:spPr>
          <a:xfrm>
            <a:off x="3246782" y="3114261"/>
            <a:ext cx="7818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Century Gothic" panose="020B0502020202020204" pitchFamily="34" charset="0"/>
              </a:rPr>
              <a:t>PENJUMLAHAN</a:t>
            </a:r>
          </a:p>
        </p:txBody>
      </p:sp>
    </p:spTree>
    <p:extLst>
      <p:ext uri="{BB962C8B-B14F-4D97-AF65-F5344CB8AC3E}">
        <p14:creationId xmlns:p14="http://schemas.microsoft.com/office/powerpoint/2010/main" val="334209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19351" y="206479"/>
            <a:ext cx="9519461" cy="12320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</a:rPr>
              <a:t>PENJUMLAHAN TIDAK MENYIMPAN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6588" y="1651819"/>
            <a:ext cx="4468760" cy="69317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>
                <a:solidFill>
                  <a:schemeClr val="tx1"/>
                </a:solidFill>
              </a:rPr>
              <a:t>Perhatikanlah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contoh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berikut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ini</a:t>
            </a:r>
            <a:r>
              <a:rPr lang="en-ID" sz="2400" b="1" dirty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99545" y="2344994"/>
            <a:ext cx="12001393" cy="4513006"/>
            <a:chOff x="-299545" y="2344994"/>
            <a:chExt cx="12001393" cy="4513006"/>
          </a:xfrm>
        </p:grpSpPr>
        <p:sp>
          <p:nvSpPr>
            <p:cNvPr id="6" name="Rounded Rectangle 5"/>
            <p:cNvSpPr/>
            <p:nvPr/>
          </p:nvSpPr>
          <p:spPr>
            <a:xfrm>
              <a:off x="-299545" y="2344994"/>
              <a:ext cx="12001393" cy="45130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9600" b="1" dirty="0">
                  <a:solidFill>
                    <a:schemeClr val="tx1"/>
                  </a:solidFill>
                </a:rPr>
                <a:t>3 </a:t>
              </a:r>
              <a:r>
                <a:rPr lang="en-ID" sz="9600" b="1" dirty="0">
                  <a:solidFill>
                    <a:srgbClr val="002060"/>
                  </a:solidFill>
                </a:rPr>
                <a:t>4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rgbClr val="FF0000"/>
                  </a:solidFill>
                </a:rPr>
                <a:t>1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ID" sz="9600" b="1" dirty="0">
                  <a:solidFill>
                    <a:schemeClr val="tx1"/>
                  </a:solidFill>
                </a:rPr>
                <a:t>1 </a:t>
              </a:r>
              <a:r>
                <a:rPr lang="en-ID" sz="9600" b="1" dirty="0">
                  <a:solidFill>
                    <a:srgbClr val="002060"/>
                  </a:solidFill>
                </a:rPr>
                <a:t>5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rgbClr val="FF0000"/>
                  </a:solidFill>
                </a:rPr>
                <a:t>4</a:t>
              </a:r>
            </a:p>
            <a:p>
              <a:pPr algn="ctr"/>
              <a:r>
                <a:rPr lang="en-ID" sz="9600" b="1" dirty="0">
                  <a:solidFill>
                    <a:schemeClr val="tx1"/>
                  </a:solidFill>
                </a:rPr>
                <a:t>       </a:t>
              </a:r>
              <a:endParaRPr lang="en-ID" sz="9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624519" y="5330104"/>
              <a:ext cx="2153264" cy="147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Plus 12"/>
            <p:cNvSpPr/>
            <p:nvPr/>
          </p:nvSpPr>
          <p:spPr>
            <a:xfrm>
              <a:off x="7110020" y="5102016"/>
              <a:ext cx="723900" cy="456176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6149798" y="5429214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23537" y="5429214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9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24519" y="5429215"/>
            <a:ext cx="788048" cy="121762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5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5044" y="1959139"/>
            <a:ext cx="5674859" cy="43313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Bilangan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 495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merupakan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hasil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penjumlahan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dari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341 + 154</a:t>
            </a:r>
          </a:p>
          <a:p>
            <a:pPr algn="ctr"/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Oleh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karena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itu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penjumlahan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seperti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ini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disebut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penjumlahan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tidak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D" sz="3200" b="1" dirty="0" err="1">
                <a:solidFill>
                  <a:schemeClr val="accent2">
                    <a:lumMod val="50000"/>
                  </a:schemeClr>
                </a:solidFill>
              </a:rPr>
              <a:t>menyimpan</a:t>
            </a:r>
            <a:r>
              <a:rPr lang="en-ID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67103" y="725214"/>
            <a:ext cx="4130566" cy="5817476"/>
            <a:chOff x="867103" y="725214"/>
            <a:chExt cx="4130566" cy="5817476"/>
          </a:xfrm>
        </p:grpSpPr>
        <p:sp>
          <p:nvSpPr>
            <p:cNvPr id="4" name="Rounded Rectangle 3"/>
            <p:cNvSpPr/>
            <p:nvPr/>
          </p:nvSpPr>
          <p:spPr>
            <a:xfrm>
              <a:off x="867103" y="725214"/>
              <a:ext cx="4130566" cy="581747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8800" b="1" dirty="0">
                  <a:solidFill>
                    <a:srgbClr val="FF0000"/>
                  </a:solidFill>
                </a:rPr>
                <a:t>3</a:t>
              </a:r>
              <a:r>
                <a:rPr lang="en-ID" sz="8800" b="1" dirty="0">
                  <a:solidFill>
                    <a:schemeClr val="tx1"/>
                  </a:solidFill>
                </a:rPr>
                <a:t> </a:t>
              </a:r>
              <a:r>
                <a:rPr lang="en-ID" sz="8800" b="1" dirty="0">
                  <a:solidFill>
                    <a:schemeClr val="accent6">
                      <a:lumMod val="50000"/>
                    </a:schemeClr>
                  </a:solidFill>
                </a:rPr>
                <a:t>4</a:t>
              </a:r>
              <a:r>
                <a:rPr lang="en-ID" sz="8800" b="1" dirty="0">
                  <a:solidFill>
                    <a:schemeClr val="tx1"/>
                  </a:solidFill>
                </a:rPr>
                <a:t> </a:t>
              </a:r>
              <a:r>
                <a:rPr lang="en-ID" sz="8800" b="1" dirty="0">
                  <a:solidFill>
                    <a:schemeClr val="accent2">
                      <a:lumMod val="50000"/>
                    </a:schemeClr>
                  </a:solidFill>
                </a:rPr>
                <a:t>1</a:t>
              </a:r>
              <a:r>
                <a:rPr lang="en-ID" sz="8800" b="1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ID" sz="8800" b="1" dirty="0">
                  <a:solidFill>
                    <a:srgbClr val="FF0000"/>
                  </a:solidFill>
                </a:rPr>
                <a:t>1</a:t>
              </a:r>
              <a:r>
                <a:rPr lang="en-ID" sz="8800" b="1" dirty="0">
                  <a:solidFill>
                    <a:schemeClr val="tx1"/>
                  </a:solidFill>
                </a:rPr>
                <a:t> </a:t>
              </a:r>
              <a:r>
                <a:rPr lang="en-ID" sz="8800" b="1" dirty="0">
                  <a:solidFill>
                    <a:schemeClr val="accent6">
                      <a:lumMod val="50000"/>
                    </a:schemeClr>
                  </a:solidFill>
                </a:rPr>
                <a:t>5</a:t>
              </a:r>
              <a:r>
                <a:rPr lang="en-ID" sz="8800" b="1" dirty="0">
                  <a:solidFill>
                    <a:schemeClr val="tx1"/>
                  </a:solidFill>
                </a:rPr>
                <a:t> </a:t>
              </a:r>
              <a:r>
                <a:rPr lang="en-ID" sz="8800" b="1" dirty="0">
                  <a:solidFill>
                    <a:schemeClr val="accent2">
                      <a:lumMod val="50000"/>
                    </a:schemeClr>
                  </a:solidFill>
                </a:rPr>
                <a:t>4</a:t>
              </a:r>
            </a:p>
            <a:p>
              <a:pPr algn="ctr"/>
              <a:r>
                <a:rPr lang="en-ID" sz="8800" b="1" dirty="0">
                  <a:solidFill>
                    <a:schemeClr val="accent5">
                      <a:lumMod val="50000"/>
                    </a:schemeClr>
                  </a:solidFill>
                </a:rPr>
                <a:t>4 9 5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1879401" y="4289580"/>
              <a:ext cx="2153264" cy="147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Plus 5"/>
            <p:cNvSpPr/>
            <p:nvPr/>
          </p:nvSpPr>
          <p:spPr>
            <a:xfrm>
              <a:off x="4153217" y="4061492"/>
              <a:ext cx="723900" cy="456176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1119351" y="206479"/>
            <a:ext cx="9519461" cy="12320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</a:rPr>
              <a:t>PENJUMLAHAN TIDAK MENYIMPAN 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6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04151" y="403426"/>
            <a:ext cx="8518832" cy="87015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bg1"/>
                </a:solidFill>
              </a:rPr>
              <a:t>PENJUMLAHAN DENGAN MENYIMPAN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Bevel 3"/>
          <p:cNvSpPr/>
          <p:nvPr/>
        </p:nvSpPr>
        <p:spPr>
          <a:xfrm>
            <a:off x="909106" y="1781503"/>
            <a:ext cx="10308922" cy="4067503"/>
          </a:xfrm>
          <a:prstGeom prst="bevel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Disebut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penjumlahan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menyimpan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karena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hasil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penjumlahanya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ID" sz="4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ID" sz="4400" b="1" dirty="0" err="1">
                <a:solidFill>
                  <a:schemeClr val="accent4">
                    <a:lumMod val="50000"/>
                  </a:schemeClr>
                </a:solidFill>
              </a:rPr>
              <a:t>sepuluh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54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87741" y="214362"/>
            <a:ext cx="8518832" cy="8088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</a:rPr>
              <a:t>PENJUMLAHAN DENGAN MENYIMPAN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150" y="1175595"/>
            <a:ext cx="4468760" cy="693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>
                <a:solidFill>
                  <a:schemeClr val="tx1"/>
                </a:solidFill>
              </a:rPr>
              <a:t>Perhatikanlah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contoh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berikut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ini</a:t>
            </a:r>
            <a:r>
              <a:rPr lang="en-ID" sz="2400" b="1" dirty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17530" y="1340069"/>
            <a:ext cx="6491453" cy="6356806"/>
            <a:chOff x="2317530" y="1340069"/>
            <a:chExt cx="6491453" cy="6356806"/>
          </a:xfrm>
        </p:grpSpPr>
        <p:sp>
          <p:nvSpPr>
            <p:cNvPr id="6" name="Rounded Rectangle 5"/>
            <p:cNvSpPr/>
            <p:nvPr/>
          </p:nvSpPr>
          <p:spPr>
            <a:xfrm>
              <a:off x="2317530" y="1340069"/>
              <a:ext cx="6491453" cy="635680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9600" b="1" dirty="0">
                  <a:solidFill>
                    <a:schemeClr val="accent4">
                      <a:lumMod val="75000"/>
                    </a:schemeClr>
                  </a:solidFill>
                </a:rPr>
                <a:t>3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chemeClr val="accent2">
                      <a:lumMod val="75000"/>
                    </a:schemeClr>
                  </a:solidFill>
                </a:rPr>
                <a:t>5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chemeClr val="bg1"/>
                  </a:solidFill>
                </a:rPr>
                <a:t>8</a:t>
              </a:r>
            </a:p>
            <a:p>
              <a:pPr algn="ctr"/>
              <a:r>
                <a:rPr lang="en-ID" sz="9600" b="1" dirty="0">
                  <a:solidFill>
                    <a:schemeClr val="accent4">
                      <a:lumMod val="75000"/>
                    </a:schemeClr>
                  </a:solidFill>
                </a:rPr>
                <a:t>4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chemeClr val="accent2">
                      <a:lumMod val="75000"/>
                    </a:schemeClr>
                  </a:solidFill>
                </a:rPr>
                <a:t>7</a:t>
              </a:r>
              <a:r>
                <a:rPr lang="en-ID" sz="9600" b="1" dirty="0">
                  <a:solidFill>
                    <a:schemeClr val="tx1"/>
                  </a:solidFill>
                </a:rPr>
                <a:t> </a:t>
              </a:r>
              <a:r>
                <a:rPr lang="en-ID" sz="9600" b="1" dirty="0">
                  <a:solidFill>
                    <a:schemeClr val="bg1"/>
                  </a:solidFill>
                </a:rPr>
                <a:t>6</a:t>
              </a:r>
            </a:p>
            <a:p>
              <a:pPr algn="ctr"/>
              <a:endParaRPr lang="en-ID" sz="9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486625" y="5280940"/>
              <a:ext cx="2153264" cy="147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Plus 12"/>
            <p:cNvSpPr/>
            <p:nvPr/>
          </p:nvSpPr>
          <p:spPr>
            <a:xfrm>
              <a:off x="6854945" y="5052852"/>
              <a:ext cx="551590" cy="456176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5955167" y="5386768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65110" y="5386767"/>
            <a:ext cx="6356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18198" y="5386769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8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160911" y="1755180"/>
            <a:ext cx="778881" cy="6814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06246" y="1919654"/>
            <a:ext cx="778881" cy="6814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400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72700" y="1923795"/>
            <a:ext cx="778881" cy="6814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400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en-US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9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1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9489" y="419192"/>
            <a:ext cx="4218277" cy="87015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</a:rPr>
              <a:t>  </a:t>
            </a:r>
            <a:r>
              <a:rPr lang="en-ID" sz="4000" b="1" dirty="0" err="1">
                <a:solidFill>
                  <a:schemeClr val="tx1"/>
                </a:solidFill>
              </a:rPr>
              <a:t>Latihan</a:t>
            </a:r>
            <a:r>
              <a:rPr lang="en-ID" sz="4000" b="1" dirty="0">
                <a:solidFill>
                  <a:schemeClr val="tx1"/>
                </a:solidFill>
              </a:rPr>
              <a:t> </a:t>
            </a:r>
            <a:r>
              <a:rPr lang="en-ID" sz="4000" b="1" dirty="0" err="1">
                <a:solidFill>
                  <a:schemeClr val="tx1"/>
                </a:solidFill>
              </a:rPr>
              <a:t>Soal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69489" y="1923394"/>
            <a:ext cx="5274566" cy="24594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tx2">
                    <a:lumMod val="75000"/>
                  </a:schemeClr>
                </a:solidFill>
              </a:rPr>
              <a:t>261 + 332 = ….</a:t>
            </a:r>
            <a:r>
              <a:rPr lang="en-ID" sz="5400" dirty="0"/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07834" y="228600"/>
            <a:ext cx="5274566" cy="5849007"/>
            <a:chOff x="6307834" y="228600"/>
            <a:chExt cx="5274566" cy="5849007"/>
          </a:xfrm>
        </p:grpSpPr>
        <p:sp>
          <p:nvSpPr>
            <p:cNvPr id="6" name="Rounded Rectangle 5"/>
            <p:cNvSpPr/>
            <p:nvPr/>
          </p:nvSpPr>
          <p:spPr>
            <a:xfrm>
              <a:off x="6307834" y="228600"/>
              <a:ext cx="5274566" cy="584900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8000" b="1" dirty="0">
                  <a:solidFill>
                    <a:srgbClr val="C00000"/>
                  </a:solidFill>
                </a:rPr>
                <a:t>2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chemeClr val="accent6">
                      <a:lumMod val="50000"/>
                    </a:schemeClr>
                  </a:solidFill>
                </a:rPr>
                <a:t>6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rgbClr val="0070C0"/>
                  </a:solidFill>
                </a:rPr>
                <a:t>1</a:t>
              </a:r>
            </a:p>
            <a:p>
              <a:pPr algn="ctr"/>
              <a:r>
                <a:rPr lang="en-ID" sz="8000" b="1" dirty="0">
                  <a:solidFill>
                    <a:srgbClr val="C00000"/>
                  </a:solidFill>
                </a:rPr>
                <a:t>3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chemeClr val="accent6">
                      <a:lumMod val="50000"/>
                    </a:schemeClr>
                  </a:solidFill>
                </a:rPr>
                <a:t>3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rgbClr val="0070C0"/>
                  </a:solidFill>
                </a:rPr>
                <a:t>2</a:t>
              </a:r>
              <a:r>
                <a:rPr lang="en-ID" sz="8000" b="1" dirty="0"/>
                <a:t> </a:t>
              </a:r>
            </a:p>
            <a:p>
              <a:pPr algn="ctr"/>
              <a:endParaRPr lang="en-ID" sz="80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899744" y="3846787"/>
              <a:ext cx="2090746" cy="157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Plus 13"/>
            <p:cNvSpPr/>
            <p:nvPr/>
          </p:nvSpPr>
          <p:spPr>
            <a:xfrm>
              <a:off x="10118241" y="3594538"/>
              <a:ext cx="536028" cy="536027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9329271" y="3708174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54476" y="3708176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31408" y="3708175"/>
            <a:ext cx="788048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636957" y="3708174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9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66198" y="3708174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566695" y="2376911"/>
            <a:ext cx="2541426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accent5">
                    <a:lumMod val="50000"/>
                  </a:schemeClr>
                </a:solidFill>
              </a:rPr>
              <a:t>593</a:t>
            </a:r>
            <a:endParaRPr lang="en-US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8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7" grpId="0"/>
      <p:bldP spid="11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9489" y="419192"/>
            <a:ext cx="4218277" cy="87015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</a:rPr>
              <a:t>  </a:t>
            </a:r>
            <a:r>
              <a:rPr lang="en-ID" sz="4000" b="1" dirty="0" err="1">
                <a:solidFill>
                  <a:schemeClr val="tx1"/>
                </a:solidFill>
              </a:rPr>
              <a:t>Latihan</a:t>
            </a:r>
            <a:r>
              <a:rPr lang="en-ID" sz="4000" b="1" dirty="0">
                <a:solidFill>
                  <a:schemeClr val="tx1"/>
                </a:solidFill>
              </a:rPr>
              <a:t> </a:t>
            </a:r>
            <a:r>
              <a:rPr lang="en-ID" sz="4000" b="1" dirty="0" err="1">
                <a:solidFill>
                  <a:schemeClr val="tx1"/>
                </a:solidFill>
              </a:rPr>
              <a:t>Soal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69489" y="1923394"/>
            <a:ext cx="5274566" cy="24594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rgbClr val="C00000"/>
                </a:solidFill>
              </a:rPr>
              <a:t> 156 + 167 = ….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07834" y="228600"/>
            <a:ext cx="5274566" cy="5849007"/>
            <a:chOff x="6307834" y="228600"/>
            <a:chExt cx="5274566" cy="5849007"/>
          </a:xfrm>
        </p:grpSpPr>
        <p:sp>
          <p:nvSpPr>
            <p:cNvPr id="6" name="Rounded Rectangle 5"/>
            <p:cNvSpPr/>
            <p:nvPr/>
          </p:nvSpPr>
          <p:spPr>
            <a:xfrm>
              <a:off x="6307834" y="228600"/>
              <a:ext cx="5274566" cy="584900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8000" b="1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chemeClr val="accent4">
                      <a:lumMod val="50000"/>
                    </a:schemeClr>
                  </a:solidFill>
                </a:rPr>
                <a:t>5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rgbClr val="C00000"/>
                  </a:solidFill>
                </a:rPr>
                <a:t>6</a:t>
              </a:r>
            </a:p>
            <a:p>
              <a:pPr algn="ctr"/>
              <a:r>
                <a:rPr lang="en-ID" sz="8000" b="1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chemeClr val="accent4">
                      <a:lumMod val="50000"/>
                    </a:schemeClr>
                  </a:solidFill>
                </a:rPr>
                <a:t>6</a:t>
              </a:r>
              <a:r>
                <a:rPr lang="en-ID" sz="8000" b="1" dirty="0"/>
                <a:t> </a:t>
              </a:r>
              <a:r>
                <a:rPr lang="en-ID" sz="8000" b="1" dirty="0">
                  <a:solidFill>
                    <a:srgbClr val="C00000"/>
                  </a:solidFill>
                </a:rPr>
                <a:t>7</a:t>
              </a:r>
              <a:r>
                <a:rPr lang="en-ID" sz="8000" b="1" dirty="0"/>
                <a:t> </a:t>
              </a:r>
            </a:p>
            <a:p>
              <a:pPr algn="ctr"/>
              <a:endParaRPr lang="en-ID" sz="8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899744" y="3846787"/>
              <a:ext cx="2090746" cy="157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Plus 13"/>
            <p:cNvSpPr/>
            <p:nvPr/>
          </p:nvSpPr>
          <p:spPr>
            <a:xfrm>
              <a:off x="10118241" y="3594538"/>
              <a:ext cx="536028" cy="536027"/>
            </a:xfrm>
            <a:prstGeom prst="mathPlu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9313778" y="3755473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83443" y="3774000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886501" y="3765456"/>
            <a:ext cx="740587" cy="1217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8800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899744" y="1003247"/>
            <a:ext cx="548150" cy="5721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  <a:endParaRPr lang="en-US" sz="4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278733" y="2750900"/>
            <a:ext cx="1365322" cy="5721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400" b="1" dirty="0">
                <a:solidFill>
                  <a:schemeClr val="tx1"/>
                </a:solidFill>
                <a:latin typeface="Arial Black" panose="020B0A04020102020204" pitchFamily="34" charset="0"/>
              </a:rPr>
              <a:t>323</a:t>
            </a:r>
            <a:endParaRPr lang="en-US" sz="4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70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7" grpId="0"/>
      <p:bldP spid="9" grpId="0"/>
      <p:bldP spid="11" grpId="0"/>
      <p:bldP spid="13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120</Words>
  <Application>Microsoft Office PowerPoint</Application>
  <PresentationFormat>Layar Lebar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Century Gothic</vt:lpstr>
      <vt:lpstr>Office Theme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62821</cp:lastModifiedBy>
  <cp:revision>38</cp:revision>
  <dcterms:created xsi:type="dcterms:W3CDTF">2020-07-22T04:46:45Z</dcterms:created>
  <dcterms:modified xsi:type="dcterms:W3CDTF">2020-08-14T03:36:08Z</dcterms:modified>
</cp:coreProperties>
</file>