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62" r:id="rId3"/>
    <p:sldId id="261" r:id="rId4"/>
    <p:sldId id="265" r:id="rId5"/>
    <p:sldId id="266" r:id="rId6"/>
    <p:sldId id="267" r:id="rId7"/>
    <p:sldId id="268" r:id="rId8"/>
    <p:sldId id="269" r:id="rId9"/>
    <p:sldId id="271" r:id="rId10"/>
    <p:sldId id="275" r:id="rId11"/>
    <p:sldId id="276" r:id="rId12"/>
    <p:sldId id="277" r:id="rId13"/>
    <p:sldId id="284" r:id="rId14"/>
    <p:sldId id="279" r:id="rId15"/>
    <p:sldId id="280" r:id="rId16"/>
    <p:sldId id="286" r:id="rId17"/>
    <p:sldId id="287" r:id="rId18"/>
    <p:sldId id="295" r:id="rId19"/>
    <p:sldId id="289" r:id="rId20"/>
    <p:sldId id="292" r:id="rId21"/>
    <p:sldId id="291" r:id="rId22"/>
    <p:sldId id="293" r:id="rId23"/>
    <p:sldId id="294" r:id="rId24"/>
    <p:sldId id="296" r:id="rId25"/>
    <p:sldId id="297" r:id="rId26"/>
    <p:sldId id="298" r:id="rId27"/>
    <p:sldId id="299" r:id="rId28"/>
  </p:sldIdLst>
  <p:sldSz cx="9144000" cy="6858000" type="screen4x3"/>
  <p:notesSz cx="6858000" cy="9144000"/>
  <p:custShowLst>
    <p:custShow name="Custom Show 1" id="0">
      <p:sldLst>
        <p:sld r:id="rId2"/>
      </p:sldLst>
    </p:custShow>
  </p:custShow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1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>
        <p:scale>
          <a:sx n="76" d="100"/>
          <a:sy n="76" d="100"/>
        </p:scale>
        <p:origin x="-1200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9C2B1-30F7-4FAE-8BC9-2B8BE7CC7F0E}" type="datetimeFigureOut">
              <a:rPr lang="id-ID" smtClean="0"/>
              <a:pPr/>
              <a:t>30/03/2019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2335A-08B9-45FE-8B8E-3482E2F0C58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904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2335A-08B9-45FE-8B8E-3482E2F0C584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54CC-B92B-4CFB-ADFB-C463C99591EE}" type="datetimeFigureOut">
              <a:rPr lang="id-ID" smtClean="0"/>
              <a:pPr/>
              <a:t>30/03/2019</a:t>
            </a:fld>
            <a:endParaRPr lang="id-ID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A68050B-36D8-4C59-B57C-E800595642B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54CC-B92B-4CFB-ADFB-C463C99591EE}" type="datetimeFigureOut">
              <a:rPr lang="id-ID" smtClean="0"/>
              <a:pPr/>
              <a:t>30/03/2019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050B-36D8-4C59-B57C-E800595642B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54CC-B92B-4CFB-ADFB-C463C99591EE}" type="datetimeFigureOut">
              <a:rPr lang="id-ID" smtClean="0"/>
              <a:pPr/>
              <a:t>30/03/2019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050B-36D8-4C59-B57C-E800595642B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54CC-B92B-4CFB-ADFB-C463C99591EE}" type="datetimeFigureOut">
              <a:rPr lang="id-ID" smtClean="0"/>
              <a:pPr/>
              <a:t>30/03/2019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A68050B-36D8-4C59-B57C-E800595642B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54CC-B92B-4CFB-ADFB-C463C99591EE}" type="datetimeFigureOut">
              <a:rPr lang="id-ID" smtClean="0"/>
              <a:pPr/>
              <a:t>30/03/2019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050B-36D8-4C59-B57C-E800595642B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54CC-B92B-4CFB-ADFB-C463C99591EE}" type="datetimeFigureOut">
              <a:rPr lang="id-ID" smtClean="0"/>
              <a:pPr/>
              <a:t>30/03/2019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050B-36D8-4C59-B57C-E800595642B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54CC-B92B-4CFB-ADFB-C463C99591EE}" type="datetimeFigureOut">
              <a:rPr lang="id-ID" smtClean="0"/>
              <a:pPr/>
              <a:t>30/03/2019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A68050B-36D8-4C59-B57C-E800595642B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54CC-B92B-4CFB-ADFB-C463C99591EE}" type="datetimeFigureOut">
              <a:rPr lang="id-ID" smtClean="0"/>
              <a:pPr/>
              <a:t>30/03/2019</a:t>
            </a:fld>
            <a:endParaRPr lang="id-ID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050B-36D8-4C59-B57C-E800595642B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54CC-B92B-4CFB-ADFB-C463C99591EE}" type="datetimeFigureOut">
              <a:rPr lang="id-ID" smtClean="0"/>
              <a:pPr/>
              <a:t>30/03/2019</a:t>
            </a:fld>
            <a:endParaRPr lang="id-ID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050B-36D8-4C59-B57C-E800595642B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54CC-B92B-4CFB-ADFB-C463C99591EE}" type="datetimeFigureOut">
              <a:rPr lang="id-ID" smtClean="0"/>
              <a:pPr/>
              <a:t>30/03/2019</a:t>
            </a:fld>
            <a:endParaRPr lang="id-ID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050B-36D8-4C59-B57C-E800595642B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54CC-B92B-4CFB-ADFB-C463C99591EE}" type="datetimeFigureOut">
              <a:rPr lang="id-ID" smtClean="0"/>
              <a:pPr/>
              <a:t>30/03/2019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050B-36D8-4C59-B57C-E800595642B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5A54CC-B92B-4CFB-ADFB-C463C99591EE}" type="datetimeFigureOut">
              <a:rPr lang="id-ID" smtClean="0"/>
              <a:pPr/>
              <a:t>30/03/2019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A68050B-36D8-4C59-B57C-E800595642B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						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id-ID" sz="4400" b="1" dirty="0" smtClean="0">
                <a:solidFill>
                  <a:srgbClr val="FF0000"/>
                </a:solidFill>
              </a:rPr>
              <a:t>Utamakan Bahasa Indonesia</a:t>
            </a:r>
          </a:p>
          <a:p>
            <a:r>
              <a:rPr lang="id-ID" sz="4400" b="1" dirty="0" smtClean="0">
                <a:solidFill>
                  <a:srgbClr val="FF0000"/>
                </a:solidFill>
              </a:rPr>
              <a:t>Lestarikan Bahasa Daerah</a:t>
            </a:r>
          </a:p>
          <a:p>
            <a:r>
              <a:rPr lang="id-ID" sz="4400" b="1" dirty="0" smtClean="0">
                <a:solidFill>
                  <a:srgbClr val="FF0000"/>
                </a:solidFill>
              </a:rPr>
              <a:t>Kuasai Bahasa Asing</a:t>
            </a:r>
            <a:endParaRPr lang="id-ID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grpSp>
        <p:nvGrpSpPr>
          <p:cNvPr id="5" name="Group 4"/>
          <p:cNvGrpSpPr/>
          <p:nvPr/>
        </p:nvGrpSpPr>
        <p:grpSpPr>
          <a:xfrm>
            <a:off x="2483768" y="2492896"/>
            <a:ext cx="4248472" cy="3240360"/>
            <a:chOff x="5188381" y="1691477"/>
            <a:chExt cx="2715577" cy="2715577"/>
          </a:xfrm>
        </p:grpSpPr>
        <p:sp>
          <p:nvSpPr>
            <p:cNvPr id="6" name="Oval 5"/>
            <p:cNvSpPr/>
            <p:nvPr/>
          </p:nvSpPr>
          <p:spPr>
            <a:xfrm>
              <a:off x="5188381" y="1691477"/>
              <a:ext cx="2715577" cy="271557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5474132" y="2113900"/>
              <a:ext cx="2144105" cy="1714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500" b="1" kern="1200" dirty="0" smtClean="0">
                  <a:solidFill>
                    <a:srgbClr val="FF0000"/>
                  </a:solidFill>
                </a:rPr>
                <a:t>Menelaah</a:t>
              </a:r>
              <a:r>
                <a:rPr lang="id-ID" sz="2500" kern="1200" dirty="0" smtClean="0"/>
                <a:t> </a:t>
              </a:r>
              <a:r>
                <a:rPr lang="id-ID" sz="2500" b="1" kern="1200" dirty="0" smtClean="0">
                  <a:solidFill>
                    <a:srgbClr val="FF0000"/>
                  </a:solidFill>
                </a:rPr>
                <a:t>Struktur</a:t>
              </a:r>
              <a:r>
                <a:rPr lang="id-ID" sz="2500" kern="1200" dirty="0" smtClean="0"/>
                <a:t> surat dinas dan surat pribadi</a:t>
              </a:r>
              <a:endParaRPr lang="id-ID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0097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cap="none" dirty="0"/>
              <a:t>M</a:t>
            </a:r>
            <a:r>
              <a:rPr lang="id-ID" cap="none" dirty="0" smtClean="0"/>
              <a:t>enelaah struktur surat dinas </a:t>
            </a:r>
            <a:endParaRPr lang="id-ID" cap="none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1. Kop surat </a:t>
            </a:r>
            <a:endParaRPr lang="id-ID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11" y="2060848"/>
            <a:ext cx="7143750" cy="12241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11" y="3429000"/>
            <a:ext cx="7143749" cy="1352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86" y="5013176"/>
            <a:ext cx="7200800" cy="155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4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b="1" dirty="0" smtClean="0"/>
              <a:t>2. Tanggal surat</a:t>
            </a:r>
          </a:p>
          <a:p>
            <a:pPr marL="0" indent="0">
              <a:buNone/>
            </a:pPr>
            <a:r>
              <a:rPr lang="id-ID" b="1" dirty="0" smtClean="0"/>
              <a:t> </a:t>
            </a:r>
          </a:p>
          <a:p>
            <a:pPr marL="0" indent="0">
              <a:buNone/>
            </a:pPr>
            <a:r>
              <a:rPr lang="id-ID" b="1" dirty="0" smtClean="0"/>
              <a:t>3. Nomor surat 		     </a:t>
            </a:r>
            <a:r>
              <a:rPr lang="id-ID" sz="2400" b="1" dirty="0" smtClean="0"/>
              <a:t>Penulisan </a:t>
            </a:r>
            <a:r>
              <a:rPr lang="id-ID" sz="2400" b="1" dirty="0" smtClean="0">
                <a:solidFill>
                  <a:srgbClr val="FF0000"/>
                </a:solidFill>
              </a:rPr>
              <a:t>nomor </a:t>
            </a:r>
            <a:r>
              <a:rPr lang="id-ID" sz="2400" b="1" dirty="0" smtClean="0"/>
              <a:t> tidak disingkat</a:t>
            </a:r>
          </a:p>
          <a:p>
            <a:pPr marL="0" indent="0">
              <a:buNone/>
            </a:pPr>
            <a:r>
              <a:rPr lang="id-ID" b="1" dirty="0" smtClean="0"/>
              <a:t>Nomor : </a:t>
            </a:r>
            <a:r>
              <a:rPr lang="id-ID" b="1" dirty="0" smtClean="0">
                <a:solidFill>
                  <a:srgbClr val="FF0000"/>
                </a:solidFill>
              </a:rPr>
              <a:t>177</a:t>
            </a:r>
            <a:r>
              <a:rPr lang="id-ID" b="1" dirty="0" smtClean="0"/>
              <a:t>/</a:t>
            </a:r>
            <a:r>
              <a:rPr lang="id-ID" b="1" dirty="0" smtClean="0">
                <a:solidFill>
                  <a:srgbClr val="FF0000"/>
                </a:solidFill>
              </a:rPr>
              <a:t>SK</a:t>
            </a:r>
            <a:r>
              <a:rPr lang="id-ID" b="1" dirty="0" smtClean="0"/>
              <a:t>/</a:t>
            </a:r>
            <a:r>
              <a:rPr lang="id-ID" b="1" dirty="0" smtClean="0">
                <a:solidFill>
                  <a:srgbClr val="FF0000"/>
                </a:solidFill>
              </a:rPr>
              <a:t>IV</a:t>
            </a:r>
            <a:r>
              <a:rPr lang="id-ID" b="1" dirty="0" smtClean="0"/>
              <a:t>/</a:t>
            </a:r>
            <a:r>
              <a:rPr lang="id-ID" b="1" dirty="0" smtClean="0">
                <a:solidFill>
                  <a:srgbClr val="FF0000"/>
                </a:solidFill>
              </a:rPr>
              <a:t>2017</a:t>
            </a:r>
          </a:p>
          <a:p>
            <a:pPr marL="0" indent="0">
              <a:buNone/>
            </a:pPr>
            <a:r>
              <a:rPr lang="id-ID" b="1" dirty="0" smtClean="0"/>
              <a:t>                                             </a:t>
            </a:r>
            <a:r>
              <a:rPr lang="id-ID" sz="2800" b="1" dirty="0" smtClean="0">
                <a:solidFill>
                  <a:srgbClr val="FF0000"/>
                </a:solidFill>
              </a:rPr>
              <a:t>tahun </a:t>
            </a:r>
            <a:r>
              <a:rPr lang="id-ID" sz="2800" b="1" dirty="0" smtClean="0"/>
              <a:t>pembuatan surat</a:t>
            </a:r>
          </a:p>
          <a:p>
            <a:pPr marL="0" indent="0">
              <a:buNone/>
            </a:pPr>
            <a:r>
              <a:rPr lang="id-ID" sz="2800" b="1" dirty="0"/>
              <a:t>	</a:t>
            </a:r>
            <a:r>
              <a:rPr lang="id-ID" sz="2800" b="1" dirty="0" smtClean="0"/>
              <a:t>	</a:t>
            </a:r>
            <a:r>
              <a:rPr lang="id-ID" sz="2800" b="1" dirty="0"/>
              <a:t>	</a:t>
            </a:r>
            <a:r>
              <a:rPr lang="id-ID" sz="2800" b="1" dirty="0" smtClean="0"/>
              <a:t>	</a:t>
            </a:r>
            <a:r>
              <a:rPr lang="id-ID" sz="2800" b="1" dirty="0" smtClean="0">
                <a:solidFill>
                  <a:srgbClr val="FF0000"/>
                </a:solidFill>
              </a:rPr>
              <a:t>bulan</a:t>
            </a:r>
            <a:r>
              <a:rPr lang="id-ID" sz="2800" b="1" dirty="0" smtClean="0"/>
              <a:t> pembuatan surat</a:t>
            </a:r>
          </a:p>
          <a:p>
            <a:pPr marL="0" indent="0">
              <a:buNone/>
            </a:pPr>
            <a:r>
              <a:rPr lang="id-ID" sz="2800" b="1" dirty="0"/>
              <a:t>	</a:t>
            </a:r>
            <a:r>
              <a:rPr lang="id-ID" sz="2800" b="1" dirty="0" smtClean="0"/>
              <a:t>		</a:t>
            </a:r>
            <a:r>
              <a:rPr lang="id-ID" sz="2800" b="1" dirty="0" smtClean="0">
                <a:solidFill>
                  <a:srgbClr val="FF0000"/>
                </a:solidFill>
              </a:rPr>
              <a:t>kode</a:t>
            </a:r>
            <a:r>
              <a:rPr lang="id-ID" sz="2800" b="1" dirty="0" smtClean="0"/>
              <a:t> intern perihal surat</a:t>
            </a:r>
          </a:p>
          <a:p>
            <a:pPr marL="0" indent="0">
              <a:buNone/>
            </a:pPr>
            <a:r>
              <a:rPr lang="id-ID" sz="2800" b="1" dirty="0"/>
              <a:t>	</a:t>
            </a:r>
            <a:r>
              <a:rPr lang="id-ID" sz="2800" b="1" dirty="0" smtClean="0"/>
              <a:t>	  </a:t>
            </a:r>
            <a:r>
              <a:rPr lang="id-ID" sz="2800" b="1" dirty="0" smtClean="0">
                <a:solidFill>
                  <a:srgbClr val="FF0000"/>
                </a:solidFill>
              </a:rPr>
              <a:t>nomor urut surat keluar</a:t>
            </a:r>
            <a:r>
              <a:rPr lang="id-ID" sz="2400" b="1" dirty="0" smtClean="0"/>
              <a:t> (ke-177)</a:t>
            </a: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1" t="66694" r="49" b="14376"/>
          <a:stretch/>
        </p:blipFill>
        <p:spPr>
          <a:xfrm>
            <a:off x="827584" y="2060848"/>
            <a:ext cx="4032448" cy="648072"/>
          </a:xfrm>
          <a:prstGeom prst="rect">
            <a:avLst/>
          </a:prstGeom>
        </p:spPr>
      </p:pic>
      <p:sp>
        <p:nvSpPr>
          <p:cNvPr id="20" name="L-Shape 19"/>
          <p:cNvSpPr/>
          <p:nvPr/>
        </p:nvSpPr>
        <p:spPr>
          <a:xfrm>
            <a:off x="4427984" y="3853842"/>
            <a:ext cx="144015" cy="478277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L-Shape 21"/>
          <p:cNvSpPr/>
          <p:nvPr/>
        </p:nvSpPr>
        <p:spPr>
          <a:xfrm>
            <a:off x="2852809" y="3853842"/>
            <a:ext cx="234026" cy="141926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L-Shape 22"/>
          <p:cNvSpPr/>
          <p:nvPr/>
        </p:nvSpPr>
        <p:spPr>
          <a:xfrm>
            <a:off x="2050939" y="3838142"/>
            <a:ext cx="297033" cy="2111138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L-Shape 23"/>
          <p:cNvSpPr/>
          <p:nvPr/>
        </p:nvSpPr>
        <p:spPr>
          <a:xfrm>
            <a:off x="3510338" y="3877816"/>
            <a:ext cx="216024" cy="956552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ight Arrow 20"/>
          <p:cNvSpPr/>
          <p:nvPr/>
        </p:nvSpPr>
        <p:spPr>
          <a:xfrm>
            <a:off x="3203848" y="3015897"/>
            <a:ext cx="122413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29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sz="3200" b="1" dirty="0"/>
              <a:t>4. Sifat Surat </a:t>
            </a:r>
          </a:p>
          <a:p>
            <a:pPr marL="0" indent="0">
              <a:buNone/>
            </a:pPr>
            <a:r>
              <a:rPr lang="id-ID" b="1" dirty="0" smtClean="0"/>
              <a:t>Sifat </a:t>
            </a:r>
            <a:r>
              <a:rPr lang="id-ID" b="1" dirty="0"/>
              <a:t>: </a:t>
            </a:r>
            <a:r>
              <a:rPr lang="id-ID" b="1" dirty="0">
                <a:solidFill>
                  <a:srgbClr val="FF0000"/>
                </a:solidFill>
              </a:rPr>
              <a:t>Sangat Penting </a:t>
            </a:r>
          </a:p>
          <a:p>
            <a:pPr marL="0" indent="0">
              <a:buNone/>
            </a:pPr>
            <a:r>
              <a:rPr lang="id-ID" b="1" dirty="0" smtClean="0"/>
              <a:t>Sifat </a:t>
            </a:r>
            <a:r>
              <a:rPr lang="id-ID" b="1" dirty="0"/>
              <a:t>: </a:t>
            </a:r>
            <a:r>
              <a:rPr lang="id-ID" b="1" dirty="0">
                <a:solidFill>
                  <a:srgbClr val="FF0000"/>
                </a:solidFill>
              </a:rPr>
              <a:t>Segera</a:t>
            </a:r>
          </a:p>
          <a:p>
            <a:pPr marL="0" indent="0">
              <a:buNone/>
            </a:pPr>
            <a:endParaRPr lang="id-ID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d-ID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id-ID" b="1" dirty="0" smtClean="0"/>
              <a:t>Penulisan </a:t>
            </a:r>
            <a:r>
              <a:rPr lang="id-ID" sz="3600" b="1" dirty="0" smtClean="0">
                <a:solidFill>
                  <a:srgbClr val="FF0000"/>
                </a:solidFill>
              </a:rPr>
              <a:t>sifat</a:t>
            </a:r>
            <a:r>
              <a:rPr lang="id-ID" b="1" dirty="0" smtClean="0"/>
              <a:t> pada surat boleh ditulis boleh tidak (tergantung kepentingan surat) 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95242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d-ID" sz="3800" b="1" dirty="0" smtClean="0"/>
              <a:t>5. Lampiran/lamp.</a:t>
            </a:r>
          </a:p>
          <a:p>
            <a:pPr marL="0" indent="0">
              <a:buNone/>
            </a:pPr>
            <a:r>
              <a:rPr lang="id-ID" dirty="0" smtClean="0">
                <a:solidFill>
                  <a:srgbClr val="FF0000"/>
                </a:solidFill>
              </a:rPr>
              <a:t>Lamp.	: </a:t>
            </a:r>
            <a:r>
              <a:rPr lang="id-ID" dirty="0">
                <a:solidFill>
                  <a:srgbClr val="FF0000"/>
                </a:solidFill>
              </a:rPr>
              <a:t>Lima berkas </a:t>
            </a:r>
          </a:p>
          <a:p>
            <a:pPr marL="0" indent="0">
              <a:buNone/>
            </a:pPr>
            <a:r>
              <a:rPr lang="id-ID" dirty="0" smtClean="0">
                <a:solidFill>
                  <a:srgbClr val="FF0000"/>
                </a:solidFill>
              </a:rPr>
              <a:t>Lamp.	: -</a:t>
            </a:r>
          </a:p>
          <a:p>
            <a:pPr marL="0" indent="0">
              <a:buNone/>
            </a:pPr>
            <a:r>
              <a:rPr lang="id-ID" dirty="0" smtClean="0">
                <a:solidFill>
                  <a:srgbClr val="FF0000"/>
                </a:solidFill>
              </a:rPr>
              <a:t>Lampiran	: Satu lembar</a:t>
            </a:r>
            <a:endParaRPr lang="id-ID" dirty="0"/>
          </a:p>
          <a:p>
            <a:pPr marL="0" indent="0">
              <a:buNone/>
            </a:pPr>
            <a:endParaRPr lang="id-ID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id-ID" dirty="0" smtClean="0">
                <a:solidFill>
                  <a:srgbClr val="7030A0"/>
                </a:solidFill>
              </a:rPr>
              <a:t>Penulisan </a:t>
            </a:r>
            <a:r>
              <a:rPr lang="id-ID" dirty="0">
                <a:solidFill>
                  <a:srgbClr val="7030A0"/>
                </a:solidFill>
              </a:rPr>
              <a:t>yang </a:t>
            </a:r>
            <a:r>
              <a:rPr lang="id-ID" dirty="0" smtClean="0">
                <a:solidFill>
                  <a:srgbClr val="7030A0"/>
                </a:solidFill>
              </a:rPr>
              <a:t>salah</a:t>
            </a:r>
          </a:p>
          <a:p>
            <a:pPr marL="0" indent="0">
              <a:buNone/>
            </a:pPr>
            <a:r>
              <a:rPr lang="sv-SE" i="1" dirty="0" smtClean="0">
                <a:solidFill>
                  <a:srgbClr val="7030A0"/>
                </a:solidFill>
              </a:rPr>
              <a:t>*Lampiran</a:t>
            </a:r>
            <a:r>
              <a:rPr lang="sv-SE" i="1" dirty="0">
                <a:solidFill>
                  <a:srgbClr val="7030A0"/>
                </a:solidFill>
              </a:rPr>
              <a:t>: 3 (tiga) </a:t>
            </a:r>
            <a:r>
              <a:rPr lang="id-ID" i="1" dirty="0" smtClean="0">
                <a:solidFill>
                  <a:srgbClr val="7030A0"/>
                </a:solidFill>
              </a:rPr>
              <a:t>lembar</a:t>
            </a:r>
            <a:endParaRPr lang="id-ID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sv-SE" i="1" dirty="0" smtClean="0">
                <a:solidFill>
                  <a:srgbClr val="7030A0"/>
                </a:solidFill>
              </a:rPr>
              <a:t>*Lampiran</a:t>
            </a:r>
            <a:r>
              <a:rPr lang="sv-SE" i="1" dirty="0">
                <a:solidFill>
                  <a:srgbClr val="7030A0"/>
                </a:solidFill>
              </a:rPr>
              <a:t>: Dua (2) berkas</a:t>
            </a:r>
            <a:endParaRPr lang="id-ID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4851648" cy="4724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d-ID" dirty="0" smtClean="0"/>
              <a:t>Hal-hal </a:t>
            </a:r>
            <a:r>
              <a:rPr lang="id-ID" dirty="0"/>
              <a:t>lain yang perlu diperhatikan dalam penulisan lampiran ialah sebagai </a:t>
            </a:r>
            <a:r>
              <a:rPr lang="id-ID" dirty="0" smtClean="0"/>
              <a:t>berikut: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Huruf </a:t>
            </a:r>
            <a:r>
              <a:rPr lang="id-ID" dirty="0"/>
              <a:t>awal kata lampiran ditulis dengan huruf </a:t>
            </a:r>
            <a:r>
              <a:rPr lang="id-ID" dirty="0" smtClean="0"/>
              <a:t>kapital.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Singkatannya </a:t>
            </a:r>
            <a:r>
              <a:rPr lang="id-ID" dirty="0"/>
              <a:t>adalah </a:t>
            </a:r>
            <a:r>
              <a:rPr lang="id-ID" dirty="0" smtClean="0"/>
              <a:t>Lamp.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Jumlah </a:t>
            </a:r>
            <a:r>
              <a:rPr lang="id-ID" dirty="0"/>
              <a:t>yang dilampiran </a:t>
            </a:r>
            <a:r>
              <a:rPr lang="id-ID" dirty="0" smtClean="0"/>
              <a:t>ditulis </a:t>
            </a:r>
            <a:r>
              <a:rPr lang="id-ID" dirty="0"/>
              <a:t>dengan </a:t>
            </a:r>
            <a:r>
              <a:rPr lang="id-ID" dirty="0" smtClean="0"/>
              <a:t>huruf.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Jika surat yang dikirimkan tidak dengan lampiran, kata lampiran tidak di tulis atau jika kata lampiran ditulis maka diberi </a:t>
            </a:r>
            <a:r>
              <a:rPr lang="id-ID" sz="3800" b="1" dirty="0" smtClean="0">
                <a:solidFill>
                  <a:srgbClr val="FF0000"/>
                </a:solidFill>
              </a:rPr>
              <a:t>tanda hubung (-).</a:t>
            </a:r>
            <a:r>
              <a:rPr lang="sv-SE" sz="3800" i="1" dirty="0" smtClean="0"/>
              <a:t/>
            </a:r>
            <a:br>
              <a:rPr lang="sv-SE" sz="3800" i="1" dirty="0" smtClean="0"/>
            </a:br>
            <a:r>
              <a:rPr lang="id-ID" i="1" dirty="0" smtClean="0"/>
              <a:t>	</a:t>
            </a:r>
            <a:endParaRPr lang="id-ID" dirty="0" smtClean="0"/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5657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sz="3600" b="1" dirty="0"/>
              <a:t>6</a:t>
            </a:r>
            <a:r>
              <a:rPr lang="id-ID" sz="3600" b="1" dirty="0" smtClean="0"/>
              <a:t>. Perihal atau hal</a:t>
            </a:r>
          </a:p>
          <a:p>
            <a:pPr marL="0" indent="0">
              <a:buNone/>
            </a:pPr>
            <a:r>
              <a:rPr lang="id-ID" dirty="0" smtClean="0"/>
              <a:t>Perihal : </a:t>
            </a:r>
            <a:r>
              <a:rPr lang="id-ID" b="1" dirty="0" smtClean="0">
                <a:solidFill>
                  <a:srgbClr val="FF0000"/>
                </a:solidFill>
              </a:rPr>
              <a:t>Permohonan izin</a:t>
            </a:r>
          </a:p>
          <a:p>
            <a:pPr marL="0" indent="0">
              <a:buNone/>
            </a:pPr>
            <a:r>
              <a:rPr lang="id-ID" dirty="0" smtClean="0"/>
              <a:t>Hal</a:t>
            </a:r>
            <a:r>
              <a:rPr lang="id-ID" dirty="0"/>
              <a:t>	 </a:t>
            </a:r>
            <a:r>
              <a:rPr lang="id-ID" dirty="0" smtClean="0"/>
              <a:t>  : </a:t>
            </a:r>
            <a:r>
              <a:rPr lang="id-ID" b="1" dirty="0" smtClean="0">
                <a:solidFill>
                  <a:srgbClr val="FF0000"/>
                </a:solidFill>
              </a:rPr>
              <a:t>Undangan </a:t>
            </a:r>
          </a:p>
          <a:p>
            <a:pPr marL="0" indent="0">
              <a:buNone/>
            </a:pPr>
            <a:r>
              <a:rPr lang="id-ID" b="1" dirty="0" smtClean="0">
                <a:solidFill>
                  <a:schemeClr val="tx1"/>
                </a:solidFill>
              </a:rPr>
              <a:t>Hal 	   : </a:t>
            </a:r>
            <a:r>
              <a:rPr lang="id-ID" b="1" dirty="0" smtClean="0">
                <a:solidFill>
                  <a:srgbClr val="FF0000"/>
                </a:solidFill>
              </a:rPr>
              <a:t>Rapat Dinas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5963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07504" y="609600"/>
            <a:ext cx="4104456" cy="5771728"/>
          </a:xfrm>
        </p:spPr>
        <p:txBody>
          <a:bodyPr>
            <a:normAutofit/>
          </a:bodyPr>
          <a:lstStyle/>
          <a:p>
            <a:r>
              <a:rPr lang="id-ID" sz="4000" b="1" dirty="0" smtClean="0"/>
              <a:t>7</a:t>
            </a:r>
            <a:r>
              <a:rPr lang="id-ID" sz="4000" b="1" dirty="0"/>
              <a:t>. Alamat surat </a:t>
            </a:r>
            <a:r>
              <a:rPr lang="id-ID" sz="2000" b="1" dirty="0">
                <a:solidFill>
                  <a:srgbClr val="FF0000"/>
                </a:solidFill>
              </a:rPr>
              <a:t> </a:t>
            </a:r>
          </a:p>
          <a:p>
            <a:endParaRPr lang="id-ID" sz="2000" b="1" i="1" dirty="0" smtClean="0">
              <a:solidFill>
                <a:srgbClr val="FF0000"/>
              </a:solidFill>
            </a:endParaRPr>
          </a:p>
          <a:p>
            <a:r>
              <a:rPr lang="id-ID" sz="2000" b="1" i="1" dirty="0" smtClean="0">
                <a:solidFill>
                  <a:srgbClr val="FF0000"/>
                </a:solidFill>
              </a:rPr>
              <a:t>Yth</a:t>
            </a:r>
            <a:r>
              <a:rPr lang="id-ID" sz="2000" b="1" i="1" dirty="0">
                <a:solidFill>
                  <a:srgbClr val="FF0000"/>
                </a:solidFill>
              </a:rPr>
              <a:t>. Kepala Balai Penelitian </a:t>
            </a:r>
            <a:r>
              <a:rPr lang="id-ID" sz="2000" b="1" i="1" dirty="0" smtClean="0">
                <a:solidFill>
                  <a:srgbClr val="FF0000"/>
                </a:solidFill>
              </a:rPr>
              <a:t>Bahasa</a:t>
            </a:r>
            <a:r>
              <a:rPr lang="id-ID" sz="2000" b="1" dirty="0" smtClean="0">
                <a:solidFill>
                  <a:srgbClr val="FF0000"/>
                </a:solidFill>
              </a:rPr>
              <a:t/>
            </a:r>
            <a:br>
              <a:rPr lang="id-ID" sz="2000" b="1" dirty="0" smtClean="0">
                <a:solidFill>
                  <a:srgbClr val="FF0000"/>
                </a:solidFill>
              </a:rPr>
            </a:br>
            <a:r>
              <a:rPr lang="id-ID" sz="2000" b="1" dirty="0" smtClean="0">
                <a:solidFill>
                  <a:srgbClr val="FF0000"/>
                </a:solidFill>
              </a:rPr>
              <a:t>di </a:t>
            </a:r>
            <a:r>
              <a:rPr lang="id-ID" sz="2000" b="1" i="1" dirty="0" smtClean="0">
                <a:solidFill>
                  <a:srgbClr val="FF0000"/>
                </a:solidFill>
              </a:rPr>
              <a:t>Yogyakarta </a:t>
            </a:r>
          </a:p>
          <a:p>
            <a:endParaRPr lang="id-ID" sz="2000" b="1" i="1" dirty="0">
              <a:solidFill>
                <a:srgbClr val="FF0000"/>
              </a:solidFill>
            </a:endParaRPr>
          </a:p>
          <a:p>
            <a:r>
              <a:rPr lang="id-ID" sz="2000" b="1" i="1" dirty="0" smtClean="0">
                <a:solidFill>
                  <a:srgbClr val="FF0000"/>
                </a:solidFill>
              </a:rPr>
              <a:t>Yth</a:t>
            </a:r>
            <a:r>
              <a:rPr lang="id-ID" sz="2000" b="1" i="1" dirty="0">
                <a:solidFill>
                  <a:srgbClr val="FF0000"/>
                </a:solidFill>
              </a:rPr>
              <a:t>. Direktur Jendral </a:t>
            </a:r>
            <a:r>
              <a:rPr lang="id-ID" sz="2000" b="1" i="1" dirty="0" smtClean="0">
                <a:solidFill>
                  <a:srgbClr val="FF0000"/>
                </a:solidFill>
              </a:rPr>
              <a:t>Perkebunan</a:t>
            </a:r>
            <a:r>
              <a:rPr lang="id-ID" sz="2000" b="1" dirty="0" smtClean="0">
                <a:solidFill>
                  <a:srgbClr val="FF0000"/>
                </a:solidFill>
              </a:rPr>
              <a:t/>
            </a:r>
            <a:br>
              <a:rPr lang="id-ID" sz="2000" b="1" dirty="0" smtClean="0">
                <a:solidFill>
                  <a:srgbClr val="FF0000"/>
                </a:solidFill>
              </a:rPr>
            </a:br>
            <a:r>
              <a:rPr lang="id-ID" sz="2000" b="1" dirty="0" smtClean="0">
                <a:solidFill>
                  <a:srgbClr val="FF0000"/>
                </a:solidFill>
              </a:rPr>
              <a:t>di </a:t>
            </a:r>
            <a:r>
              <a:rPr lang="id-ID" sz="2000" b="1" i="1" dirty="0" smtClean="0">
                <a:solidFill>
                  <a:srgbClr val="FF0000"/>
                </a:solidFill>
              </a:rPr>
              <a:t>Jakarta</a:t>
            </a:r>
            <a:endParaRPr lang="id-ID" sz="2000" b="1" dirty="0" smtClean="0">
              <a:solidFill>
                <a:srgbClr val="FF0000"/>
              </a:solidFill>
            </a:endParaRPr>
          </a:p>
          <a:p>
            <a:endParaRPr lang="id-ID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779912" y="260648"/>
            <a:ext cx="5135488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id-ID" sz="1800" b="1" dirty="0"/>
          </a:p>
        </p:txBody>
      </p:sp>
    </p:spTree>
    <p:extLst>
      <p:ext uri="{BB962C8B-B14F-4D97-AF65-F5344CB8AC3E}">
        <p14:creationId xmlns:p14="http://schemas.microsoft.com/office/powerpoint/2010/main" val="217591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cap="none" dirty="0" smtClean="0"/>
              <a:t>8. Salam Pembuka</a:t>
            </a:r>
            <a:endParaRPr lang="id-ID" cap="non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Font typeface="Wingdings" pitchFamily="2" charset="2"/>
              <a:buChar char="Ø"/>
            </a:pPr>
            <a:r>
              <a:rPr lang="id-ID" b="1" dirty="0">
                <a:solidFill>
                  <a:srgbClr val="FF0000"/>
                </a:solidFill>
              </a:rPr>
              <a:t>D</a:t>
            </a:r>
            <a:r>
              <a:rPr lang="id-ID" b="1" dirty="0"/>
              <a:t>engan </a:t>
            </a:r>
            <a:r>
              <a:rPr lang="id-ID" b="1" dirty="0">
                <a:solidFill>
                  <a:srgbClr val="FF0000"/>
                </a:solidFill>
              </a:rPr>
              <a:t>h</a:t>
            </a:r>
            <a:r>
              <a:rPr lang="id-ID" b="1" dirty="0"/>
              <a:t>ormat</a:t>
            </a:r>
            <a:r>
              <a:rPr lang="id-ID" b="1" dirty="0">
                <a:solidFill>
                  <a:srgbClr val="FF0000"/>
                </a:solidFill>
              </a:rPr>
              <a:t>,</a:t>
            </a:r>
            <a:r>
              <a:rPr lang="id-ID" b="1" dirty="0"/>
              <a:t> (D kapital, h </a:t>
            </a:r>
            <a:r>
              <a:rPr lang="id-ID" b="1" dirty="0" smtClean="0"/>
              <a:t>kecil)</a:t>
            </a:r>
          </a:p>
          <a:p>
            <a:pPr fontAlgn="base">
              <a:buFont typeface="Wingdings" pitchFamily="2" charset="2"/>
              <a:buChar char="Ø"/>
            </a:pPr>
            <a:r>
              <a:rPr lang="id-ID" b="1" dirty="0" smtClean="0">
                <a:solidFill>
                  <a:srgbClr val="FF0000"/>
                </a:solidFill>
              </a:rPr>
              <a:t>S</a:t>
            </a:r>
            <a:r>
              <a:rPr lang="id-ID" b="1" dirty="0" smtClean="0"/>
              <a:t>alam </a:t>
            </a:r>
            <a:r>
              <a:rPr lang="id-ID" b="1" dirty="0">
                <a:solidFill>
                  <a:srgbClr val="FF0000"/>
                </a:solidFill>
              </a:rPr>
              <a:t>s</a:t>
            </a:r>
            <a:r>
              <a:rPr lang="id-ID" b="1" dirty="0"/>
              <a:t>ejahtera</a:t>
            </a:r>
            <a:r>
              <a:rPr lang="id-ID" b="1" dirty="0">
                <a:solidFill>
                  <a:srgbClr val="FF0000"/>
                </a:solidFill>
              </a:rPr>
              <a:t>,</a:t>
            </a:r>
            <a:r>
              <a:rPr lang="id-ID" b="1" dirty="0"/>
              <a:t> (S kapital, s </a:t>
            </a:r>
            <a:r>
              <a:rPr lang="id-ID" b="1" dirty="0" smtClean="0"/>
              <a:t>kecil)</a:t>
            </a:r>
          </a:p>
          <a:p>
            <a:pPr fontAlgn="base">
              <a:buFont typeface="Wingdings" pitchFamily="2" charset="2"/>
              <a:buChar char="Ø"/>
            </a:pPr>
            <a:r>
              <a:rPr lang="id-ID" b="1" dirty="0" smtClean="0">
                <a:solidFill>
                  <a:srgbClr val="FF0000"/>
                </a:solidFill>
              </a:rPr>
              <a:t>S</a:t>
            </a:r>
            <a:r>
              <a:rPr lang="id-ID" b="1" dirty="0" smtClean="0"/>
              <a:t>audara .....</a:t>
            </a:r>
            <a:r>
              <a:rPr lang="id-ID" b="1" dirty="0" smtClean="0">
                <a:solidFill>
                  <a:srgbClr val="FF0000"/>
                </a:solidFill>
              </a:rPr>
              <a:t>,</a:t>
            </a:r>
          </a:p>
          <a:p>
            <a:pPr fontAlgn="base">
              <a:buFont typeface="Wingdings" pitchFamily="2" charset="2"/>
              <a:buChar char="Ø"/>
            </a:pPr>
            <a:r>
              <a:rPr lang="id-ID" b="1" dirty="0" smtClean="0">
                <a:solidFill>
                  <a:srgbClr val="FF0000"/>
                </a:solidFill>
              </a:rPr>
              <a:t>S</a:t>
            </a:r>
            <a:r>
              <a:rPr lang="id-ID" b="1" dirty="0" smtClean="0"/>
              <a:t>audara </a:t>
            </a:r>
            <a:r>
              <a:rPr lang="id-ID" b="1" dirty="0"/>
              <a:t>..... </a:t>
            </a:r>
            <a:r>
              <a:rPr lang="id-ID" b="1" dirty="0">
                <a:solidFill>
                  <a:srgbClr val="FF0000"/>
                </a:solidFill>
              </a:rPr>
              <a:t>y</a:t>
            </a:r>
            <a:r>
              <a:rPr lang="id-ID" b="1" dirty="0"/>
              <a:t>ang </a:t>
            </a:r>
            <a:r>
              <a:rPr lang="id-ID" b="1" dirty="0" smtClean="0">
                <a:solidFill>
                  <a:srgbClr val="FF0000"/>
                </a:solidFill>
              </a:rPr>
              <a:t>t</a:t>
            </a:r>
            <a:r>
              <a:rPr lang="id-ID" b="1" dirty="0" smtClean="0"/>
              <a:t>erhormat</a:t>
            </a:r>
            <a:r>
              <a:rPr lang="id-ID" b="1" dirty="0" smtClean="0">
                <a:solidFill>
                  <a:srgbClr val="FF0000"/>
                </a:solidFill>
              </a:rPr>
              <a:t>,</a:t>
            </a:r>
          </a:p>
          <a:p>
            <a:pPr fontAlgn="base">
              <a:buFont typeface="Wingdings" pitchFamily="2" charset="2"/>
              <a:buChar char="Ø"/>
            </a:pPr>
            <a:r>
              <a:rPr lang="id-ID" b="1" dirty="0" smtClean="0">
                <a:solidFill>
                  <a:srgbClr val="FF0000"/>
                </a:solidFill>
              </a:rPr>
              <a:t>B</a:t>
            </a:r>
            <a:r>
              <a:rPr lang="id-ID" b="1" dirty="0" smtClean="0"/>
              <a:t>apak </a:t>
            </a:r>
            <a:r>
              <a:rPr lang="id-ID" b="1" dirty="0"/>
              <a:t>..... </a:t>
            </a:r>
            <a:r>
              <a:rPr lang="id-ID" b="1" dirty="0">
                <a:solidFill>
                  <a:srgbClr val="FF0000"/>
                </a:solidFill>
              </a:rPr>
              <a:t>y</a:t>
            </a:r>
            <a:r>
              <a:rPr lang="id-ID" b="1" dirty="0"/>
              <a:t>ang </a:t>
            </a:r>
            <a:r>
              <a:rPr lang="id-ID" b="1" dirty="0" smtClean="0">
                <a:solidFill>
                  <a:srgbClr val="FF0000"/>
                </a:solidFill>
              </a:rPr>
              <a:t>t</a:t>
            </a:r>
            <a:r>
              <a:rPr lang="id-ID" b="1" dirty="0" smtClean="0"/>
              <a:t>erhormat</a:t>
            </a:r>
            <a:r>
              <a:rPr lang="id-ID" b="1" dirty="0" smtClean="0">
                <a:solidFill>
                  <a:srgbClr val="FF0000"/>
                </a:solidFill>
              </a:rPr>
              <a:t>,</a:t>
            </a:r>
          </a:p>
          <a:p>
            <a:pPr fontAlgn="base">
              <a:buFont typeface="Wingdings" pitchFamily="2" charset="2"/>
              <a:buChar char="Ø"/>
            </a:pPr>
            <a:r>
              <a:rPr lang="id-ID" b="1" dirty="0" smtClean="0">
                <a:solidFill>
                  <a:srgbClr val="FF0000"/>
                </a:solidFill>
              </a:rPr>
              <a:t>D</a:t>
            </a:r>
            <a:r>
              <a:rPr lang="id-ID" b="1" dirty="0" smtClean="0"/>
              <a:t>r</a:t>
            </a:r>
            <a:r>
              <a:rPr lang="id-ID" b="1" dirty="0"/>
              <a:t>. </a:t>
            </a:r>
            <a:r>
              <a:rPr lang="id-ID" b="1" dirty="0">
                <a:solidFill>
                  <a:srgbClr val="FF0000"/>
                </a:solidFill>
              </a:rPr>
              <a:t>I</a:t>
            </a:r>
            <a:r>
              <a:rPr lang="id-ID" b="1" dirty="0"/>
              <a:t>r. </a:t>
            </a:r>
            <a:r>
              <a:rPr lang="id-ID" b="1" dirty="0">
                <a:solidFill>
                  <a:srgbClr val="FF0000"/>
                </a:solidFill>
              </a:rPr>
              <a:t>A</a:t>
            </a:r>
            <a:r>
              <a:rPr lang="id-ID" b="1" dirty="0"/>
              <a:t>ceng </a:t>
            </a:r>
            <a:r>
              <a:rPr lang="id-ID" b="1" dirty="0">
                <a:solidFill>
                  <a:srgbClr val="FF0000"/>
                </a:solidFill>
              </a:rPr>
              <a:t>S</a:t>
            </a:r>
            <a:r>
              <a:rPr lang="id-ID" b="1" dirty="0"/>
              <a:t>uherlan </a:t>
            </a:r>
            <a:r>
              <a:rPr lang="id-ID" b="1" dirty="0">
                <a:solidFill>
                  <a:srgbClr val="FF0000"/>
                </a:solidFill>
              </a:rPr>
              <a:t>y</a:t>
            </a:r>
            <a:r>
              <a:rPr lang="id-ID" b="1" dirty="0"/>
              <a:t>ang </a:t>
            </a:r>
            <a:r>
              <a:rPr lang="id-ID" b="1" dirty="0" smtClean="0">
                <a:solidFill>
                  <a:srgbClr val="FF0000"/>
                </a:solidFill>
              </a:rPr>
              <a:t>t</a:t>
            </a:r>
            <a:r>
              <a:rPr lang="id-ID" b="1" dirty="0" smtClean="0"/>
              <a:t>erhormat</a:t>
            </a:r>
            <a:r>
              <a:rPr lang="id-ID" b="1" dirty="0" smtClean="0">
                <a:solidFill>
                  <a:srgbClr val="FF0000"/>
                </a:solidFill>
              </a:rPr>
              <a:t>,</a:t>
            </a:r>
          </a:p>
          <a:p>
            <a:pPr fontAlgn="base">
              <a:buFont typeface="Wingdings" pitchFamily="2" charset="2"/>
              <a:buChar char="Ø"/>
            </a:pPr>
            <a:r>
              <a:rPr lang="id-ID" b="1" dirty="0" smtClean="0">
                <a:solidFill>
                  <a:srgbClr val="FF0000"/>
                </a:solidFill>
              </a:rPr>
              <a:t>P</a:t>
            </a:r>
            <a:r>
              <a:rPr lang="id-ID" b="1" dirty="0" smtClean="0"/>
              <a:t>rof</a:t>
            </a:r>
            <a:r>
              <a:rPr lang="id-ID" b="1" dirty="0"/>
              <a:t>. </a:t>
            </a:r>
            <a:r>
              <a:rPr lang="id-ID" b="1" dirty="0">
                <a:solidFill>
                  <a:srgbClr val="FF0000"/>
                </a:solidFill>
              </a:rPr>
              <a:t>A</a:t>
            </a:r>
            <a:r>
              <a:rPr lang="id-ID" b="1" dirty="0"/>
              <a:t>dad </a:t>
            </a:r>
            <a:r>
              <a:rPr lang="id-ID" b="1" dirty="0">
                <a:solidFill>
                  <a:srgbClr val="FF0000"/>
                </a:solidFill>
              </a:rPr>
              <a:t>I</a:t>
            </a:r>
            <a:r>
              <a:rPr lang="id-ID" b="1" dirty="0"/>
              <a:t>skandar </a:t>
            </a:r>
            <a:r>
              <a:rPr lang="id-ID" b="1" dirty="0">
                <a:solidFill>
                  <a:srgbClr val="FF0000"/>
                </a:solidFill>
              </a:rPr>
              <a:t>y</a:t>
            </a:r>
            <a:r>
              <a:rPr lang="id-ID" b="1" dirty="0"/>
              <a:t>ang </a:t>
            </a:r>
            <a:r>
              <a:rPr lang="id-ID" b="1" dirty="0">
                <a:solidFill>
                  <a:srgbClr val="FF0000"/>
                </a:solidFill>
              </a:rPr>
              <a:t>t</a:t>
            </a:r>
            <a:r>
              <a:rPr lang="id-ID" b="1" dirty="0"/>
              <a:t>erhormat</a:t>
            </a:r>
            <a:r>
              <a:rPr lang="id-ID" b="1" dirty="0">
                <a:solidFill>
                  <a:srgbClr val="FF0000"/>
                </a:solidFill>
              </a:rPr>
              <a:t>,</a:t>
            </a:r>
          </a:p>
          <a:p>
            <a:pPr>
              <a:buFont typeface="Wingdings" pitchFamily="2" charset="2"/>
              <a:buChar char="Ø"/>
            </a:pP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53022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9. ISI SURAT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id-ID" dirty="0" smtClean="0"/>
          </a:p>
          <a:p>
            <a:pPr lvl="0"/>
            <a:endParaRPr lang="id-ID" dirty="0"/>
          </a:p>
          <a:p>
            <a:pPr lvl="0"/>
            <a:endParaRPr lang="id-ID" dirty="0"/>
          </a:p>
          <a:p>
            <a:pPr marL="457200" lvl="1" indent="0">
              <a:buNone/>
            </a:pPr>
            <a:endParaRPr lang="id-ID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4634699"/>
            <a:ext cx="2855640" cy="1096726"/>
            <a:chOff x="-1331640" y="804661"/>
            <a:chExt cx="2855640" cy="1096726"/>
          </a:xfrm>
        </p:grpSpPr>
        <p:sp>
          <p:nvSpPr>
            <p:cNvPr id="21" name="Rectangle 20"/>
            <p:cNvSpPr/>
            <p:nvPr/>
          </p:nvSpPr>
          <p:spPr>
            <a:xfrm>
              <a:off x="0" y="832187"/>
              <a:ext cx="1524000" cy="10692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-1331640" y="804661"/>
              <a:ext cx="1524000" cy="106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4048" tIns="137160" rIns="384048" bIns="137160" numCol="1" spcCol="1270" anchor="ctr" anchorCtr="0">
              <a:noAutofit/>
            </a:bodyPr>
            <a:lstStyle/>
            <a:p>
              <a:pPr lvl="0" algn="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1600" dirty="0" smtClean="0">
                <a:solidFill>
                  <a:srgbClr val="FF0000"/>
                </a:solidFill>
              </a:endParaRPr>
            </a:p>
            <a:p>
              <a:pPr lvl="0" algn="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600" dirty="0" smtClean="0">
                  <a:solidFill>
                    <a:srgbClr val="FF0000"/>
                  </a:solidFill>
                </a:rPr>
                <a:t>Paragraf penutup</a:t>
              </a:r>
              <a:endParaRPr lang="id-ID" sz="16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Left Brace 9"/>
          <p:cNvSpPr/>
          <p:nvPr/>
        </p:nvSpPr>
        <p:spPr>
          <a:xfrm>
            <a:off x="1568554" y="4678010"/>
            <a:ext cx="304800" cy="1136025"/>
          </a:xfrm>
          <a:prstGeom prst="leftBrace">
            <a:avLst>
              <a:gd name="adj1" fmla="val 35000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grpSp>
        <p:nvGrpSpPr>
          <p:cNvPr id="12" name="Group 11"/>
          <p:cNvGrpSpPr/>
          <p:nvPr/>
        </p:nvGrpSpPr>
        <p:grpSpPr>
          <a:xfrm>
            <a:off x="188640" y="1484784"/>
            <a:ext cx="2859360" cy="3144028"/>
            <a:chOff x="-1335360" y="87784"/>
            <a:chExt cx="2859360" cy="3144028"/>
          </a:xfrm>
        </p:grpSpPr>
        <p:sp>
          <p:nvSpPr>
            <p:cNvPr id="17" name="Rectangle 16"/>
            <p:cNvSpPr/>
            <p:nvPr/>
          </p:nvSpPr>
          <p:spPr>
            <a:xfrm>
              <a:off x="0" y="2162612"/>
              <a:ext cx="1524000" cy="10692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-1335360" y="87784"/>
              <a:ext cx="1676400" cy="106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4048" tIns="137160" rIns="384048" bIns="137160" numCol="1" spcCol="1270" anchor="ctr" anchorCtr="0">
              <a:noAutofit/>
            </a:bodyPr>
            <a:lstStyle/>
            <a:p>
              <a:pPr lvl="0" algn="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b="1" dirty="0" smtClean="0">
                  <a:solidFill>
                    <a:srgbClr val="FF0000"/>
                  </a:solidFill>
                </a:rPr>
                <a:t>Paragraf pembuka</a:t>
              </a:r>
              <a:endParaRPr lang="id-ID" b="1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Left Brace 12"/>
          <p:cNvSpPr/>
          <p:nvPr/>
        </p:nvSpPr>
        <p:spPr>
          <a:xfrm>
            <a:off x="1720954" y="2991599"/>
            <a:ext cx="372686" cy="1517521"/>
          </a:xfrm>
          <a:prstGeom prst="leftBrace">
            <a:avLst>
              <a:gd name="adj1" fmla="val 35000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23" name="Rectangle 22"/>
          <p:cNvSpPr/>
          <p:nvPr/>
        </p:nvSpPr>
        <p:spPr>
          <a:xfrm>
            <a:off x="785205" y="2229186"/>
            <a:ext cx="1524000" cy="1069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4048" tIns="137160" rIns="384048" bIns="137160" numCol="1" spcCol="1270" anchor="ctr" anchorCtr="0">
            <a:noAutofit/>
          </a:bodyPr>
          <a:lstStyle/>
          <a:p>
            <a:pPr lvl="0" algn="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5400" kern="1200" dirty="0"/>
          </a:p>
        </p:txBody>
      </p:sp>
      <p:sp>
        <p:nvSpPr>
          <p:cNvPr id="24" name="Left Brace 23"/>
          <p:cNvSpPr/>
          <p:nvPr/>
        </p:nvSpPr>
        <p:spPr>
          <a:xfrm>
            <a:off x="1712640" y="1462918"/>
            <a:ext cx="304800" cy="1136025"/>
          </a:xfrm>
          <a:prstGeom prst="leftBrace">
            <a:avLst>
              <a:gd name="adj1" fmla="val 35000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26" name="Rectangle 25"/>
          <p:cNvSpPr/>
          <p:nvPr/>
        </p:nvSpPr>
        <p:spPr>
          <a:xfrm>
            <a:off x="188640" y="2916923"/>
            <a:ext cx="1524000" cy="1069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4048" tIns="137160" rIns="384048" bIns="137160" numCol="1" spcCol="1270" anchor="ctr" anchorCtr="0">
            <a:noAutofit/>
          </a:bodyPr>
          <a:lstStyle/>
          <a:p>
            <a:pPr lvl="0" algn="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2400" dirty="0" smtClean="0"/>
          </a:p>
          <a:p>
            <a:pPr lvl="0" algn="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2400" dirty="0" smtClean="0">
                <a:solidFill>
                  <a:srgbClr val="FF0000"/>
                </a:solidFill>
              </a:rPr>
              <a:t>Inti surat</a:t>
            </a:r>
            <a:endParaRPr lang="id-ID" sz="2400" kern="12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483768" y="1456582"/>
            <a:ext cx="63367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Dalam rangka memperingati hari pendidikan nasional kepada para siswa dan siswi SMA Bakti Angkasa Cikarang, kami selaku pihak dari pendidikan sekolah akan menyelenggarakan acara lomba cerdas cermat antar sekolah</a:t>
            </a:r>
            <a:r>
              <a:rPr lang="id-ID" dirty="0" smtClean="0"/>
              <a:t>.</a:t>
            </a:r>
          </a:p>
          <a:p>
            <a:endParaRPr lang="id-ID" dirty="0" smtClean="0"/>
          </a:p>
          <a:p>
            <a:r>
              <a:rPr lang="id-ID" dirty="0"/>
              <a:t>Adapun acara tersebut akan kami selenggarakan pada </a:t>
            </a:r>
            <a:r>
              <a:rPr lang="id-ID" dirty="0" smtClean="0"/>
              <a:t>:</a:t>
            </a:r>
          </a:p>
          <a:p>
            <a:endParaRPr lang="id-ID" dirty="0"/>
          </a:p>
          <a:p>
            <a:r>
              <a:rPr lang="id-ID" dirty="0" smtClean="0"/>
              <a:t>Hari/Tanggal	: </a:t>
            </a:r>
            <a:r>
              <a:rPr lang="id-ID" dirty="0"/>
              <a:t>Kamis, 14 Oktober 2016</a:t>
            </a:r>
            <a:br>
              <a:rPr lang="id-ID" dirty="0"/>
            </a:br>
            <a:r>
              <a:rPr lang="id-ID" dirty="0" smtClean="0"/>
              <a:t>Pukul		: </a:t>
            </a:r>
            <a:r>
              <a:rPr lang="id-ID" dirty="0"/>
              <a:t>08.00 s.d. 11.00 WIB</a:t>
            </a:r>
            <a:br>
              <a:rPr lang="id-ID" dirty="0"/>
            </a:br>
            <a:r>
              <a:rPr lang="id-ID" dirty="0" smtClean="0"/>
              <a:t>Tempat		: </a:t>
            </a:r>
            <a:r>
              <a:rPr lang="id-ID" dirty="0"/>
              <a:t>Cikarang</a:t>
            </a:r>
            <a:br>
              <a:rPr lang="id-ID" dirty="0"/>
            </a:br>
            <a:r>
              <a:rPr lang="id-ID" dirty="0" smtClean="0"/>
              <a:t>Acara		: </a:t>
            </a:r>
            <a:r>
              <a:rPr lang="id-ID" dirty="0"/>
              <a:t>Lomba cerdas cermat</a:t>
            </a:r>
          </a:p>
          <a:p>
            <a:endParaRPr lang="id-ID" dirty="0" smtClean="0"/>
          </a:p>
          <a:p>
            <a:r>
              <a:rPr lang="id-ID" dirty="0" smtClean="0"/>
              <a:t>Demikian </a:t>
            </a:r>
            <a:r>
              <a:rPr lang="id-ID" dirty="0"/>
              <a:t>surat pemberitahuan ini kami sampaikan, atas segala perhatian dan kerjasamanya kami ucapkan terima kasih.</a:t>
            </a:r>
          </a:p>
        </p:txBody>
      </p:sp>
    </p:spTree>
    <p:extLst>
      <p:ext uri="{BB962C8B-B14F-4D97-AF65-F5344CB8AC3E}">
        <p14:creationId xmlns:p14="http://schemas.microsoft.com/office/powerpoint/2010/main" val="186431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cap="none" dirty="0" smtClean="0"/>
              <a:t>9. Salam Penutup</a:t>
            </a:r>
            <a:endParaRPr lang="id-ID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Font typeface="Wingdings" pitchFamily="2" charset="2"/>
              <a:buChar char="Ø"/>
            </a:pPr>
            <a:r>
              <a:rPr lang="id-ID" b="1" dirty="0" smtClean="0">
                <a:solidFill>
                  <a:srgbClr val="FF0000"/>
                </a:solidFill>
              </a:rPr>
              <a:t>S</a:t>
            </a:r>
            <a:r>
              <a:rPr lang="id-ID" b="1" dirty="0" smtClean="0"/>
              <a:t>alam </a:t>
            </a:r>
            <a:r>
              <a:rPr lang="id-ID" b="1" dirty="0">
                <a:solidFill>
                  <a:srgbClr val="FF0000"/>
                </a:solidFill>
              </a:rPr>
              <a:t>t</a:t>
            </a:r>
            <a:r>
              <a:rPr lang="id-ID" b="1" dirty="0"/>
              <a:t>akzim, </a:t>
            </a:r>
            <a:r>
              <a:rPr lang="id-ID" b="1" dirty="0" smtClean="0"/>
              <a:t>(S kapital</a:t>
            </a:r>
            <a:r>
              <a:rPr lang="id-ID" b="1" dirty="0"/>
              <a:t>, </a:t>
            </a:r>
            <a:r>
              <a:rPr lang="id-ID" b="1" dirty="0" smtClean="0"/>
              <a:t>t kecil)</a:t>
            </a:r>
          </a:p>
          <a:p>
            <a:pPr fontAlgn="base">
              <a:buFont typeface="Wingdings" pitchFamily="2" charset="2"/>
              <a:buChar char="Ø"/>
            </a:pPr>
            <a:r>
              <a:rPr lang="id-ID" b="1" dirty="0" smtClean="0">
                <a:solidFill>
                  <a:srgbClr val="FF0000"/>
                </a:solidFill>
              </a:rPr>
              <a:t>S</a:t>
            </a:r>
            <a:r>
              <a:rPr lang="id-ID" b="1" dirty="0" smtClean="0"/>
              <a:t>alam </a:t>
            </a:r>
            <a:r>
              <a:rPr lang="id-ID" b="1" dirty="0">
                <a:solidFill>
                  <a:srgbClr val="FF0000"/>
                </a:solidFill>
              </a:rPr>
              <a:t>k</a:t>
            </a:r>
            <a:r>
              <a:rPr lang="id-ID" b="1" dirty="0"/>
              <a:t>ami, </a:t>
            </a:r>
            <a:endParaRPr lang="id-ID" b="1" dirty="0" smtClean="0"/>
          </a:p>
          <a:p>
            <a:pPr fontAlgn="base">
              <a:buFont typeface="Wingdings" pitchFamily="2" charset="2"/>
              <a:buChar char="Ø"/>
            </a:pPr>
            <a:r>
              <a:rPr lang="id-ID" b="1" dirty="0" smtClean="0">
                <a:solidFill>
                  <a:srgbClr val="FF0000"/>
                </a:solidFill>
              </a:rPr>
              <a:t>H</a:t>
            </a:r>
            <a:r>
              <a:rPr lang="id-ID" b="1" dirty="0" smtClean="0"/>
              <a:t>ormat </a:t>
            </a:r>
            <a:r>
              <a:rPr lang="id-ID" b="1" dirty="0">
                <a:solidFill>
                  <a:srgbClr val="FF0000"/>
                </a:solidFill>
              </a:rPr>
              <a:t>k</a:t>
            </a:r>
            <a:r>
              <a:rPr lang="id-ID" b="1" dirty="0"/>
              <a:t>ami, </a:t>
            </a:r>
          </a:p>
          <a:p>
            <a:pPr>
              <a:buFont typeface="Wingdings" pitchFamily="2" charset="2"/>
              <a:buChar char="Ø"/>
            </a:pP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68550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6700" dirty="0" smtClean="0">
                <a:solidFill>
                  <a:srgbClr val="FF0000"/>
                </a:solidFill>
              </a:rPr>
              <a:t>BAB </a:t>
            </a:r>
            <a:r>
              <a:rPr lang="id-ID" sz="12800" dirty="0" smtClean="0">
                <a:solidFill>
                  <a:srgbClr val="FF0000"/>
                </a:solidFill>
              </a:rPr>
              <a:t>7</a:t>
            </a:r>
            <a:r>
              <a:rPr lang="id-ID" sz="7200" dirty="0" smtClean="0">
                <a:solidFill>
                  <a:srgbClr val="FF0000"/>
                </a:solidFill>
              </a:rPr>
              <a:t> </a:t>
            </a:r>
            <a:endParaRPr lang="id-ID" sz="72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surat-menyurat-1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44" y="4214818"/>
            <a:ext cx="5248034" cy="2444377"/>
          </a:xfrm>
        </p:spPr>
      </p:pic>
      <p:pic>
        <p:nvPicPr>
          <p:cNvPr id="5" name="Picture 4" descr="Contoh-Surat-Pemberitahu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571612"/>
            <a:ext cx="3429024" cy="2500330"/>
          </a:xfrm>
          <a:prstGeom prst="rect">
            <a:avLst/>
          </a:prstGeom>
        </p:spPr>
      </p:pic>
      <p:pic>
        <p:nvPicPr>
          <p:cNvPr id="6" name="Picture 5" descr="e-mail-23349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214818"/>
            <a:ext cx="3143272" cy="2214579"/>
          </a:xfrm>
          <a:prstGeom prst="rect">
            <a:avLst/>
          </a:prstGeom>
        </p:spPr>
      </p:pic>
      <p:pic>
        <p:nvPicPr>
          <p:cNvPr id="8" name="Picture 7" descr="kores-edi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96" y="1500174"/>
            <a:ext cx="4929222" cy="2500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cap="none" dirty="0"/>
              <a:t>10. Nama, tandatangan dan stempel</a:t>
            </a:r>
            <a:endParaRPr lang="id-ID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sz="1800" b="1" dirty="0"/>
              <a:t>Bandung, 2 </a:t>
            </a:r>
            <a:r>
              <a:rPr lang="id-ID" sz="1800" b="1" dirty="0" smtClean="0"/>
              <a:t> April </a:t>
            </a:r>
            <a:r>
              <a:rPr lang="id-ID" sz="1800" b="1" dirty="0"/>
              <a:t>2019</a:t>
            </a:r>
          </a:p>
          <a:p>
            <a:pPr marL="0" indent="0">
              <a:buNone/>
            </a:pPr>
            <a:r>
              <a:rPr lang="id-ID" sz="1800" b="1" dirty="0"/>
              <a:t>a.n. Menteri Pendidikan dan Kebudayaan</a:t>
            </a:r>
          </a:p>
          <a:p>
            <a:pPr marL="0" indent="0">
              <a:buNone/>
            </a:pPr>
            <a:r>
              <a:rPr lang="id-ID" sz="1800" b="1" dirty="0"/>
              <a:t>Sekretaris Jenderal,</a:t>
            </a:r>
          </a:p>
          <a:p>
            <a:pPr marL="0" indent="0">
              <a:buNone/>
            </a:pPr>
            <a:endParaRPr lang="id-ID" sz="1800" b="1" dirty="0"/>
          </a:p>
          <a:p>
            <a:pPr marL="0" indent="0">
              <a:buNone/>
            </a:pPr>
            <a:r>
              <a:rPr lang="id-ID" sz="1800" b="1" dirty="0"/>
              <a:t>		</a:t>
            </a:r>
            <a:endParaRPr lang="id-ID" sz="1800" b="1" dirty="0" smtClean="0"/>
          </a:p>
          <a:p>
            <a:pPr marL="0" indent="0">
              <a:buNone/>
            </a:pPr>
            <a:endParaRPr lang="id-ID" sz="1800" b="1" dirty="0"/>
          </a:p>
          <a:p>
            <a:pPr marL="0" indent="0">
              <a:buNone/>
            </a:pPr>
            <a:endParaRPr lang="id-ID" sz="1800" b="1" dirty="0" smtClean="0"/>
          </a:p>
          <a:p>
            <a:pPr marL="0" indent="0">
              <a:buNone/>
            </a:pPr>
            <a:r>
              <a:rPr lang="id-ID" sz="1800" b="1" dirty="0"/>
              <a:t>			</a:t>
            </a:r>
          </a:p>
          <a:p>
            <a:pPr marL="0" indent="0">
              <a:buNone/>
            </a:pPr>
            <a:r>
              <a:rPr lang="id-ID" sz="1800" b="1" dirty="0" smtClean="0"/>
              <a:t>Minar </a:t>
            </a:r>
            <a:r>
              <a:rPr lang="id-ID" sz="1800" b="1" dirty="0"/>
              <a:t>Siregar, S.Pd. </a:t>
            </a:r>
          </a:p>
          <a:p>
            <a:endParaRPr lang="id-ID" sz="1800" dirty="0"/>
          </a:p>
        </p:txBody>
      </p:sp>
      <p:pic>
        <p:nvPicPr>
          <p:cNvPr id="12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96752"/>
            <a:ext cx="4248472" cy="5256584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4"/>
            <a:ext cx="2847975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3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cap="none" dirty="0" smtClean="0"/>
              <a:t>11. Tembusan </a:t>
            </a:r>
            <a:endParaRPr lang="id-ID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b="1" dirty="0" smtClean="0"/>
              <a:t>Tembusan :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Sekretaris Jenderal Depdiknas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Seluruh Gubernur Provinsi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Seluruh Bupati/Wali Kota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5315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sz="2800" b="1" cap="none" dirty="0" smtClean="0">
                <a:solidFill>
                  <a:srgbClr val="FF0000"/>
                </a:solidFill>
              </a:rPr>
              <a:t>Tembusan yang  salah </a:t>
            </a:r>
            <a:endParaRPr lang="id-ID" sz="2800" b="1" cap="none" dirty="0">
              <a:solidFill>
                <a:srgbClr val="FF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id-ID" sz="2800" b="1" cap="none" dirty="0" smtClean="0">
                <a:solidFill>
                  <a:srgbClr val="FF0000"/>
                </a:solidFill>
              </a:rPr>
              <a:t>Tembusan yang benar</a:t>
            </a:r>
            <a:endParaRPr lang="id-ID" sz="2800" b="1" cap="none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sz="1600" b="1" dirty="0" smtClean="0"/>
              <a:t>Tembusan </a:t>
            </a:r>
            <a:endParaRPr lang="id-ID" sz="1600" b="1" dirty="0"/>
          </a:p>
          <a:p>
            <a:pPr marL="0" indent="0">
              <a:buNone/>
            </a:pPr>
            <a:r>
              <a:rPr lang="id-ID" sz="1600" b="1" dirty="0"/>
              <a:t>1.    Yth. Direktur Pemilihan Badan</a:t>
            </a:r>
          </a:p>
          <a:p>
            <a:pPr marL="0" indent="0">
              <a:buNone/>
            </a:pPr>
            <a:r>
              <a:rPr lang="id-ID" sz="1600" b="1" dirty="0"/>
              <a:t>2.    Kepada Yth. Kepala Bagian Pengiriman</a:t>
            </a:r>
          </a:p>
          <a:p>
            <a:pPr marL="0" indent="0">
              <a:buNone/>
            </a:pPr>
            <a:r>
              <a:rPr lang="id-ID" sz="1600" b="1" dirty="0"/>
              <a:t>3.    Yth. Drs. Sarjono</a:t>
            </a:r>
          </a:p>
          <a:p>
            <a:pPr marL="0" indent="0">
              <a:buNone/>
            </a:pPr>
            <a:r>
              <a:rPr lang="id-ID" sz="1600" b="1" dirty="0"/>
              <a:t>4.    Dinas Pendidikan Aceh</a:t>
            </a:r>
          </a:p>
          <a:p>
            <a:pPr marL="0" indent="0">
              <a:buNone/>
            </a:pPr>
            <a:r>
              <a:rPr lang="id-ID" sz="1600" b="1" dirty="0"/>
              <a:t>5.    Untuk  Perhatian</a:t>
            </a:r>
          </a:p>
          <a:p>
            <a:pPr marL="0" indent="0">
              <a:buNone/>
            </a:pPr>
            <a:r>
              <a:rPr lang="id-ID" sz="1600" b="1" dirty="0"/>
              <a:t>6.    Arsip/Pertinggal</a:t>
            </a:r>
          </a:p>
          <a:p>
            <a:pPr marL="0" indent="0">
              <a:buNone/>
            </a:pPr>
            <a:r>
              <a:rPr lang="id-ID" sz="1600" b="1" dirty="0"/>
              <a:t/>
            </a:r>
            <a:br>
              <a:rPr lang="id-ID" sz="1600" b="1" dirty="0"/>
            </a:br>
            <a:endParaRPr lang="id-ID" sz="1600" b="1" dirty="0"/>
          </a:p>
          <a:p>
            <a:endParaRPr lang="id-ID" sz="1600" b="1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sz="2000" b="1" dirty="0" smtClean="0"/>
              <a:t>Tembusan : </a:t>
            </a:r>
            <a:endParaRPr lang="id-ID" sz="2000" b="1" dirty="0"/>
          </a:p>
          <a:p>
            <a:pPr marL="0" indent="0">
              <a:buNone/>
            </a:pPr>
            <a:r>
              <a:rPr lang="id-ID" sz="2000" b="1" dirty="0"/>
              <a:t>1.    Direktur Pemilihan Badan</a:t>
            </a:r>
          </a:p>
          <a:p>
            <a:pPr marL="0" indent="0">
              <a:buNone/>
            </a:pPr>
            <a:r>
              <a:rPr lang="id-ID" sz="2000" b="1" dirty="0"/>
              <a:t>2.    Kepala Bagian Pengiriman</a:t>
            </a:r>
          </a:p>
          <a:p>
            <a:pPr marL="0" indent="0">
              <a:buNone/>
            </a:pPr>
            <a:r>
              <a:rPr lang="id-ID" sz="2000" b="1" dirty="0"/>
              <a:t>3.    </a:t>
            </a:r>
            <a:r>
              <a:rPr lang="id-ID" sz="2000" b="1" dirty="0" smtClean="0"/>
              <a:t>Drs</a:t>
            </a:r>
            <a:r>
              <a:rPr lang="id-ID" sz="2000" b="1" dirty="0"/>
              <a:t>. Sarjono </a:t>
            </a:r>
          </a:p>
          <a:p>
            <a:pPr marL="0" indent="0">
              <a:buNone/>
            </a:pPr>
            <a:r>
              <a:rPr lang="id-ID" sz="2000" b="1" dirty="0"/>
              <a:t>4.    </a:t>
            </a:r>
            <a:r>
              <a:rPr lang="id-ID" sz="2000" b="1" dirty="0" smtClean="0"/>
              <a:t>Kepala </a:t>
            </a:r>
            <a:r>
              <a:rPr lang="id-ID" sz="2000" b="1" dirty="0"/>
              <a:t>Dinas Pendidikan Aceh</a:t>
            </a:r>
          </a:p>
          <a:p>
            <a:pPr marL="0" indent="0">
              <a:buNone/>
            </a:pPr>
            <a:endParaRPr lang="id-ID" sz="2000" b="1" dirty="0"/>
          </a:p>
        </p:txBody>
      </p:sp>
    </p:spTree>
    <p:extLst>
      <p:ext uri="{BB962C8B-B14F-4D97-AF65-F5344CB8AC3E}">
        <p14:creationId xmlns:p14="http://schemas.microsoft.com/office/powerpoint/2010/main" val="208700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cap="none" dirty="0" smtClean="0"/>
              <a:t>12. Inisial </a:t>
            </a:r>
            <a:endParaRPr lang="id-ID" cap="none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id-ID" sz="2400" dirty="0" smtClean="0">
                <a:solidFill>
                  <a:srgbClr val="FF0000"/>
                </a:solidFill>
              </a:rPr>
              <a:t>SR</a:t>
            </a:r>
            <a:r>
              <a:rPr lang="id-ID" sz="2400" dirty="0" smtClean="0"/>
              <a:t>/</a:t>
            </a:r>
            <a:r>
              <a:rPr lang="id-ID" sz="2400" dirty="0" smtClean="0">
                <a:solidFill>
                  <a:srgbClr val="FF0000"/>
                </a:solidFill>
              </a:rPr>
              <a:t>rm</a:t>
            </a:r>
          </a:p>
          <a:p>
            <a:pPr marL="0" indent="0" fontAlgn="base">
              <a:buNone/>
            </a:pPr>
            <a:r>
              <a:rPr lang="id-ID" sz="2400" dirty="0"/>
              <a:t>	</a:t>
            </a:r>
            <a:r>
              <a:rPr lang="id-ID" sz="2400" dirty="0" smtClean="0"/>
              <a:t>	</a:t>
            </a:r>
          </a:p>
          <a:p>
            <a:pPr marL="0" indent="0" fontAlgn="base">
              <a:buNone/>
            </a:pPr>
            <a:r>
              <a:rPr lang="id-ID" sz="2400" dirty="0"/>
              <a:t>	</a:t>
            </a:r>
            <a:r>
              <a:rPr lang="id-ID" sz="2400" dirty="0" smtClean="0"/>
              <a:t>Singkatan </a:t>
            </a:r>
            <a:r>
              <a:rPr lang="id-ID" sz="2400" dirty="0"/>
              <a:t>nama </a:t>
            </a:r>
            <a:r>
              <a:rPr lang="id-ID" sz="2400" dirty="0" smtClean="0"/>
              <a:t>pengetik : </a:t>
            </a:r>
            <a:r>
              <a:rPr lang="id-ID" sz="2400" dirty="0" smtClean="0">
                <a:solidFill>
                  <a:srgbClr val="FF0000"/>
                </a:solidFill>
              </a:rPr>
              <a:t>rm</a:t>
            </a:r>
          </a:p>
          <a:p>
            <a:pPr marL="0" indent="0">
              <a:buNone/>
            </a:pPr>
            <a:r>
              <a:rPr lang="id-ID" sz="2400" dirty="0" smtClean="0"/>
              <a:t>     </a:t>
            </a:r>
          </a:p>
          <a:p>
            <a:pPr marL="0" indent="0">
              <a:buNone/>
            </a:pPr>
            <a:r>
              <a:rPr lang="id-ID" sz="2400" dirty="0"/>
              <a:t> </a:t>
            </a:r>
            <a:r>
              <a:rPr lang="id-ID" sz="2400" dirty="0" smtClean="0"/>
              <a:t>     Singkatan </a:t>
            </a:r>
            <a:r>
              <a:rPr lang="id-ID" sz="2400" dirty="0"/>
              <a:t>nama </a:t>
            </a:r>
            <a:r>
              <a:rPr lang="id-ID" sz="2400" dirty="0" smtClean="0"/>
              <a:t>pengonsep: </a:t>
            </a:r>
            <a:r>
              <a:rPr lang="id-ID" sz="2400" dirty="0" smtClean="0">
                <a:solidFill>
                  <a:srgbClr val="FF0000"/>
                </a:solidFill>
              </a:rPr>
              <a:t>SR</a:t>
            </a:r>
            <a:r>
              <a:rPr lang="id-ID" sz="2400" dirty="0"/>
              <a:t/>
            </a:r>
            <a:br>
              <a:rPr lang="id-ID" sz="2400" dirty="0"/>
            </a:br>
            <a:r>
              <a:rPr lang="id-ID" sz="2400" dirty="0"/>
              <a:t/>
            </a:r>
            <a:br>
              <a:rPr lang="id-ID" sz="2400" dirty="0"/>
            </a:br>
            <a:endParaRPr lang="id-ID" sz="2400" dirty="0"/>
          </a:p>
        </p:txBody>
      </p:sp>
      <p:sp>
        <p:nvSpPr>
          <p:cNvPr id="9" name="L-Shape 8"/>
          <p:cNvSpPr/>
          <p:nvPr/>
        </p:nvSpPr>
        <p:spPr>
          <a:xfrm>
            <a:off x="611560" y="2189413"/>
            <a:ext cx="144015" cy="1383603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L-Shape 9"/>
          <p:cNvSpPr/>
          <p:nvPr/>
        </p:nvSpPr>
        <p:spPr>
          <a:xfrm>
            <a:off x="992777" y="2040573"/>
            <a:ext cx="115047" cy="663437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067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58635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Menelaah Struktur surat pribadi 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36712" y="880269"/>
            <a:ext cx="8686800" cy="5315421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id-ID" sz="1000" dirty="0" smtClean="0"/>
              <a:t>					</a:t>
            </a:r>
            <a:r>
              <a:rPr lang="id-ID" sz="2000" dirty="0" smtClean="0"/>
              <a:t>1. Tempat dan tanggal surat</a:t>
            </a:r>
          </a:p>
          <a:p>
            <a:pPr marL="800100" lvl="2" indent="0">
              <a:buNone/>
            </a:pPr>
            <a:r>
              <a:rPr lang="id-ID" sz="2000" dirty="0" smtClean="0"/>
              <a:t>					2.  Alamat surat </a:t>
            </a:r>
          </a:p>
          <a:p>
            <a:pPr marL="800100" lvl="2" indent="0" algn="just">
              <a:buNone/>
            </a:pPr>
            <a:r>
              <a:rPr lang="id-ID" sz="2000" dirty="0" smtClean="0"/>
              <a:t>					3.  Salam pembuka</a:t>
            </a:r>
          </a:p>
          <a:p>
            <a:pPr marL="800100" lvl="2" indent="0" algn="just">
              <a:buNone/>
            </a:pPr>
            <a:r>
              <a:rPr lang="id-ID" sz="2000" dirty="0" smtClean="0"/>
              <a:t>					4.  Paragraf pembuka</a:t>
            </a:r>
          </a:p>
          <a:p>
            <a:pPr marL="800100" lvl="2" indent="0" algn="just">
              <a:buNone/>
            </a:pPr>
            <a:r>
              <a:rPr lang="id-ID" sz="2000" dirty="0" smtClean="0"/>
              <a:t>					5. Isi surat</a:t>
            </a:r>
          </a:p>
          <a:p>
            <a:pPr marL="800100" lvl="2" indent="0" algn="just">
              <a:buNone/>
            </a:pPr>
            <a:r>
              <a:rPr lang="id-ID" sz="2000" dirty="0" smtClean="0"/>
              <a:t>					6.  Paragraf penutup</a:t>
            </a:r>
          </a:p>
          <a:p>
            <a:pPr marL="800100" lvl="2" indent="0" algn="just">
              <a:buNone/>
            </a:pPr>
            <a:r>
              <a:rPr lang="id-ID" sz="2000" dirty="0" smtClean="0"/>
              <a:t>					 7. Salam akhir</a:t>
            </a:r>
          </a:p>
          <a:p>
            <a:pPr marL="800100" lvl="2" indent="0" algn="just">
              <a:buNone/>
            </a:pPr>
            <a:r>
              <a:rPr lang="id-ID" sz="2000" dirty="0" smtClean="0"/>
              <a:t>					</a:t>
            </a:r>
            <a:r>
              <a:rPr lang="id-ID" sz="2000" dirty="0"/>
              <a:t> </a:t>
            </a:r>
            <a:r>
              <a:rPr lang="id-ID" sz="2000" dirty="0" smtClean="0"/>
              <a:t> 8. Nama dan tandatangan </a:t>
            </a:r>
          </a:p>
          <a:p>
            <a:pPr marL="0" indent="0">
              <a:buNone/>
            </a:pPr>
            <a:endParaRPr lang="id-ID" sz="2800" dirty="0"/>
          </a:p>
        </p:txBody>
      </p:sp>
      <p:pic>
        <p:nvPicPr>
          <p:cNvPr id="6" name="Content Placeholder 3" descr="contoh-surat-pribadi-singkat-untuk-sahab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6672"/>
            <a:ext cx="5062864" cy="5961328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>
            <a:off x="1462471" y="1196752"/>
            <a:ext cx="216024" cy="680539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ight Brace 7"/>
          <p:cNvSpPr/>
          <p:nvPr/>
        </p:nvSpPr>
        <p:spPr>
          <a:xfrm>
            <a:off x="5090483" y="5971676"/>
            <a:ext cx="216024" cy="238421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ight Brace 8"/>
          <p:cNvSpPr/>
          <p:nvPr/>
        </p:nvSpPr>
        <p:spPr>
          <a:xfrm>
            <a:off x="2004999" y="1877291"/>
            <a:ext cx="216024" cy="432048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ight Brace 9"/>
          <p:cNvSpPr/>
          <p:nvPr/>
        </p:nvSpPr>
        <p:spPr>
          <a:xfrm>
            <a:off x="5017145" y="2132856"/>
            <a:ext cx="229543" cy="1033264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ight Brace 10"/>
          <p:cNvSpPr/>
          <p:nvPr/>
        </p:nvSpPr>
        <p:spPr>
          <a:xfrm>
            <a:off x="5062864" y="880269"/>
            <a:ext cx="216024" cy="432048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ight Brace 11"/>
          <p:cNvSpPr/>
          <p:nvPr/>
        </p:nvSpPr>
        <p:spPr>
          <a:xfrm>
            <a:off x="5017145" y="3284984"/>
            <a:ext cx="289362" cy="1296144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ight Brace 12"/>
          <p:cNvSpPr/>
          <p:nvPr/>
        </p:nvSpPr>
        <p:spPr>
          <a:xfrm>
            <a:off x="5062864" y="4869160"/>
            <a:ext cx="216024" cy="864096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Oval 13"/>
          <p:cNvSpPr/>
          <p:nvPr/>
        </p:nvSpPr>
        <p:spPr>
          <a:xfrm>
            <a:off x="5580112" y="896672"/>
            <a:ext cx="288032" cy="415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16" name="Oval 15"/>
          <p:cNvSpPr/>
          <p:nvPr/>
        </p:nvSpPr>
        <p:spPr>
          <a:xfrm>
            <a:off x="5399504" y="5955262"/>
            <a:ext cx="288032" cy="415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7</a:t>
            </a:r>
          </a:p>
        </p:txBody>
      </p:sp>
      <p:sp>
        <p:nvSpPr>
          <p:cNvPr id="17" name="Oval 16"/>
          <p:cNvSpPr/>
          <p:nvPr/>
        </p:nvSpPr>
        <p:spPr>
          <a:xfrm>
            <a:off x="5399504" y="5093385"/>
            <a:ext cx="288032" cy="415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6</a:t>
            </a:r>
          </a:p>
        </p:txBody>
      </p:sp>
      <p:sp>
        <p:nvSpPr>
          <p:cNvPr id="18" name="Oval 17"/>
          <p:cNvSpPr/>
          <p:nvPr/>
        </p:nvSpPr>
        <p:spPr>
          <a:xfrm>
            <a:off x="5480478" y="3669513"/>
            <a:ext cx="288032" cy="415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5</a:t>
            </a:r>
          </a:p>
        </p:txBody>
      </p:sp>
      <p:sp>
        <p:nvSpPr>
          <p:cNvPr id="19" name="Oval 18"/>
          <p:cNvSpPr/>
          <p:nvPr/>
        </p:nvSpPr>
        <p:spPr>
          <a:xfrm>
            <a:off x="5364670" y="2441665"/>
            <a:ext cx="288032" cy="415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4</a:t>
            </a:r>
          </a:p>
        </p:txBody>
      </p:sp>
      <p:sp>
        <p:nvSpPr>
          <p:cNvPr id="20" name="Oval 19"/>
          <p:cNvSpPr/>
          <p:nvPr/>
        </p:nvSpPr>
        <p:spPr>
          <a:xfrm>
            <a:off x="2387416" y="1876880"/>
            <a:ext cx="288032" cy="415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</a:p>
        </p:txBody>
      </p:sp>
      <p:sp>
        <p:nvSpPr>
          <p:cNvPr id="21" name="Oval 20"/>
          <p:cNvSpPr/>
          <p:nvPr/>
        </p:nvSpPr>
        <p:spPr>
          <a:xfrm>
            <a:off x="1932991" y="1353871"/>
            <a:ext cx="288032" cy="415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2</a:t>
            </a:r>
          </a:p>
        </p:txBody>
      </p:sp>
      <p:sp>
        <p:nvSpPr>
          <p:cNvPr id="22" name="Right Brace 21"/>
          <p:cNvSpPr/>
          <p:nvPr/>
        </p:nvSpPr>
        <p:spPr>
          <a:xfrm>
            <a:off x="5138687" y="6437429"/>
            <a:ext cx="121787" cy="376626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Oval 22"/>
          <p:cNvSpPr/>
          <p:nvPr/>
        </p:nvSpPr>
        <p:spPr>
          <a:xfrm>
            <a:off x="5393907" y="6447907"/>
            <a:ext cx="288032" cy="415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8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0661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19672" y="2204864"/>
            <a:ext cx="6435824" cy="165618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2400" b="1" dirty="0" smtClean="0"/>
              <a:t>Kebahasaan surat dinas dan surat pribadi</a:t>
            </a:r>
            <a:endParaRPr lang="id-ID" sz="2400" b="1" dirty="0"/>
          </a:p>
        </p:txBody>
      </p:sp>
    </p:spTree>
    <p:extLst>
      <p:ext uri="{BB962C8B-B14F-4D97-AF65-F5344CB8AC3E}">
        <p14:creationId xmlns:p14="http://schemas.microsoft.com/office/powerpoint/2010/main" val="102370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b="1" dirty="0" smtClean="0">
                <a:solidFill>
                  <a:schemeClr val="tx2"/>
                </a:solidFill>
              </a:rPr>
              <a:t>Penggunaan bahasa surat dinas</a:t>
            </a:r>
            <a:endParaRPr lang="id-ID" b="1" dirty="0">
              <a:solidFill>
                <a:schemeClr val="tx2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id-ID" b="1" dirty="0" smtClean="0">
                <a:solidFill>
                  <a:schemeClr val="tx2"/>
                </a:solidFill>
              </a:rPr>
              <a:t>Penggunaan bahasa surat pribadi</a:t>
            </a:r>
            <a:endParaRPr lang="id-ID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id-ID" dirty="0" smtClean="0"/>
              <a:t>Sapaan bersifat normal</a:t>
            </a:r>
          </a:p>
          <a:p>
            <a:pPr>
              <a:buFont typeface="Wingdings" pitchFamily="2" charset="2"/>
              <a:buChar char="ü"/>
            </a:pPr>
            <a:r>
              <a:rPr lang="id-ID" dirty="0" smtClean="0"/>
              <a:t>Bahasa ragam baku</a:t>
            </a:r>
            <a:endParaRPr lang="id-ID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id-ID" dirty="0" smtClean="0"/>
              <a:t>Sapaan bersifat pribadi</a:t>
            </a:r>
          </a:p>
          <a:p>
            <a:pPr>
              <a:buFont typeface="Wingdings" pitchFamily="2" charset="2"/>
              <a:buChar char="ü"/>
            </a:pPr>
            <a:r>
              <a:rPr lang="id-ID" dirty="0" smtClean="0"/>
              <a:t>Tidak formal </a:t>
            </a:r>
          </a:p>
          <a:p>
            <a:pPr>
              <a:buFont typeface="Wingdings" pitchFamily="2" charset="2"/>
              <a:buChar char="ü"/>
            </a:pPr>
            <a:r>
              <a:rPr lang="id-ID" dirty="0" smtClean="0"/>
              <a:t>Menggunakan kata ganti orang</a:t>
            </a:r>
          </a:p>
          <a:p>
            <a:pPr>
              <a:buFont typeface="Wingdings" pitchFamily="2" charset="2"/>
              <a:buChar char="ü"/>
            </a:pPr>
            <a:r>
              <a:rPr lang="id-ID" dirty="0" smtClean="0"/>
              <a:t>Ragam bahasa tergantung penerima surat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1615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d-ID" sz="8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d-ID" sz="8800" b="1" dirty="0" smtClean="0">
                <a:solidFill>
                  <a:srgbClr val="FF0000"/>
                </a:solidFill>
              </a:rPr>
              <a:t>Yuk Latihan!</a:t>
            </a:r>
            <a:endParaRPr lang="id-ID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grpSp>
        <p:nvGrpSpPr>
          <p:cNvPr id="7" name="Group 6"/>
          <p:cNvGrpSpPr/>
          <p:nvPr/>
        </p:nvGrpSpPr>
        <p:grpSpPr>
          <a:xfrm>
            <a:off x="179512" y="3284984"/>
            <a:ext cx="2857520" cy="2715577"/>
            <a:chOff x="2283350" y="2555764"/>
            <a:chExt cx="2857520" cy="2715577"/>
          </a:xfrm>
        </p:grpSpPr>
        <p:sp>
          <p:nvSpPr>
            <p:cNvPr id="14" name="Oval 13"/>
            <p:cNvSpPr/>
            <p:nvPr/>
          </p:nvSpPr>
          <p:spPr>
            <a:xfrm>
              <a:off x="2283350" y="2555764"/>
              <a:ext cx="2857520" cy="271557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2569102" y="3115314"/>
              <a:ext cx="2286015" cy="1596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500" b="1" kern="1200" dirty="0" smtClean="0">
                  <a:solidFill>
                    <a:srgbClr val="FF0000"/>
                  </a:solidFill>
                </a:rPr>
                <a:t>Mengidentifikasi </a:t>
              </a:r>
              <a:r>
                <a:rPr lang="id-ID" sz="2500" kern="1200" dirty="0" smtClean="0"/>
                <a:t>informasi surat dinas dan surat pribadi</a:t>
              </a:r>
              <a:endParaRPr lang="id-ID" sz="25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436868" y="3226768"/>
            <a:ext cx="2715577" cy="2715577"/>
            <a:chOff x="5188381" y="1691477"/>
            <a:chExt cx="2715577" cy="2715577"/>
          </a:xfrm>
        </p:grpSpPr>
        <p:sp>
          <p:nvSpPr>
            <p:cNvPr id="12" name="Oval 11"/>
            <p:cNvSpPr/>
            <p:nvPr/>
          </p:nvSpPr>
          <p:spPr>
            <a:xfrm>
              <a:off x="5188381" y="1691477"/>
              <a:ext cx="2715577" cy="271557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Oval 6"/>
            <p:cNvSpPr/>
            <p:nvPr/>
          </p:nvSpPr>
          <p:spPr>
            <a:xfrm>
              <a:off x="5474132" y="2334419"/>
              <a:ext cx="2144105" cy="14935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500" b="1" kern="1200" dirty="0" smtClean="0">
                  <a:solidFill>
                    <a:srgbClr val="FF0000"/>
                  </a:solidFill>
                </a:rPr>
                <a:t>Menelaah</a:t>
              </a:r>
              <a:r>
                <a:rPr lang="id-ID" sz="2500" kern="1200" dirty="0" smtClean="0"/>
                <a:t> </a:t>
              </a:r>
              <a:r>
                <a:rPr lang="id-ID" sz="2500" b="1" kern="1200" dirty="0" smtClean="0">
                  <a:solidFill>
                    <a:srgbClr val="FF0000"/>
                  </a:solidFill>
                </a:rPr>
                <a:t>Struktur</a:t>
              </a:r>
              <a:r>
                <a:rPr lang="id-ID" sz="2500" dirty="0"/>
                <a:t> </a:t>
              </a:r>
              <a:r>
                <a:rPr lang="id-ID" sz="2500" dirty="0" smtClean="0"/>
                <a:t>dan </a:t>
              </a:r>
              <a:r>
                <a:rPr lang="id-ID" sz="2500" b="1" dirty="0" smtClean="0">
                  <a:solidFill>
                    <a:srgbClr val="FF0000"/>
                  </a:solidFill>
                </a:rPr>
                <a:t>kebahasaan</a:t>
              </a:r>
              <a:r>
                <a:rPr lang="id-ID" sz="2500" kern="1200" dirty="0" smtClean="0"/>
                <a:t> surat dinas dan surat pribadi </a:t>
              </a:r>
              <a:endParaRPr lang="id-ID" sz="2500" kern="1200" dirty="0"/>
            </a:p>
          </p:txBody>
        </p:sp>
      </p:grpSp>
      <p:sp>
        <p:nvSpPr>
          <p:cNvPr id="18" name="Oval 17"/>
          <p:cNvSpPr/>
          <p:nvPr/>
        </p:nvSpPr>
        <p:spPr>
          <a:xfrm>
            <a:off x="2267744" y="1594289"/>
            <a:ext cx="4929222" cy="191597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r>
              <a:rPr lang="id-ID" sz="4000" b="1" dirty="0" smtClean="0">
                <a:solidFill>
                  <a:srgbClr val="FF0000"/>
                </a:solidFill>
              </a:rPr>
              <a:t>Korespondensi </a:t>
            </a:r>
            <a:endParaRPr lang="id-ID" sz="4000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187624" y="3095564"/>
            <a:ext cx="1080120" cy="82939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r>
              <a:rPr lang="id-ID" sz="1600" b="1" dirty="0" smtClean="0"/>
              <a:t>   KD </a:t>
            </a:r>
            <a:r>
              <a:rPr lang="id-ID" sz="1600" b="1" dirty="0"/>
              <a:t>3.13</a:t>
            </a:r>
          </a:p>
          <a:p>
            <a:endParaRPr lang="id-ID" sz="1600" b="1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442437" y="2909116"/>
            <a:ext cx="878512" cy="82939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r>
              <a:rPr lang="id-ID" sz="1600" b="1" dirty="0" smtClean="0"/>
              <a:t>KD 3.14</a:t>
            </a:r>
            <a:endParaRPr lang="id-ID" sz="1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5" name="Down Arrow 4"/>
          <p:cNvSpPr/>
          <p:nvPr/>
        </p:nvSpPr>
        <p:spPr>
          <a:xfrm>
            <a:off x="4071934" y="4619478"/>
            <a:ext cx="707181" cy="452596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5"/>
          <p:cNvGrpSpPr/>
          <p:nvPr/>
        </p:nvGrpSpPr>
        <p:grpSpPr>
          <a:xfrm>
            <a:off x="2857488" y="5286388"/>
            <a:ext cx="3394471" cy="562865"/>
            <a:chOff x="2646164" y="3649056"/>
            <a:chExt cx="3394471" cy="848617"/>
          </a:xfrm>
        </p:grpSpPr>
        <p:sp>
          <p:nvSpPr>
            <p:cNvPr id="17" name="Rectangle 16"/>
            <p:cNvSpPr/>
            <p:nvPr/>
          </p:nvSpPr>
          <p:spPr>
            <a:xfrm>
              <a:off x="2646164" y="3649056"/>
              <a:ext cx="3394471" cy="84861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2646164" y="3649056"/>
              <a:ext cx="3394471" cy="8486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472" tIns="220472" rIns="220472" bIns="220472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31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54722" y="1428736"/>
            <a:ext cx="2969606" cy="1558678"/>
            <a:chOff x="3790487" y="1549010"/>
            <a:chExt cx="1322325" cy="1272926"/>
          </a:xfrm>
        </p:grpSpPr>
        <p:sp>
          <p:nvSpPr>
            <p:cNvPr id="15" name="Oval 14"/>
            <p:cNvSpPr/>
            <p:nvPr/>
          </p:nvSpPr>
          <p:spPr>
            <a:xfrm>
              <a:off x="3790487" y="1549010"/>
              <a:ext cx="1322325" cy="127292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id-ID" sz="1600" b="1" dirty="0" smtClean="0">
                  <a:solidFill>
                    <a:schemeClr val="tx1"/>
                  </a:solidFill>
                </a:rPr>
                <a:t>1. Dapat </a:t>
              </a:r>
              <a:r>
                <a:rPr lang="id-ID" sz="1600" b="1" dirty="0" smtClean="0">
                  <a:solidFill>
                    <a:srgbClr val="FF0000"/>
                  </a:solidFill>
                </a:rPr>
                <a:t>Memahami </a:t>
              </a:r>
              <a:r>
                <a:rPr lang="id-ID" sz="1600" b="1" dirty="0" smtClean="0">
                  <a:solidFill>
                    <a:schemeClr val="tx1"/>
                  </a:solidFill>
                </a:rPr>
                <a:t>surat pribadi dan surat dinas serta fungsi    surat </a:t>
              </a:r>
              <a:endParaRPr lang="id-ID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7"/>
            <p:cNvSpPr/>
            <p:nvPr/>
          </p:nvSpPr>
          <p:spPr>
            <a:xfrm>
              <a:off x="4026302" y="1735426"/>
              <a:ext cx="900094" cy="9000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2900" kern="12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47666" y="1285860"/>
            <a:ext cx="2524268" cy="1701554"/>
            <a:chOff x="2314924" y="594032"/>
            <a:chExt cx="1887039" cy="1272926"/>
          </a:xfrm>
        </p:grpSpPr>
        <p:sp>
          <p:nvSpPr>
            <p:cNvPr id="13" name="Oval 12"/>
            <p:cNvSpPr/>
            <p:nvPr/>
          </p:nvSpPr>
          <p:spPr>
            <a:xfrm>
              <a:off x="2314924" y="594032"/>
              <a:ext cx="1887039" cy="127292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id-ID" sz="1600" b="1" dirty="0" smtClean="0">
                  <a:solidFill>
                    <a:schemeClr val="tx1"/>
                  </a:solidFill>
                </a:rPr>
                <a:t>2.  Dapat Mengetahui </a:t>
              </a:r>
              <a:r>
                <a:rPr lang="id-ID" sz="1600" b="1" dirty="0">
                  <a:solidFill>
                    <a:schemeClr val="tx1"/>
                  </a:solidFill>
                </a:rPr>
                <a:t>perbedaan  </a:t>
              </a:r>
              <a:r>
                <a:rPr lang="id-ID" sz="1600" b="1" dirty="0">
                  <a:solidFill>
                    <a:srgbClr val="FF0000"/>
                  </a:solidFill>
                </a:rPr>
                <a:t>ciri-ciri khas </a:t>
              </a:r>
              <a:r>
                <a:rPr lang="id-ID" sz="1600" b="1" dirty="0">
                  <a:solidFill>
                    <a:schemeClr val="tx1"/>
                  </a:solidFill>
                </a:rPr>
                <a:t>surat dinas dan surat pribadi </a:t>
              </a:r>
            </a:p>
          </p:txBody>
        </p:sp>
        <p:sp>
          <p:nvSpPr>
            <p:cNvPr id="14" name="Oval 9"/>
            <p:cNvSpPr/>
            <p:nvPr/>
          </p:nvSpPr>
          <p:spPr>
            <a:xfrm>
              <a:off x="3115452" y="780448"/>
              <a:ext cx="900094" cy="9000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29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59832" y="1644120"/>
            <a:ext cx="4051338" cy="2856450"/>
            <a:chOff x="2944433" y="472683"/>
            <a:chExt cx="2372327" cy="2856450"/>
          </a:xfrm>
        </p:grpSpPr>
        <p:sp>
          <p:nvSpPr>
            <p:cNvPr id="11" name="Oval 10"/>
            <p:cNvSpPr/>
            <p:nvPr/>
          </p:nvSpPr>
          <p:spPr>
            <a:xfrm>
              <a:off x="2944433" y="1757497"/>
              <a:ext cx="1813114" cy="157163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id-ID" sz="1600" b="1" dirty="0" smtClean="0">
                  <a:solidFill>
                    <a:schemeClr val="tx1"/>
                  </a:solidFill>
                </a:rPr>
                <a:t>3. Dapat menelaah struktur dan kebahasaan  surat dinas dan surat pribadi </a:t>
              </a:r>
              <a:endParaRPr lang="id-ID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416666" y="472683"/>
              <a:ext cx="900094" cy="9000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2900" kern="1200" dirty="0"/>
            </a:p>
          </p:txBody>
        </p:sp>
      </p:grpSp>
      <p:sp>
        <p:nvSpPr>
          <p:cNvPr id="10" name=" 12"/>
          <p:cNvSpPr/>
          <p:nvPr/>
        </p:nvSpPr>
        <p:spPr>
          <a:xfrm>
            <a:off x="827584" y="904702"/>
            <a:ext cx="7416823" cy="3714776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Oval 19"/>
          <p:cNvSpPr/>
          <p:nvPr/>
        </p:nvSpPr>
        <p:spPr>
          <a:xfrm>
            <a:off x="2532417" y="5285421"/>
            <a:ext cx="3786214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rgbClr val="FF0000"/>
                </a:solidFill>
              </a:rPr>
              <a:t>Tujuan pembelajaran </a:t>
            </a:r>
            <a:endParaRPr lang="id-ID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71470"/>
          </a:xfrm>
        </p:spPr>
        <p:txBody>
          <a:bodyPr>
            <a:normAutofit fontScale="90000"/>
          </a:bodyPr>
          <a:lstStyle/>
          <a:p>
            <a:r>
              <a:rPr lang="id-ID" cap="none" dirty="0" smtClean="0"/>
              <a:t>Cermatilah contoh surat-surat berikut!</a:t>
            </a:r>
            <a:endParaRPr lang="id-ID" cap="none" dirty="0"/>
          </a:p>
        </p:txBody>
      </p:sp>
      <p:pic>
        <p:nvPicPr>
          <p:cNvPr id="4" name="Content Placeholder 3" descr="contoh-surat-pribadi-singkat-untuk-sahaba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4422"/>
            <a:ext cx="9144000" cy="564357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rmAutofit fontScale="90000"/>
          </a:bodyPr>
          <a:lstStyle/>
          <a:p>
            <a:endParaRPr lang="id-ID" dirty="0"/>
          </a:p>
        </p:txBody>
      </p:sp>
      <p:pic>
        <p:nvPicPr>
          <p:cNvPr id="6" name="Content Placeholder 5" descr="YhTCzV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214422"/>
            <a:ext cx="8858312" cy="521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00032"/>
          </a:xfrm>
        </p:spPr>
        <p:txBody>
          <a:bodyPr>
            <a:normAutofit fontScale="90000"/>
          </a:bodyPr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4290"/>
            <a:ext cx="8696356" cy="586583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d-ID" sz="1200" dirty="0" smtClean="0">
                <a:solidFill>
                  <a:schemeClr val="tx1"/>
                </a:solidFill>
              </a:rPr>
              <a:t>	DINAS KEBUDAYAAN DAN PARIWISATA</a:t>
            </a:r>
            <a:br>
              <a:rPr lang="id-ID" sz="1200" dirty="0" smtClean="0">
                <a:solidFill>
                  <a:schemeClr val="tx1"/>
                </a:solidFill>
              </a:rPr>
            </a:br>
            <a:r>
              <a:rPr lang="id-ID" sz="1200" dirty="0" smtClean="0">
                <a:solidFill>
                  <a:schemeClr val="tx1"/>
                </a:solidFill>
              </a:rPr>
              <a:t>KOTA SEMARANG</a:t>
            </a:r>
            <a:br>
              <a:rPr lang="id-ID" sz="1200" dirty="0" smtClean="0">
                <a:solidFill>
                  <a:schemeClr val="tx1"/>
                </a:solidFill>
              </a:rPr>
            </a:br>
            <a:r>
              <a:rPr lang="id-ID" sz="1200" dirty="0" smtClean="0">
                <a:solidFill>
                  <a:schemeClr val="tx1"/>
                </a:solidFill>
              </a:rPr>
              <a:t>Jalan Pahlawan No. 01, Kota Semarang, Provinsi Jawa Tengah</a:t>
            </a:r>
            <a:br>
              <a:rPr lang="id-ID" sz="1200" dirty="0" smtClean="0">
                <a:solidFill>
                  <a:schemeClr val="tx1"/>
                </a:solidFill>
              </a:rPr>
            </a:br>
            <a:r>
              <a:rPr lang="id-ID" sz="1200" dirty="0" smtClean="0">
                <a:solidFill>
                  <a:schemeClr val="tx1"/>
                </a:solidFill>
              </a:rPr>
              <a:t>Telp: (024) 7097 403, Website: www.pariwisatasmg.org</a:t>
            </a:r>
          </a:p>
          <a:p>
            <a:pPr>
              <a:buNone/>
            </a:pPr>
            <a:r>
              <a:rPr lang="id-ID" sz="1200" dirty="0" smtClean="0">
                <a:solidFill>
                  <a:schemeClr val="tx1"/>
                </a:solidFill>
              </a:rPr>
              <a:t>								21 November 2018</a:t>
            </a:r>
          </a:p>
          <a:p>
            <a:pPr>
              <a:buNone/>
            </a:pPr>
            <a:r>
              <a:rPr lang="id-ID" sz="1200" dirty="0" smtClean="0">
                <a:solidFill>
                  <a:schemeClr val="tx1"/>
                </a:solidFill>
              </a:rPr>
              <a:t>	Nomor      : 034/2111/IV A/2018</a:t>
            </a:r>
            <a:br>
              <a:rPr lang="id-ID" sz="1200" dirty="0" smtClean="0">
                <a:solidFill>
                  <a:schemeClr val="tx1"/>
                </a:solidFill>
              </a:rPr>
            </a:br>
            <a:r>
              <a:rPr lang="id-ID" sz="1200" dirty="0" smtClean="0">
                <a:solidFill>
                  <a:schemeClr val="tx1"/>
                </a:solidFill>
              </a:rPr>
              <a:t>Lampiran : –</a:t>
            </a:r>
            <a:br>
              <a:rPr lang="id-ID" sz="1200" dirty="0" smtClean="0">
                <a:solidFill>
                  <a:schemeClr val="tx1"/>
                </a:solidFill>
              </a:rPr>
            </a:br>
            <a:r>
              <a:rPr lang="id-ID" sz="1200" dirty="0" smtClean="0">
                <a:solidFill>
                  <a:schemeClr val="tx1"/>
                </a:solidFill>
              </a:rPr>
              <a:t>Perihal      : Undangan</a:t>
            </a:r>
          </a:p>
          <a:p>
            <a:pPr>
              <a:buNone/>
            </a:pPr>
            <a:r>
              <a:rPr lang="id-ID" sz="1200" dirty="0" smtClean="0">
                <a:solidFill>
                  <a:schemeClr val="tx1"/>
                </a:solidFill>
              </a:rPr>
              <a:t>	Kepada Yth,</a:t>
            </a:r>
            <a:br>
              <a:rPr lang="id-ID" sz="1200" dirty="0" smtClean="0">
                <a:solidFill>
                  <a:schemeClr val="tx1"/>
                </a:solidFill>
              </a:rPr>
            </a:br>
            <a:r>
              <a:rPr lang="id-ID" sz="1200" dirty="0" smtClean="0">
                <a:solidFill>
                  <a:schemeClr val="tx1"/>
                </a:solidFill>
              </a:rPr>
              <a:t>Keluarga Besar Dinas Kebudayaan dan Pariwisata</a:t>
            </a:r>
            <a:br>
              <a:rPr lang="id-ID" sz="1200" dirty="0" smtClean="0">
                <a:solidFill>
                  <a:schemeClr val="tx1"/>
                </a:solidFill>
              </a:rPr>
            </a:br>
            <a:r>
              <a:rPr lang="id-ID" sz="1200" dirty="0" smtClean="0">
                <a:solidFill>
                  <a:schemeClr val="tx1"/>
                </a:solidFill>
              </a:rPr>
              <a:t>Kota Semarang</a:t>
            </a:r>
          </a:p>
          <a:p>
            <a:pPr>
              <a:buNone/>
            </a:pPr>
            <a:r>
              <a:rPr lang="id-ID" sz="1200" dirty="0" smtClean="0">
                <a:solidFill>
                  <a:schemeClr val="tx1"/>
                </a:solidFill>
              </a:rPr>
              <a:t>	</a:t>
            </a:r>
          </a:p>
          <a:p>
            <a:pPr>
              <a:buNone/>
            </a:pPr>
            <a:r>
              <a:rPr lang="id-ID" sz="1200" dirty="0" smtClean="0">
                <a:solidFill>
                  <a:schemeClr val="tx1"/>
                </a:solidFill>
              </a:rPr>
              <a:t>Dengan hormat,</a:t>
            </a:r>
          </a:p>
          <a:p>
            <a:pPr>
              <a:buNone/>
            </a:pPr>
            <a:r>
              <a:rPr lang="id-ID" sz="1200" dirty="0" smtClean="0">
                <a:solidFill>
                  <a:schemeClr val="tx1"/>
                </a:solidFill>
              </a:rPr>
              <a:t>	Kami beritahukan bahwa dalam rangka memperingati hari budaya nasional, Dinas Kebudayaan dan Pariwisata Kota Semarang menyelenggarakan festival budaya semarangan. Kegiatan tersebut akan dilaksanakan pada,</a:t>
            </a:r>
          </a:p>
          <a:p>
            <a:pPr>
              <a:buNone/>
            </a:pPr>
            <a:r>
              <a:rPr lang="id-ID" sz="1200" dirty="0" smtClean="0">
                <a:solidFill>
                  <a:schemeClr val="tx1"/>
                </a:solidFill>
              </a:rPr>
              <a:t>	Hari, tanggal   : Sabtu, 24 November 2018</a:t>
            </a:r>
            <a:br>
              <a:rPr lang="id-ID" sz="1200" dirty="0" smtClean="0">
                <a:solidFill>
                  <a:schemeClr val="tx1"/>
                </a:solidFill>
              </a:rPr>
            </a:br>
            <a:r>
              <a:rPr lang="id-ID" sz="1200" dirty="0" smtClean="0">
                <a:solidFill>
                  <a:schemeClr val="tx1"/>
                </a:solidFill>
              </a:rPr>
              <a:t>Waktu               : 08.00 WIB – selesai</a:t>
            </a:r>
            <a:br>
              <a:rPr lang="id-ID" sz="1200" dirty="0" smtClean="0">
                <a:solidFill>
                  <a:schemeClr val="tx1"/>
                </a:solidFill>
              </a:rPr>
            </a:br>
            <a:r>
              <a:rPr lang="id-ID" sz="1200" dirty="0" smtClean="0">
                <a:solidFill>
                  <a:schemeClr val="tx1"/>
                </a:solidFill>
              </a:rPr>
              <a:t>Tempat             : Halaman Depan Kantor Dinas Pariwisata Kota Semarang</a:t>
            </a:r>
          </a:p>
          <a:p>
            <a:pPr>
              <a:buNone/>
            </a:pPr>
            <a:r>
              <a:rPr lang="id-ID" sz="1200" dirty="0" smtClean="0">
                <a:solidFill>
                  <a:schemeClr val="tx1"/>
                </a:solidFill>
              </a:rPr>
              <a:t>	Sehubungan dengan hal tersebut, kami mengundang Bapak/Ibu/Saudara/i untuk hadir dan berpartisipasi dalam kegiatan tersebut.</a:t>
            </a:r>
          </a:p>
          <a:p>
            <a:pPr>
              <a:buNone/>
            </a:pPr>
            <a:r>
              <a:rPr lang="id-ID" sz="1200" dirty="0" smtClean="0">
                <a:solidFill>
                  <a:schemeClr val="tx1"/>
                </a:solidFill>
              </a:rPr>
              <a:t>	Demikian surat undangan ini kami sampaikan, atas perhatiannya kami ucapkan terimakasih.</a:t>
            </a:r>
          </a:p>
          <a:p>
            <a:pPr algn="ctr">
              <a:buNone/>
            </a:pPr>
            <a:r>
              <a:rPr lang="id-ID" sz="1200" dirty="0" smtClean="0">
                <a:solidFill>
                  <a:schemeClr val="tx1"/>
                </a:solidFill>
              </a:rPr>
              <a:t>	</a:t>
            </a:r>
            <a:r>
              <a:rPr lang="id-ID" sz="1200" b="1" dirty="0" smtClean="0">
                <a:solidFill>
                  <a:schemeClr val="tx1"/>
                </a:solidFill>
              </a:rPr>
              <a:t> Kepala Dinas Kebudayaan &amp; Pariwisata</a:t>
            </a:r>
            <a:br>
              <a:rPr lang="id-ID" sz="1200" b="1" dirty="0" smtClean="0">
                <a:solidFill>
                  <a:schemeClr val="tx1"/>
                </a:solidFill>
              </a:rPr>
            </a:br>
            <a:r>
              <a:rPr lang="id-ID" sz="1200" b="1" dirty="0" smtClean="0">
                <a:solidFill>
                  <a:schemeClr val="tx1"/>
                </a:solidFill>
              </a:rPr>
              <a:t>Kota Semarang</a:t>
            </a:r>
          </a:p>
          <a:p>
            <a:pPr algn="ctr">
              <a:buNone/>
            </a:pPr>
            <a:r>
              <a:rPr lang="id-ID" sz="1200" b="1" dirty="0" smtClean="0">
                <a:solidFill>
                  <a:schemeClr val="tx1"/>
                </a:solidFill>
              </a:rPr>
              <a:t>	—-ttd—-</a:t>
            </a:r>
          </a:p>
          <a:p>
            <a:pPr algn="ctr">
              <a:buNone/>
            </a:pPr>
            <a:r>
              <a:rPr lang="id-ID" sz="1200" b="1" dirty="0" smtClean="0">
                <a:solidFill>
                  <a:schemeClr val="tx1"/>
                </a:solidFill>
              </a:rPr>
              <a:t>	Dr. Muhammad Badrul Muhayad, M.Kom</a:t>
            </a:r>
            <a:br>
              <a:rPr lang="id-ID" sz="1200" b="1" dirty="0" smtClean="0">
                <a:solidFill>
                  <a:schemeClr val="tx1"/>
                </a:solidFill>
              </a:rPr>
            </a:br>
            <a:r>
              <a:rPr lang="id-ID" sz="1200" b="1" dirty="0" smtClean="0">
                <a:solidFill>
                  <a:schemeClr val="tx1"/>
                </a:solidFill>
              </a:rPr>
              <a:t>NIP. 001332950956</a:t>
            </a:r>
          </a:p>
          <a:p>
            <a:pPr>
              <a:buNone/>
            </a:pPr>
            <a:r>
              <a:rPr lang="id-ID" sz="1200" dirty="0" smtClean="0">
                <a:solidFill>
                  <a:schemeClr val="tx1"/>
                </a:solidFill>
              </a:rPr>
              <a:t>	</a:t>
            </a:r>
          </a:p>
          <a:p>
            <a:pPr>
              <a:buNone/>
            </a:pPr>
            <a:r>
              <a:rPr lang="id-ID" sz="1200" dirty="0" smtClean="0">
                <a:solidFill>
                  <a:schemeClr val="tx1"/>
                </a:solidFill>
              </a:rPr>
              <a:t>	Tembusan:</a:t>
            </a:r>
          </a:p>
          <a:p>
            <a:pPr>
              <a:buNone/>
            </a:pPr>
            <a:r>
              <a:rPr lang="id-ID" sz="1200" dirty="0" smtClean="0">
                <a:solidFill>
                  <a:schemeClr val="tx1"/>
                </a:solidFill>
              </a:rPr>
              <a:t>	Kepala Bagian Arsip</a:t>
            </a:r>
          </a:p>
          <a:p>
            <a:pPr>
              <a:buNone/>
            </a:pPr>
            <a:r>
              <a:rPr lang="id-ID" sz="1200" dirty="0" smtClean="0">
                <a:solidFill>
                  <a:schemeClr val="tx1"/>
                </a:solidFill>
              </a:rPr>
              <a:t>	Kepala Bagian IT</a:t>
            </a:r>
          </a:p>
          <a:p>
            <a:endParaRPr lang="id-ID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0" y="620688"/>
            <a:ext cx="4214842" cy="158908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id-ID" sz="1600" b="1" dirty="0" smtClean="0">
                <a:solidFill>
                  <a:schemeClr val="tx1"/>
                </a:solidFill>
              </a:rPr>
              <a:t>2. Mengetahui </a:t>
            </a:r>
            <a:r>
              <a:rPr lang="id-ID" sz="1600" b="1" dirty="0" smtClean="0">
                <a:solidFill>
                  <a:srgbClr val="FF0000"/>
                </a:solidFill>
              </a:rPr>
              <a:t>fungsi surat </a:t>
            </a:r>
            <a:r>
              <a:rPr lang="id-ID" sz="1600" b="1" dirty="0" smtClean="0">
                <a:solidFill>
                  <a:schemeClr val="tx1"/>
                </a:solidFill>
              </a:rPr>
              <a:t>secara umum </a:t>
            </a:r>
            <a:endParaRPr lang="id-ID" sz="16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d-ID" dirty="0" smtClean="0"/>
              <a:t>Sarana </a:t>
            </a:r>
            <a:r>
              <a:rPr lang="id-ID" dirty="0"/>
              <a:t>pemberitahuan, permintaan, buah pikiran dan gagasan 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 smtClean="0"/>
              <a:t>Alat </a:t>
            </a:r>
            <a:r>
              <a:rPr lang="id-ID" dirty="0"/>
              <a:t>bukti </a:t>
            </a:r>
            <a:r>
              <a:rPr lang="id-ID" dirty="0" smtClean="0"/>
              <a:t>tertulis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 smtClean="0"/>
              <a:t>Alat </a:t>
            </a:r>
            <a:r>
              <a:rPr lang="id-ID" dirty="0"/>
              <a:t>pengingat 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 smtClean="0"/>
              <a:t>Bukti historis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 smtClean="0"/>
              <a:t>Pedoman </a:t>
            </a:r>
            <a:r>
              <a:rPr lang="id-ID" dirty="0"/>
              <a:t>kerja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95557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id-ID" sz="1600" b="1" dirty="0" smtClean="0">
                <a:solidFill>
                  <a:schemeClr val="tx1"/>
                </a:solidFill>
              </a:rPr>
              <a:t>3. Mengetahui </a:t>
            </a:r>
            <a:r>
              <a:rPr lang="id-ID" sz="1600" b="1" dirty="0" smtClean="0">
                <a:solidFill>
                  <a:srgbClr val="FF0000"/>
                </a:solidFill>
              </a:rPr>
              <a:t>perbedaan ciri-ciri  khas </a:t>
            </a:r>
            <a:r>
              <a:rPr lang="id-ID" sz="1600" b="1" dirty="0" smtClean="0">
                <a:solidFill>
                  <a:schemeClr val="tx1"/>
                </a:solidFill>
              </a:rPr>
              <a:t>surat dinas dan surat pribadi </a:t>
            </a:r>
            <a:endParaRPr lang="id-ID" sz="16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339208" cy="49971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d-ID" b="1" dirty="0" smtClean="0">
                <a:solidFill>
                  <a:srgbClr val="FF0000"/>
                </a:solidFill>
              </a:rPr>
              <a:t>Surat dinas </a:t>
            </a:r>
          </a:p>
          <a:p>
            <a:pPr marL="514350" indent="-514350">
              <a:buFont typeface="+mj-lt"/>
              <a:buAutoNum type="arabicPeriod"/>
            </a:pPr>
            <a:r>
              <a:rPr lang="id-ID" b="1" dirty="0" smtClean="0"/>
              <a:t>Nomor  surat dan lampiran </a:t>
            </a:r>
          </a:p>
          <a:p>
            <a:pPr marL="514350" indent="-514350">
              <a:buFont typeface="+mj-lt"/>
              <a:buAutoNum type="arabicPeriod"/>
            </a:pPr>
            <a:r>
              <a:rPr lang="id-ID" b="1" dirty="0" smtClean="0"/>
              <a:t>Ada kop surat salam pembuka dan penutup</a:t>
            </a:r>
          </a:p>
          <a:p>
            <a:pPr marL="514350" indent="-514350">
              <a:buFont typeface="+mj-lt"/>
              <a:buAutoNum type="arabicPeriod"/>
            </a:pPr>
            <a:r>
              <a:rPr lang="id-ID" b="1" dirty="0" smtClean="0"/>
              <a:t>Ada stempel </a:t>
            </a:r>
          </a:p>
          <a:p>
            <a:pPr marL="514350" indent="-514350">
              <a:buFont typeface="+mj-lt"/>
              <a:buAutoNum type="arabicPeriod"/>
            </a:pPr>
            <a:r>
              <a:rPr lang="id-ID" b="1" dirty="0" smtClean="0"/>
              <a:t>Bahasa resmi </a:t>
            </a:r>
          </a:p>
          <a:p>
            <a:pPr marL="514350" indent="-514350">
              <a:buFont typeface="+mj-lt"/>
              <a:buAutoNum type="arabicPeriod"/>
            </a:pPr>
            <a:r>
              <a:rPr lang="id-ID" b="1" dirty="0" smtClean="0"/>
              <a:t>Formatnya teratur</a:t>
            </a:r>
            <a:endParaRPr lang="id-ID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9971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d-ID" b="1" dirty="0" smtClean="0">
                <a:solidFill>
                  <a:srgbClr val="FF0000"/>
                </a:solidFill>
              </a:rPr>
              <a:t>Surat pribadi </a:t>
            </a:r>
          </a:p>
          <a:p>
            <a:pPr marL="514350" indent="-514350">
              <a:buFont typeface="+mj-lt"/>
              <a:buAutoNum type="arabicPeriod"/>
            </a:pPr>
            <a:r>
              <a:rPr lang="id-ID" b="1" dirty="0" smtClean="0"/>
              <a:t>Tidak memiliki nomor surat</a:t>
            </a:r>
          </a:p>
          <a:p>
            <a:pPr marL="514350" indent="-514350">
              <a:buFont typeface="+mj-lt"/>
              <a:buAutoNum type="arabicPeriod"/>
            </a:pPr>
            <a:r>
              <a:rPr lang="id-ID" b="1" dirty="0" smtClean="0"/>
              <a:t>Tidak  memiliki kop surat</a:t>
            </a:r>
          </a:p>
          <a:p>
            <a:pPr marL="514350" indent="-514350">
              <a:buFont typeface="+mj-lt"/>
              <a:buAutoNum type="arabicPeriod"/>
            </a:pPr>
            <a:r>
              <a:rPr lang="id-ID" b="1" dirty="0" smtClean="0"/>
              <a:t>Sifatnya non formal dan santai</a:t>
            </a:r>
          </a:p>
          <a:p>
            <a:pPr marL="514350" indent="-514350">
              <a:buFont typeface="+mj-lt"/>
              <a:buAutoNum type="arabicPeriod"/>
            </a:pPr>
            <a:r>
              <a:rPr lang="id-ID" b="1" dirty="0" smtClean="0"/>
              <a:t>Tidak harus menggunakan stempel</a:t>
            </a:r>
          </a:p>
          <a:p>
            <a:pPr marL="514350" indent="-514350">
              <a:buFont typeface="+mj-lt"/>
              <a:buAutoNum type="arabicPeriod"/>
            </a:pPr>
            <a:r>
              <a:rPr lang="id-ID" b="1" dirty="0" smtClean="0"/>
              <a:t>Bahasa baku dan tidak baku </a:t>
            </a:r>
          </a:p>
          <a:p>
            <a:pPr marL="514350" indent="-514350">
              <a:buFont typeface="+mj-lt"/>
              <a:buAutoNum type="arabicPeriod"/>
            </a:pPr>
            <a:r>
              <a:rPr lang="id-ID" b="1" dirty="0" smtClean="0"/>
              <a:t>Format lebih bebas </a:t>
            </a:r>
          </a:p>
          <a:p>
            <a:pPr marL="514350" indent="-514350">
              <a:buFont typeface="+mj-lt"/>
              <a:buAutoNum type="arabicPeriod"/>
            </a:pP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95953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</TotalTime>
  <Words>506</Words>
  <Application>Microsoft Office PowerPoint</Application>
  <PresentationFormat>On-screen Show (4:3)</PresentationFormat>
  <Paragraphs>183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  <vt:variant>
        <vt:lpstr>Custom Shows</vt:lpstr>
      </vt:variant>
      <vt:variant>
        <vt:i4>1</vt:i4>
      </vt:variant>
    </vt:vector>
  </HeadingPairs>
  <TitlesOfParts>
    <vt:vector size="29" baseType="lpstr">
      <vt:lpstr>Trek</vt:lpstr>
      <vt:lpstr>      </vt:lpstr>
      <vt:lpstr>BAB 7 </vt:lpstr>
      <vt:lpstr>PowerPoint Presentation</vt:lpstr>
      <vt:lpstr>PowerPoint Presentation</vt:lpstr>
      <vt:lpstr>Cermatilah contoh surat-surat berikut!</vt:lpstr>
      <vt:lpstr>PowerPoint Presentation</vt:lpstr>
      <vt:lpstr>PowerPoint Presentation</vt:lpstr>
      <vt:lpstr>PowerPoint Presentation</vt:lpstr>
      <vt:lpstr>3. Mengetahui perbedaan ciri-ciri  khas surat dinas dan surat pribadi </vt:lpstr>
      <vt:lpstr>PowerPoint Presentation</vt:lpstr>
      <vt:lpstr>Menelaah struktur surat dinas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8. Salam Pembuka</vt:lpstr>
      <vt:lpstr>9. ISI SURAT </vt:lpstr>
      <vt:lpstr>9. Salam Penutup</vt:lpstr>
      <vt:lpstr>10. Nama, tandatangan dan stempel</vt:lpstr>
      <vt:lpstr>11. Tembusan </vt:lpstr>
      <vt:lpstr>PowerPoint Presentation</vt:lpstr>
      <vt:lpstr>12. Inisial </vt:lpstr>
      <vt:lpstr>Menelaah Struktur surat pribadi 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S_09e40</dc:creator>
  <cp:lastModifiedBy>RGSMP 03</cp:lastModifiedBy>
  <cp:revision>71</cp:revision>
  <dcterms:created xsi:type="dcterms:W3CDTF">2019-03-23T00:26:59Z</dcterms:created>
  <dcterms:modified xsi:type="dcterms:W3CDTF">2019-03-30T04:52:24Z</dcterms:modified>
</cp:coreProperties>
</file>