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08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9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8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8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6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8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7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8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1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9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8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B84C-3D03-4366-AFCD-726F68E30BE3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70CF5-3294-467C-851C-80A40BA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2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3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lgerian" pitchFamily="82" charset="0"/>
              </a:rPr>
              <a:t>PRAMUKA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934" y="179832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d-ID" b="1" dirty="0" smtClean="0">
                <a:latin typeface="Batang" pitchFamily="18" charset="-127"/>
                <a:ea typeface="Batang" pitchFamily="18" charset="-127"/>
              </a:rPr>
              <a:t>Ingat-ingat itu Pramuka</a:t>
            </a:r>
          </a:p>
          <a:p>
            <a:pPr marL="0" indent="0">
              <a:buNone/>
            </a:pPr>
            <a:r>
              <a:rPr lang="id-ID" b="1" dirty="0" smtClean="0">
                <a:latin typeface="Batang" pitchFamily="18" charset="-127"/>
                <a:ea typeface="Batang" pitchFamily="18" charset="-127"/>
              </a:rPr>
              <a:t>Dari Praja muda karana</a:t>
            </a:r>
          </a:p>
          <a:p>
            <a:pPr marL="0" indent="0">
              <a:buNone/>
            </a:pPr>
            <a:r>
              <a:rPr lang="id-ID" b="1" dirty="0" smtClean="0">
                <a:latin typeface="Batang" pitchFamily="18" charset="-127"/>
                <a:ea typeface="Batang" pitchFamily="18" charset="-127"/>
              </a:rPr>
              <a:t>Pemuda-pemudi berkarya di gerakan Pramuka</a:t>
            </a:r>
          </a:p>
          <a:p>
            <a:pPr marL="0" indent="0">
              <a:buNone/>
            </a:pPr>
            <a:r>
              <a:rPr lang="id-ID" b="1" dirty="0">
                <a:latin typeface="Batang" pitchFamily="18" charset="-127"/>
                <a:ea typeface="Batang" pitchFamily="18" charset="-127"/>
              </a:rPr>
              <a:t>	</a:t>
            </a:r>
            <a:r>
              <a:rPr lang="id-ID" b="1" dirty="0" smtClean="0">
                <a:latin typeface="Batang" pitchFamily="18" charset="-127"/>
                <a:ea typeface="Batang" pitchFamily="18" charset="-127"/>
              </a:rPr>
              <a:t>		</a:t>
            </a:r>
          </a:p>
          <a:p>
            <a:pPr marL="0" indent="0">
              <a:buNone/>
            </a:pPr>
            <a:r>
              <a:rPr lang="id-ID" b="1" dirty="0">
                <a:latin typeface="Batang" pitchFamily="18" charset="-127"/>
                <a:ea typeface="Batang" pitchFamily="18" charset="-127"/>
              </a:rPr>
              <a:t>	</a:t>
            </a:r>
            <a:r>
              <a:rPr lang="id-ID" b="1" dirty="0" smtClean="0">
                <a:latin typeface="Batang" pitchFamily="18" charset="-127"/>
                <a:ea typeface="Batang" pitchFamily="18" charset="-127"/>
              </a:rPr>
              <a:t>			Kecil-kecil itu siaga</a:t>
            </a:r>
          </a:p>
          <a:p>
            <a:pPr marL="0" indent="0">
              <a:buNone/>
            </a:pPr>
            <a:r>
              <a:rPr lang="id-ID" b="1" dirty="0">
                <a:latin typeface="Batang" pitchFamily="18" charset="-127"/>
                <a:ea typeface="Batang" pitchFamily="18" charset="-127"/>
              </a:rPr>
              <a:t>	</a:t>
            </a:r>
            <a:r>
              <a:rPr lang="id-ID" b="1" dirty="0" smtClean="0">
                <a:latin typeface="Batang" pitchFamily="18" charset="-127"/>
                <a:ea typeface="Batang" pitchFamily="18" charset="-127"/>
              </a:rPr>
              <a:t>			sudah besar itu penggalang</a:t>
            </a:r>
          </a:p>
          <a:p>
            <a:pPr marL="0" indent="0">
              <a:buNone/>
            </a:pPr>
            <a:r>
              <a:rPr lang="id-ID" b="1" dirty="0">
                <a:latin typeface="Batang" pitchFamily="18" charset="-127"/>
                <a:ea typeface="Batang" pitchFamily="18" charset="-127"/>
              </a:rPr>
              <a:t>	</a:t>
            </a:r>
            <a:r>
              <a:rPr lang="id-ID" b="1" dirty="0" smtClean="0">
                <a:latin typeface="Batang" pitchFamily="18" charset="-127"/>
                <a:ea typeface="Batang" pitchFamily="18" charset="-127"/>
              </a:rPr>
              <a:t>			Lebih besar itu penegak</a:t>
            </a:r>
          </a:p>
          <a:p>
            <a:pPr marL="0" indent="0">
              <a:buNone/>
            </a:pPr>
            <a:r>
              <a:rPr lang="id-ID" b="1" dirty="0">
                <a:latin typeface="Batang" pitchFamily="18" charset="-127"/>
                <a:ea typeface="Batang" pitchFamily="18" charset="-127"/>
              </a:rPr>
              <a:t>	</a:t>
            </a:r>
            <a:r>
              <a:rPr lang="id-ID" b="1" dirty="0" smtClean="0">
                <a:latin typeface="Batang" pitchFamily="18" charset="-127"/>
                <a:ea typeface="Batang" pitchFamily="18" charset="-127"/>
              </a:rPr>
              <a:t>			Semuanya Pramuka</a:t>
            </a:r>
            <a:endParaRPr lang="id-ID" b="1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769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4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0309" y="4433546"/>
            <a:ext cx="66127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b="1" dirty="0" err="1" smtClean="0">
                <a:latin typeface="Algerian" panose="04020705040A02060702" pitchFamily="82" charset="0"/>
              </a:rPr>
              <a:t>Pembagian</a:t>
            </a:r>
            <a:endParaRPr lang="en-US" sz="88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15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6" name="TextBox 155"/>
          <p:cNvSpPr txBox="1"/>
          <p:nvPr/>
        </p:nvSpPr>
        <p:spPr>
          <a:xfrm>
            <a:off x="537027" y="0"/>
            <a:ext cx="96037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/>
              <a:t>Pembagian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bilangan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puluhan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satuan</a:t>
            </a:r>
            <a:endParaRPr lang="en-US" sz="4000" b="1" dirty="0"/>
          </a:p>
        </p:txBody>
      </p:sp>
      <p:sp>
        <p:nvSpPr>
          <p:cNvPr id="157" name="TextBox 156"/>
          <p:cNvSpPr txBox="1"/>
          <p:nvPr/>
        </p:nvSpPr>
        <p:spPr>
          <a:xfrm>
            <a:off x="266712" y="693925"/>
            <a:ext cx="993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Contoh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: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399240" y="1014399"/>
            <a:ext cx="1298566" cy="404473"/>
            <a:chOff x="399240" y="1014399"/>
            <a:chExt cx="1298566" cy="404473"/>
          </a:xfrm>
        </p:grpSpPr>
        <p:grpSp>
          <p:nvGrpSpPr>
            <p:cNvPr id="159" name="Group 158"/>
            <p:cNvGrpSpPr/>
            <p:nvPr/>
          </p:nvGrpSpPr>
          <p:grpSpPr>
            <a:xfrm>
              <a:off x="399240" y="1014399"/>
              <a:ext cx="1075433" cy="404473"/>
              <a:chOff x="399240" y="1390915"/>
              <a:chExt cx="1075433" cy="404473"/>
            </a:xfrm>
          </p:grpSpPr>
          <p:sp>
            <p:nvSpPr>
              <p:cNvPr id="161" name="TextBox 160"/>
              <p:cNvSpPr txBox="1"/>
              <p:nvPr/>
            </p:nvSpPr>
            <p:spPr>
              <a:xfrm>
                <a:off x="656820" y="1390915"/>
                <a:ext cx="81785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 ÷ 2</a:t>
                </a:r>
                <a:endParaRPr lang="en-US" sz="2000" b="1" dirty="0"/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399240" y="1395278"/>
                <a:ext cx="4411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1. </a:t>
                </a:r>
                <a:endParaRPr lang="en-US" sz="2000" b="1" dirty="0"/>
              </a:p>
            </p:txBody>
          </p:sp>
        </p:grpSp>
        <p:sp>
          <p:nvSpPr>
            <p:cNvPr id="160" name="TextBox 159"/>
            <p:cNvSpPr txBox="1"/>
            <p:nvPr/>
          </p:nvSpPr>
          <p:spPr>
            <a:xfrm>
              <a:off x="1397724" y="104933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=</a:t>
              </a:r>
              <a:endParaRPr lang="en-US" b="1" dirty="0"/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-82741" y="1292559"/>
            <a:ext cx="245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</a:t>
            </a:r>
            <a:r>
              <a:rPr lang="en-US" b="1" dirty="0" err="1" smtClean="0"/>
              <a:t>Pengurangan</a:t>
            </a:r>
            <a:r>
              <a:rPr lang="en-US" b="1" dirty="0" smtClean="0"/>
              <a:t> </a:t>
            </a:r>
            <a:r>
              <a:rPr lang="en-US" b="1" dirty="0" err="1" smtClean="0"/>
              <a:t>Berulang</a:t>
            </a:r>
            <a:endParaRPr lang="en-US" b="1" dirty="0"/>
          </a:p>
        </p:txBody>
      </p:sp>
      <p:grpSp>
        <p:nvGrpSpPr>
          <p:cNvPr id="164" name="Group 163"/>
          <p:cNvGrpSpPr/>
          <p:nvPr/>
        </p:nvGrpSpPr>
        <p:grpSpPr>
          <a:xfrm>
            <a:off x="134929" y="1816559"/>
            <a:ext cx="1861634" cy="1085825"/>
            <a:chOff x="656820" y="2459866"/>
            <a:chExt cx="1861634" cy="659537"/>
          </a:xfrm>
        </p:grpSpPr>
        <p:sp>
          <p:nvSpPr>
            <p:cNvPr id="165" name="TextBox 164"/>
            <p:cNvSpPr txBox="1"/>
            <p:nvPr/>
          </p:nvSpPr>
          <p:spPr>
            <a:xfrm>
              <a:off x="656820" y="2459866"/>
              <a:ext cx="14285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10 – 2 </a:t>
              </a:r>
              <a:endParaRPr lang="en-US" sz="3600" b="1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2104558" y="2473072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=</a:t>
              </a:r>
              <a:endParaRPr lang="en-US" sz="3600" b="1" dirty="0"/>
            </a:p>
          </p:txBody>
        </p:sp>
      </p:grpSp>
      <p:sp>
        <p:nvSpPr>
          <p:cNvPr id="167" name="TextBox 166"/>
          <p:cNvSpPr txBox="1"/>
          <p:nvPr/>
        </p:nvSpPr>
        <p:spPr>
          <a:xfrm>
            <a:off x="1991875" y="182614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8</a:t>
            </a:r>
            <a:endParaRPr lang="en-US" sz="3600" b="1" dirty="0"/>
          </a:p>
        </p:txBody>
      </p:sp>
      <p:grpSp>
        <p:nvGrpSpPr>
          <p:cNvPr id="168" name="Group 167"/>
          <p:cNvGrpSpPr/>
          <p:nvPr/>
        </p:nvGrpSpPr>
        <p:grpSpPr>
          <a:xfrm>
            <a:off x="339079" y="2412671"/>
            <a:ext cx="1649706" cy="668502"/>
            <a:chOff x="760257" y="2707287"/>
            <a:chExt cx="1649706" cy="668502"/>
          </a:xfrm>
        </p:grpSpPr>
        <p:sp>
          <p:nvSpPr>
            <p:cNvPr id="169" name="TextBox 168"/>
            <p:cNvSpPr txBox="1"/>
            <p:nvPr/>
          </p:nvSpPr>
          <p:spPr>
            <a:xfrm>
              <a:off x="760257" y="2707287"/>
              <a:ext cx="11945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8 – 2 </a:t>
              </a:r>
              <a:endParaRPr lang="en-US" sz="3600" b="1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996067" y="2729458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=</a:t>
              </a:r>
              <a:endParaRPr lang="en-US" sz="3600" b="1" dirty="0"/>
            </a:p>
          </p:txBody>
        </p:sp>
      </p:grpSp>
      <p:sp>
        <p:nvSpPr>
          <p:cNvPr id="171" name="TextBox 170"/>
          <p:cNvSpPr txBox="1"/>
          <p:nvPr/>
        </p:nvSpPr>
        <p:spPr>
          <a:xfrm>
            <a:off x="1933411" y="240967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6</a:t>
            </a:r>
          </a:p>
        </p:txBody>
      </p:sp>
      <p:grpSp>
        <p:nvGrpSpPr>
          <p:cNvPr id="172" name="Group 171"/>
          <p:cNvGrpSpPr/>
          <p:nvPr/>
        </p:nvGrpSpPr>
        <p:grpSpPr>
          <a:xfrm>
            <a:off x="341895" y="2945155"/>
            <a:ext cx="1650274" cy="667934"/>
            <a:chOff x="770988" y="2962719"/>
            <a:chExt cx="1650274" cy="667934"/>
          </a:xfrm>
        </p:grpSpPr>
        <p:sp>
          <p:nvSpPr>
            <p:cNvPr id="173" name="TextBox 172"/>
            <p:cNvSpPr txBox="1"/>
            <p:nvPr/>
          </p:nvSpPr>
          <p:spPr>
            <a:xfrm>
              <a:off x="770988" y="2962719"/>
              <a:ext cx="11945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6</a:t>
              </a:r>
              <a:r>
                <a:rPr lang="en-US" sz="3600" b="1" dirty="0" smtClean="0"/>
                <a:t> – 2 </a:t>
              </a:r>
              <a:endParaRPr lang="en-US" sz="3600" b="1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2007366" y="2984322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=</a:t>
              </a:r>
              <a:endParaRPr lang="en-US" sz="3600" b="1" dirty="0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1962643" y="295654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299601" y="3441707"/>
            <a:ext cx="1691183" cy="650486"/>
            <a:chOff x="781719" y="3201117"/>
            <a:chExt cx="1691183" cy="650486"/>
          </a:xfrm>
        </p:grpSpPr>
        <p:sp>
          <p:nvSpPr>
            <p:cNvPr id="177" name="TextBox 176"/>
            <p:cNvSpPr txBox="1"/>
            <p:nvPr/>
          </p:nvSpPr>
          <p:spPr>
            <a:xfrm>
              <a:off x="781719" y="3205272"/>
              <a:ext cx="11945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4 – 2 </a:t>
              </a:r>
              <a:endParaRPr lang="en-US" sz="3600" b="1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059006" y="3201117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=</a:t>
              </a:r>
              <a:endParaRPr lang="en-US" sz="3600" b="1" dirty="0"/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1977840" y="337784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grpSp>
        <p:nvGrpSpPr>
          <p:cNvPr id="180" name="Group 179"/>
          <p:cNvGrpSpPr/>
          <p:nvPr/>
        </p:nvGrpSpPr>
        <p:grpSpPr>
          <a:xfrm>
            <a:off x="295479" y="3943588"/>
            <a:ext cx="1687604" cy="646332"/>
            <a:chOff x="779571" y="3405708"/>
            <a:chExt cx="1687604" cy="646332"/>
          </a:xfrm>
        </p:grpSpPr>
        <p:sp>
          <p:nvSpPr>
            <p:cNvPr id="181" name="TextBox 180"/>
            <p:cNvSpPr txBox="1"/>
            <p:nvPr/>
          </p:nvSpPr>
          <p:spPr>
            <a:xfrm>
              <a:off x="779571" y="3405709"/>
              <a:ext cx="11945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2</a:t>
              </a:r>
              <a:r>
                <a:rPr lang="en-US" sz="3600" b="1" dirty="0" smtClean="0"/>
                <a:t> – 2 </a:t>
              </a:r>
              <a:endParaRPr lang="en-US" sz="36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2053279" y="3405708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=</a:t>
              </a:r>
              <a:endParaRPr lang="en-US" sz="3600" b="1" dirty="0"/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1951073" y="39243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0</a:t>
            </a:r>
            <a:endParaRPr lang="en-US" sz="3600" b="1" dirty="0"/>
          </a:p>
        </p:txBody>
      </p:sp>
      <p:grpSp>
        <p:nvGrpSpPr>
          <p:cNvPr id="184" name="Group 183"/>
          <p:cNvGrpSpPr/>
          <p:nvPr/>
        </p:nvGrpSpPr>
        <p:grpSpPr>
          <a:xfrm>
            <a:off x="1037203" y="1890287"/>
            <a:ext cx="545463" cy="552792"/>
            <a:chOff x="1097101" y="2513413"/>
            <a:chExt cx="329876" cy="247903"/>
          </a:xfrm>
        </p:grpSpPr>
        <p:cxnSp>
          <p:nvCxnSpPr>
            <p:cNvPr id="185" name="Straight Connector 184"/>
            <p:cNvCxnSpPr/>
            <p:nvPr/>
          </p:nvCxnSpPr>
          <p:spPr>
            <a:xfrm flipV="1">
              <a:off x="1106065" y="2513413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1335362" y="2545032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1138140" y="2536068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flipV="1">
              <a:off x="1097101" y="2719601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 188"/>
          <p:cNvGrpSpPr/>
          <p:nvPr/>
        </p:nvGrpSpPr>
        <p:grpSpPr>
          <a:xfrm>
            <a:off x="987898" y="2472991"/>
            <a:ext cx="545463" cy="552792"/>
            <a:chOff x="1097101" y="2513413"/>
            <a:chExt cx="329876" cy="247903"/>
          </a:xfrm>
        </p:grpSpPr>
        <p:cxnSp>
          <p:nvCxnSpPr>
            <p:cNvPr id="190" name="Straight Connector 189"/>
            <p:cNvCxnSpPr/>
            <p:nvPr/>
          </p:nvCxnSpPr>
          <p:spPr>
            <a:xfrm flipV="1">
              <a:off x="1106065" y="2513413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1335362" y="2545032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1138140" y="2536068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flipV="1">
              <a:off x="1097101" y="2719601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Group 193"/>
          <p:cNvGrpSpPr/>
          <p:nvPr/>
        </p:nvGrpSpPr>
        <p:grpSpPr>
          <a:xfrm>
            <a:off x="1001345" y="3051212"/>
            <a:ext cx="545463" cy="552792"/>
            <a:chOff x="1097101" y="2513413"/>
            <a:chExt cx="329876" cy="247903"/>
          </a:xfrm>
        </p:grpSpPr>
        <p:cxnSp>
          <p:nvCxnSpPr>
            <p:cNvPr id="195" name="Straight Connector 194"/>
            <p:cNvCxnSpPr/>
            <p:nvPr/>
          </p:nvCxnSpPr>
          <p:spPr>
            <a:xfrm flipV="1">
              <a:off x="1106065" y="2513413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1335362" y="2545032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1138140" y="2536068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flipV="1">
              <a:off x="1097101" y="2719601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8"/>
          <p:cNvGrpSpPr/>
          <p:nvPr/>
        </p:nvGrpSpPr>
        <p:grpSpPr>
          <a:xfrm>
            <a:off x="974451" y="3548756"/>
            <a:ext cx="545463" cy="552792"/>
            <a:chOff x="1097101" y="2513413"/>
            <a:chExt cx="329876" cy="247903"/>
          </a:xfrm>
        </p:grpSpPr>
        <p:cxnSp>
          <p:nvCxnSpPr>
            <p:cNvPr id="200" name="Straight Connector 199"/>
            <p:cNvCxnSpPr/>
            <p:nvPr/>
          </p:nvCxnSpPr>
          <p:spPr>
            <a:xfrm flipV="1">
              <a:off x="1106065" y="2513413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1335362" y="2545032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1138140" y="2536068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flipV="1">
              <a:off x="1097101" y="2719601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" name="Group 203"/>
          <p:cNvGrpSpPr/>
          <p:nvPr/>
        </p:nvGrpSpPr>
        <p:grpSpPr>
          <a:xfrm>
            <a:off x="961004" y="3992502"/>
            <a:ext cx="545463" cy="552792"/>
            <a:chOff x="1097101" y="2513413"/>
            <a:chExt cx="329876" cy="247903"/>
          </a:xfrm>
        </p:grpSpPr>
        <p:cxnSp>
          <p:nvCxnSpPr>
            <p:cNvPr id="205" name="Straight Connector 204"/>
            <p:cNvCxnSpPr/>
            <p:nvPr/>
          </p:nvCxnSpPr>
          <p:spPr>
            <a:xfrm flipV="1">
              <a:off x="1106065" y="2513413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1335362" y="2545032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>
              <a:off x="1138140" y="2536068"/>
              <a:ext cx="8056" cy="216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 flipV="1">
              <a:off x="1097101" y="2719601"/>
              <a:ext cx="320912" cy="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9" name="TextBox 208"/>
          <p:cNvSpPr txBox="1"/>
          <p:nvPr/>
        </p:nvSpPr>
        <p:spPr>
          <a:xfrm>
            <a:off x="861447" y="4591975"/>
            <a:ext cx="641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Banyak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angka</a:t>
            </a:r>
            <a:r>
              <a:rPr lang="en-US" sz="2400" b="1" dirty="0" smtClean="0">
                <a:solidFill>
                  <a:schemeClr val="bg1"/>
                </a:solidFill>
              </a:rPr>
              <a:t> 2 </a:t>
            </a:r>
            <a:r>
              <a:rPr lang="en-US" sz="2400" b="1" dirty="0" err="1" smtClean="0">
                <a:solidFill>
                  <a:schemeClr val="bg1"/>
                </a:solidFill>
              </a:rPr>
              <a:t>ada</a:t>
            </a:r>
            <a:r>
              <a:rPr lang="en-US" sz="2400" b="1" dirty="0" smtClean="0">
                <a:solidFill>
                  <a:schemeClr val="bg1"/>
                </a:solidFill>
              </a:rPr>
              <a:t> 5, </a:t>
            </a:r>
            <a:r>
              <a:rPr lang="en-US" sz="2400" b="1" dirty="0" err="1" smtClean="0">
                <a:solidFill>
                  <a:schemeClr val="bg1"/>
                </a:solidFill>
              </a:rPr>
              <a:t>maka</a:t>
            </a:r>
            <a:r>
              <a:rPr lang="en-US" sz="2400" b="1" dirty="0" smtClean="0">
                <a:solidFill>
                  <a:schemeClr val="bg1"/>
                </a:solidFill>
              </a:rPr>
              <a:t> 10 ÷ 2 = 5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29454" y="10358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5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4868214" y="19408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12" name="Group 211"/>
          <p:cNvGrpSpPr/>
          <p:nvPr/>
        </p:nvGrpSpPr>
        <p:grpSpPr>
          <a:xfrm>
            <a:off x="5071291" y="2310136"/>
            <a:ext cx="811824" cy="447267"/>
            <a:chOff x="5342217" y="1956948"/>
            <a:chExt cx="520499" cy="292561"/>
          </a:xfrm>
        </p:grpSpPr>
        <p:cxnSp>
          <p:nvCxnSpPr>
            <p:cNvPr id="213" name="Straight Connector 212"/>
            <p:cNvCxnSpPr/>
            <p:nvPr/>
          </p:nvCxnSpPr>
          <p:spPr>
            <a:xfrm flipH="1">
              <a:off x="5342217" y="1960793"/>
              <a:ext cx="105546" cy="2887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flipV="1">
              <a:off x="5447763" y="1956948"/>
              <a:ext cx="414953" cy="384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5" name="TextBox 214"/>
          <p:cNvSpPr txBox="1"/>
          <p:nvPr/>
        </p:nvSpPr>
        <p:spPr>
          <a:xfrm>
            <a:off x="4393964" y="1266100"/>
            <a:ext cx="2150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</a:t>
            </a:r>
            <a:r>
              <a:rPr lang="en-US" b="1" dirty="0" err="1" smtClean="0"/>
              <a:t>Bersusun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/>
              <a:t>B</a:t>
            </a:r>
            <a:r>
              <a:rPr lang="en-US" b="1" dirty="0" err="1" smtClean="0"/>
              <a:t>awah</a:t>
            </a:r>
            <a:endParaRPr lang="en-US" b="1" dirty="0"/>
          </a:p>
        </p:txBody>
      </p:sp>
      <p:sp>
        <p:nvSpPr>
          <p:cNvPr id="216" name="TextBox 215"/>
          <p:cNvSpPr txBox="1"/>
          <p:nvPr/>
        </p:nvSpPr>
        <p:spPr>
          <a:xfrm>
            <a:off x="5233964" y="260997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10</a:t>
            </a:r>
            <a:endParaRPr lang="en-US" sz="2800" b="1" dirty="0"/>
          </a:p>
        </p:txBody>
      </p:sp>
      <p:sp>
        <p:nvSpPr>
          <p:cNvPr id="217" name="TextBox 216"/>
          <p:cNvSpPr txBox="1"/>
          <p:nvPr/>
        </p:nvSpPr>
        <p:spPr>
          <a:xfrm>
            <a:off x="4816698" y="231013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218" name="TextBox 217"/>
          <p:cNvSpPr txBox="1"/>
          <p:nvPr/>
        </p:nvSpPr>
        <p:spPr>
          <a:xfrm>
            <a:off x="6259626" y="2073747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10 ÷ 2 = </a:t>
            </a:r>
            <a:endParaRPr lang="en-US" sz="2800" b="1" dirty="0"/>
          </a:p>
        </p:txBody>
      </p:sp>
      <p:sp>
        <p:nvSpPr>
          <p:cNvPr id="219" name="TextBox 218"/>
          <p:cNvSpPr txBox="1"/>
          <p:nvPr/>
        </p:nvSpPr>
        <p:spPr>
          <a:xfrm>
            <a:off x="5291491" y="18946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5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6259625" y="2530344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  5 × 2 = </a:t>
            </a:r>
            <a:endParaRPr lang="en-US" sz="2800" b="1" dirty="0"/>
          </a:p>
        </p:txBody>
      </p:sp>
      <p:cxnSp>
        <p:nvCxnSpPr>
          <p:cNvPr id="221" name="Curved Connector 220"/>
          <p:cNvCxnSpPr>
            <a:endCxn id="217" idx="0"/>
          </p:cNvCxnSpPr>
          <p:nvPr/>
        </p:nvCxnSpPr>
        <p:spPr>
          <a:xfrm rot="10800000" flipV="1">
            <a:off x="4986778" y="1979045"/>
            <a:ext cx="352531" cy="331092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5223391" y="223848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10</a:t>
            </a:r>
            <a:endParaRPr lang="en-US" sz="2800" b="1" dirty="0"/>
          </a:p>
        </p:txBody>
      </p:sp>
      <p:sp>
        <p:nvSpPr>
          <p:cNvPr id="223" name="Rectangle 222"/>
          <p:cNvSpPr/>
          <p:nvPr/>
        </p:nvSpPr>
        <p:spPr>
          <a:xfrm>
            <a:off x="4883339" y="169723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24" name="Straight Connector 223"/>
          <p:cNvCxnSpPr/>
          <p:nvPr/>
        </p:nvCxnSpPr>
        <p:spPr>
          <a:xfrm>
            <a:off x="5179181" y="3024098"/>
            <a:ext cx="831532" cy="16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5" name="TextBox 224"/>
          <p:cNvSpPr txBox="1"/>
          <p:nvPr/>
        </p:nvSpPr>
        <p:spPr>
          <a:xfrm>
            <a:off x="6051731" y="2723886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sp>
        <p:nvSpPr>
          <p:cNvPr id="226" name="TextBox 225"/>
          <p:cNvSpPr txBox="1"/>
          <p:nvPr/>
        </p:nvSpPr>
        <p:spPr>
          <a:xfrm>
            <a:off x="5339302" y="293974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227" name="TextBox 226"/>
          <p:cNvSpPr txBox="1"/>
          <p:nvPr/>
        </p:nvSpPr>
        <p:spPr>
          <a:xfrm>
            <a:off x="7785964" y="207740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28" name="TextBox 227"/>
          <p:cNvSpPr txBox="1"/>
          <p:nvPr/>
        </p:nvSpPr>
        <p:spPr>
          <a:xfrm>
            <a:off x="7969668" y="2515357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229" name="TextBox 228"/>
          <p:cNvSpPr txBox="1"/>
          <p:nvPr/>
        </p:nvSpPr>
        <p:spPr>
          <a:xfrm>
            <a:off x="7670087" y="254659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0259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4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57" grpId="0"/>
      <p:bldP spid="163" grpId="0"/>
      <p:bldP spid="167" grpId="0"/>
      <p:bldP spid="171" grpId="0"/>
      <p:bldP spid="175" grpId="0"/>
      <p:bldP spid="179" grpId="0"/>
      <p:bldP spid="183" grpId="0"/>
      <p:bldP spid="209" grpId="0"/>
      <p:bldP spid="210" grpId="0"/>
      <p:bldP spid="215" grpId="0"/>
      <p:bldP spid="216" grpId="0"/>
      <p:bldP spid="217" grpId="0"/>
      <p:bldP spid="218" grpId="0"/>
      <p:bldP spid="219" grpId="0"/>
      <p:bldP spid="220" grpId="0"/>
      <p:bldP spid="222" grpId="0"/>
      <p:bldP spid="223" grpId="0"/>
      <p:bldP spid="225" grpId="0"/>
      <p:bldP spid="226" grpId="0"/>
      <p:bldP spid="227" grpId="0"/>
      <p:bldP spid="2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7027" y="0"/>
            <a:ext cx="96037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/>
              <a:t>Pembagian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bilangan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puluhan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satuan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6712" y="693925"/>
            <a:ext cx="993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Contoh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: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63226" y="2399294"/>
            <a:ext cx="811824" cy="447267"/>
            <a:chOff x="5342217" y="1956948"/>
            <a:chExt cx="520499" cy="292561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5342217" y="1960793"/>
              <a:ext cx="105546" cy="2887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5447763" y="1956948"/>
              <a:ext cx="414953" cy="384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682580" y="1326523"/>
            <a:ext cx="1337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62 ÷ 2 =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927846" y="2361318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6</a:t>
            </a:r>
            <a:r>
              <a:rPr lang="en-US" sz="2800" b="1" dirty="0" smtClean="0"/>
              <a:t>2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05288" y="2344273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2 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941778" y="1994264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3 </a:t>
            </a:r>
            <a:endParaRPr lang="en-US" sz="2800" dirty="0"/>
          </a:p>
        </p:txBody>
      </p:sp>
      <p:cxnSp>
        <p:nvCxnSpPr>
          <p:cNvPr id="14" name="Curved Connector 13"/>
          <p:cNvCxnSpPr/>
          <p:nvPr/>
        </p:nvCxnSpPr>
        <p:spPr>
          <a:xfrm rot="10800000" flipV="1">
            <a:off x="643900" y="2196000"/>
            <a:ext cx="415265" cy="272380"/>
          </a:xfrm>
          <a:prstGeom prst="curvedConnector3">
            <a:avLst>
              <a:gd name="adj1" fmla="val 76792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78763" y="18904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36883" y="261432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6</a:t>
            </a:r>
            <a:endParaRPr lang="en-US" sz="28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826114" y="3049856"/>
            <a:ext cx="831532" cy="16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31719" y="2775367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sp>
        <p:nvSpPr>
          <p:cNvPr id="19" name="Rectangle 18"/>
          <p:cNvSpPr/>
          <p:nvPr/>
        </p:nvSpPr>
        <p:spPr>
          <a:xfrm>
            <a:off x="1103332" y="295150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146221" y="199186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21" name="Rectangle 20"/>
          <p:cNvSpPr/>
          <p:nvPr/>
        </p:nvSpPr>
        <p:spPr>
          <a:xfrm>
            <a:off x="1101184" y="323269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836845" y="3653017"/>
            <a:ext cx="831532" cy="16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42450" y="3352771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107581" y="35674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77296" y="2515866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6</a:t>
            </a:r>
            <a:r>
              <a:rPr lang="en-US" sz="2800" b="1" dirty="0"/>
              <a:t> </a:t>
            </a:r>
            <a:r>
              <a:rPr lang="en-US" sz="2800" b="1" dirty="0" smtClean="0"/>
              <a:t>÷ 2 =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477296" y="2895086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3 × 2 =</a:t>
            </a:r>
            <a:endParaRPr lang="en-US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4760301" y="250910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3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773179" y="288372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6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3490174" y="3376822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2 ÷ 2 =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773179" y="33696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00906" y="3755825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1 × 2 =</a:t>
            </a:r>
            <a:endParaRPr lang="en-US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785794" y="374283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cxnSp>
        <p:nvCxnSpPr>
          <p:cNvPr id="32" name="Curved Connector 31"/>
          <p:cNvCxnSpPr/>
          <p:nvPr/>
        </p:nvCxnSpPr>
        <p:spPr>
          <a:xfrm rot="10800000" flipV="1">
            <a:off x="619736" y="2135942"/>
            <a:ext cx="699812" cy="236518"/>
          </a:xfrm>
          <a:prstGeom prst="curvedConnector3">
            <a:avLst>
              <a:gd name="adj1" fmla="val 95707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37724" y="131884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7631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3" grpId="0"/>
      <p:bldP spid="15" grpId="0"/>
      <p:bldP spid="16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" grpId="0"/>
      <p:bldP spid="3" grpId="0"/>
      <p:bldP spid="27" grpId="0"/>
      <p:bldP spid="28" grpId="0"/>
      <p:bldP spid="29" grpId="0"/>
      <p:bldP spid="31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7027" y="0"/>
            <a:ext cx="9453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/>
              <a:t>Pembagian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bilangan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ratusan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satuan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6712" y="693925"/>
            <a:ext cx="993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Contoh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: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2580" y="1326523"/>
            <a:ext cx="1519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174 ÷ 6 =</a:t>
            </a:r>
            <a:endParaRPr lang="en-US" sz="28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853829" y="2468380"/>
            <a:ext cx="811824" cy="447267"/>
            <a:chOff x="5342217" y="1956948"/>
            <a:chExt cx="520499" cy="292561"/>
          </a:xfrm>
        </p:grpSpPr>
        <p:cxnSp>
          <p:nvCxnSpPr>
            <p:cNvPr id="9" name="Straight Connector 8"/>
            <p:cNvCxnSpPr/>
            <p:nvPr/>
          </p:nvCxnSpPr>
          <p:spPr>
            <a:xfrm flipH="1">
              <a:off x="5342217" y="1960793"/>
              <a:ext cx="105546" cy="2887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5447763" y="1956948"/>
              <a:ext cx="414953" cy="384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979818" y="2480136"/>
            <a:ext cx="814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174 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607131" y="244701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6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504592" y="2415967"/>
            <a:ext cx="1598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17 ÷ 6 =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54139" y="240692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1545" y="207331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8540" y="276025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12</a:t>
            </a:r>
            <a:endParaRPr lang="en-US" sz="2800" b="1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26114" y="3213632"/>
            <a:ext cx="831532" cy="16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31719" y="2939143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178668" y="31412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337481" y="314846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15059" y="2896770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 </a:t>
            </a:r>
            <a:r>
              <a:rPr lang="en-US" sz="2800" b="1" dirty="0"/>
              <a:t> </a:t>
            </a:r>
            <a:r>
              <a:rPr lang="en-US" sz="2800" b="1" dirty="0" smtClean="0"/>
              <a:t>2 × 6 =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830225" y="2899736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 12  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520512" y="3346285"/>
            <a:ext cx="1598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54 ÷ 6 =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981428" y="335778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9</a:t>
            </a:r>
            <a:endParaRPr lang="en-US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387141" y="23349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155249" y="207423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75978" y="342369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54</a:t>
            </a:r>
            <a:endParaRPr lang="en-US" sz="2800" b="1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828386" y="3857350"/>
            <a:ext cx="831532" cy="16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33991" y="3582861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275449" y="374445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530979" y="3745209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*  </a:t>
            </a:r>
            <a:r>
              <a:rPr lang="en-US" sz="2800" b="1" dirty="0"/>
              <a:t> 9</a:t>
            </a:r>
            <a:r>
              <a:rPr lang="en-US" sz="2800" b="1" dirty="0" smtClean="0"/>
              <a:t> × 6 =</a:t>
            </a:r>
            <a:endParaRPr lang="en-US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942757" y="374219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54</a:t>
            </a:r>
            <a:endParaRPr lang="en-US" sz="2800" b="1" dirty="0"/>
          </a:p>
        </p:txBody>
      </p:sp>
      <p:cxnSp>
        <p:nvCxnSpPr>
          <p:cNvPr id="38" name="Curved Connector 37"/>
          <p:cNvCxnSpPr>
            <a:endCxn id="12" idx="0"/>
          </p:cNvCxnSpPr>
          <p:nvPr/>
        </p:nvCxnSpPr>
        <p:spPr>
          <a:xfrm rot="10800000" flipV="1">
            <a:off x="790835" y="2224585"/>
            <a:ext cx="227614" cy="22243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28" idx="0"/>
          </p:cNvCxnSpPr>
          <p:nvPr/>
        </p:nvCxnSpPr>
        <p:spPr>
          <a:xfrm rot="16200000" flipH="1" flipV="1">
            <a:off x="835239" y="2092825"/>
            <a:ext cx="522304" cy="485124"/>
          </a:xfrm>
          <a:prstGeom prst="curvedConnector3">
            <a:avLst>
              <a:gd name="adj1" fmla="val -43768"/>
            </a:avLst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16141" y="1831701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×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23526" y="2355407"/>
            <a:ext cx="1093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,</a:t>
            </a:r>
            <a:r>
              <a:rPr lang="en-US" sz="2800" b="1" dirty="0" err="1" smtClean="0"/>
              <a:t>sisa</a:t>
            </a:r>
            <a:r>
              <a:rPr lang="en-US" sz="2800" b="1" dirty="0" smtClean="0"/>
              <a:t> 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257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5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1" grpId="0"/>
      <p:bldP spid="32" grpId="0"/>
      <p:bldP spid="33" grpId="0"/>
      <p:bldP spid="34" grpId="0"/>
      <p:bldP spid="4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767" y="239453"/>
            <a:ext cx="1085558" cy="9116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10935" y="747619"/>
            <a:ext cx="16995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Latihan</a:t>
            </a:r>
            <a:r>
              <a:rPr lang="en-US" sz="44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endParaRPr lang="en-US" sz="4400" b="1" dirty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5131" y="1667938"/>
            <a:ext cx="7070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Kerjakan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pembagian</a:t>
            </a:r>
            <a:r>
              <a:rPr lang="en-US" sz="2400" b="1" dirty="0" smtClean="0"/>
              <a:t> di </a:t>
            </a:r>
            <a:r>
              <a:rPr lang="en-US" sz="2400" b="1" dirty="0" err="1" smtClean="0"/>
              <a:t>bawah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menggunakan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cara</a:t>
            </a:r>
            <a:r>
              <a:rPr lang="en-US" sz="2400" b="1" dirty="0" smtClean="0"/>
              <a:t>!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15131" y="2264679"/>
            <a:ext cx="20393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/>
              <a:t>  20 ÷ 5 =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  18 ÷ 3 =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162 ÷ 3 =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356 ÷ 4 =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426 ÷ 6 =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728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99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220</Words>
  <Application>Microsoft Office PowerPoint</Application>
  <PresentationFormat>Widescreen</PresentationFormat>
  <Paragraphs>99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Bahnschrift SemiBold Condensed</vt:lpstr>
      <vt:lpstr>Batang</vt:lpstr>
      <vt:lpstr>Calibri</vt:lpstr>
      <vt:lpstr>Calibri Light</vt:lpstr>
      <vt:lpstr>Office Theme</vt:lpstr>
      <vt:lpstr>PRAMUKA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43</cp:revision>
  <dcterms:created xsi:type="dcterms:W3CDTF">2020-08-11T03:44:21Z</dcterms:created>
  <dcterms:modified xsi:type="dcterms:W3CDTF">2020-08-14T02:17:10Z</dcterms:modified>
</cp:coreProperties>
</file>