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6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F399-1A79-4664-A361-BC0D49457AAA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5454-39CD-42C3-9125-DE2EA227E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457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F399-1A79-4664-A361-BC0D49457AAA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5454-39CD-42C3-9125-DE2EA227E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512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F399-1A79-4664-A361-BC0D49457AAA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5454-39CD-42C3-9125-DE2EA227E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13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F399-1A79-4664-A361-BC0D49457AAA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5454-39CD-42C3-9125-DE2EA227E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120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F399-1A79-4664-A361-BC0D49457AAA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5454-39CD-42C3-9125-DE2EA227E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10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F399-1A79-4664-A361-BC0D49457AAA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5454-39CD-42C3-9125-DE2EA227E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073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F399-1A79-4664-A361-BC0D49457AAA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5454-39CD-42C3-9125-DE2EA227E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89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F399-1A79-4664-A361-BC0D49457AAA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5454-39CD-42C3-9125-DE2EA227E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993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F399-1A79-4664-A361-BC0D49457AAA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5454-39CD-42C3-9125-DE2EA227E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030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F399-1A79-4664-A361-BC0D49457AAA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5454-39CD-42C3-9125-DE2EA227E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311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F399-1A79-4664-A361-BC0D49457AAA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5454-39CD-42C3-9125-DE2EA227E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999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EF399-1A79-4664-A361-BC0D49457AAA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05454-39CD-42C3-9125-DE2EA227E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075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Aku</a:t>
            </a:r>
            <a:r>
              <a:rPr lang="en-US" dirty="0" smtClean="0"/>
              <a:t> </a:t>
            </a:r>
            <a:r>
              <a:rPr lang="en-US" dirty="0" err="1"/>
              <a:t>pohon</a:t>
            </a:r>
            <a:r>
              <a:rPr lang="en-US" dirty="0"/>
              <a:t> </a:t>
            </a:r>
            <a:r>
              <a:rPr lang="en-US" dirty="0" err="1"/>
              <a:t>jambu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rindang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/>
              <a:t>batangku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 smtClean="0"/>
              <a:t>daunku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/>
              <a:t>tumbang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kanan</a:t>
            </a:r>
            <a:r>
              <a:rPr lang="en-US" dirty="0"/>
              <a:t> </a:t>
            </a:r>
            <a:r>
              <a:rPr lang="en-US" dirty="0" err="1"/>
              <a:t>krek</a:t>
            </a:r>
            <a:r>
              <a:rPr lang="en-US" dirty="0"/>
              <a:t>… </a:t>
            </a:r>
            <a:r>
              <a:rPr lang="en-US" dirty="0" err="1"/>
              <a:t>krek</a:t>
            </a:r>
            <a:r>
              <a:rPr lang="en-US" dirty="0"/>
              <a:t>… </a:t>
            </a:r>
            <a:r>
              <a:rPr lang="en-US" dirty="0" err="1"/>
              <a:t>krek</a:t>
            </a: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/>
              <a:t>tumbang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kiri</a:t>
            </a:r>
            <a:r>
              <a:rPr lang="en-US" dirty="0"/>
              <a:t> </a:t>
            </a:r>
            <a:r>
              <a:rPr lang="en-US" dirty="0" err="1"/>
              <a:t>krek</a:t>
            </a:r>
            <a:r>
              <a:rPr lang="en-US" dirty="0"/>
              <a:t>… </a:t>
            </a:r>
            <a:r>
              <a:rPr lang="en-US" dirty="0" err="1"/>
              <a:t>krek</a:t>
            </a:r>
            <a:r>
              <a:rPr lang="en-US" dirty="0"/>
              <a:t>… </a:t>
            </a:r>
            <a:r>
              <a:rPr lang="en-US" dirty="0" err="1"/>
              <a:t>krek</a:t>
            </a: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/>
              <a:t>tumbang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depan</a:t>
            </a:r>
            <a:r>
              <a:rPr lang="en-US" dirty="0"/>
              <a:t> </a:t>
            </a:r>
            <a:r>
              <a:rPr lang="en-US" dirty="0" err="1"/>
              <a:t>krek</a:t>
            </a:r>
            <a:r>
              <a:rPr lang="en-US" dirty="0"/>
              <a:t>… </a:t>
            </a:r>
            <a:r>
              <a:rPr lang="en-US" dirty="0" err="1"/>
              <a:t>krek</a:t>
            </a:r>
            <a:r>
              <a:rPr lang="en-US" dirty="0"/>
              <a:t>… </a:t>
            </a:r>
            <a:r>
              <a:rPr lang="en-US" dirty="0" err="1"/>
              <a:t>krek</a:t>
            </a: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/>
              <a:t>tumbang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belakang</a:t>
            </a:r>
            <a:r>
              <a:rPr lang="en-US" dirty="0"/>
              <a:t> </a:t>
            </a:r>
            <a:r>
              <a:rPr lang="en-US" dirty="0" err="1"/>
              <a:t>krek</a:t>
            </a:r>
            <a:r>
              <a:rPr lang="en-US" dirty="0"/>
              <a:t>… </a:t>
            </a:r>
            <a:r>
              <a:rPr lang="en-US" dirty="0" err="1"/>
              <a:t>krek</a:t>
            </a:r>
            <a:r>
              <a:rPr lang="en-US" dirty="0"/>
              <a:t>… </a:t>
            </a:r>
            <a:r>
              <a:rPr lang="en-US" dirty="0" err="1"/>
              <a:t>krek</a:t>
            </a:r>
            <a:r>
              <a:rPr lang="en-US" dirty="0"/>
              <a:t>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43193" y="759853"/>
            <a:ext cx="24815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err="1" smtClean="0"/>
              <a:t>Pohon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Jambu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15196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4547" y="2501530"/>
            <a:ext cx="114879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solidFill>
                  <a:srgbClr val="0070C0"/>
                </a:solidFill>
                <a:latin typeface="Algerian" panose="04020705040A02060702" pitchFamily="82" charset="0"/>
              </a:rPr>
              <a:t>Penjumlahan</a:t>
            </a:r>
            <a:r>
              <a:rPr lang="en-US" sz="4000" dirty="0" smtClean="0">
                <a:latin typeface="Algerian" panose="04020705040A02060702" pitchFamily="82" charset="0"/>
              </a:rPr>
              <a:t> </a:t>
            </a:r>
            <a:r>
              <a:rPr lang="en-US" sz="4000" dirty="0" err="1" smtClean="0">
                <a:latin typeface="Algerian" panose="04020705040A02060702" pitchFamily="82" charset="0"/>
              </a:rPr>
              <a:t>dan</a:t>
            </a:r>
            <a:endParaRPr lang="en-US" sz="4000" dirty="0" smtClean="0">
              <a:latin typeface="Algerian" panose="04020705040A02060702" pitchFamily="82" charset="0"/>
            </a:endParaRPr>
          </a:p>
          <a:p>
            <a:pPr algn="ctr"/>
            <a:r>
              <a:rPr lang="en-US" sz="4000" dirty="0" smtClean="0">
                <a:latin typeface="Algerian" panose="04020705040A02060702" pitchFamily="82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Algerian" panose="04020705040A02060702" pitchFamily="82" charset="0"/>
              </a:rPr>
              <a:t>pengurangan</a:t>
            </a:r>
            <a:r>
              <a:rPr lang="en-US" sz="4000" dirty="0" smtClean="0">
                <a:latin typeface="Algerian" panose="04020705040A02060702" pitchFamily="8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Algerian" panose="04020705040A02060702" pitchFamily="82" charset="0"/>
              </a:rPr>
              <a:t>bilangan</a:t>
            </a:r>
            <a:endParaRPr lang="en-US" sz="4000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209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</p:spPr>
      </p:pic>
      <p:sp>
        <p:nvSpPr>
          <p:cNvPr id="5" name="TextBox 4"/>
          <p:cNvSpPr txBox="1"/>
          <p:nvPr/>
        </p:nvSpPr>
        <p:spPr>
          <a:xfrm>
            <a:off x="0" y="141667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Penjumlahan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dengan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 Cara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Mendatar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dan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Bersusun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ke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Bawah</a:t>
            </a:r>
            <a:endParaRPr lang="en-US" sz="3200" dirty="0" smtClean="0">
              <a:solidFill>
                <a:schemeClr val="accent6">
                  <a:lumMod val="75000"/>
                </a:schemeClr>
              </a:solidFill>
              <a:latin typeface="Bahnschrift SemiBold" panose="020B0502040204020203" pitchFamily="34" charset="0"/>
            </a:endParaRPr>
          </a:p>
          <a:p>
            <a:endParaRPr lang="en-US" sz="3200" dirty="0">
              <a:latin typeface="Bahnschrift SemiBold" panose="020B050204020402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6884" y="933185"/>
            <a:ext cx="99424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Pak </a:t>
            </a:r>
            <a:r>
              <a:rPr lang="en-US" dirty="0" err="1" smtClean="0"/>
              <a:t>Hasan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kebun</a:t>
            </a:r>
            <a:r>
              <a:rPr lang="en-US" dirty="0" smtClean="0"/>
              <a:t>. </a:t>
            </a:r>
            <a:r>
              <a:rPr lang="en-US" dirty="0" err="1" smtClean="0"/>
              <a:t>Kebun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milik</a:t>
            </a:r>
            <a:r>
              <a:rPr lang="en-US" dirty="0" smtClean="0"/>
              <a:t> Pak </a:t>
            </a:r>
            <a:r>
              <a:rPr lang="en-US" dirty="0" err="1" smtClean="0"/>
              <a:t>Hasa</a:t>
            </a:r>
            <a:r>
              <a:rPr lang="en-US" dirty="0" err="1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panen</a:t>
            </a:r>
            <a:r>
              <a:rPr lang="en-US" dirty="0" smtClean="0"/>
              <a:t> </a:t>
            </a:r>
            <a:r>
              <a:rPr lang="en-US" dirty="0" err="1" smtClean="0"/>
              <a:t>sebanyak</a:t>
            </a:r>
            <a:r>
              <a:rPr lang="en-US" dirty="0" smtClean="0"/>
              <a:t> 2.351 ton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kebun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milik</a:t>
            </a:r>
            <a:r>
              <a:rPr lang="en-US" dirty="0" smtClean="0"/>
              <a:t> Pak </a:t>
            </a:r>
            <a:r>
              <a:rPr lang="en-US" dirty="0" err="1" smtClean="0"/>
              <a:t>Hasan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panen</a:t>
            </a:r>
            <a:r>
              <a:rPr lang="en-US" dirty="0" smtClean="0"/>
              <a:t> </a:t>
            </a:r>
            <a:r>
              <a:rPr lang="en-US" dirty="0" err="1" smtClean="0"/>
              <a:t>sebanyak</a:t>
            </a:r>
            <a:r>
              <a:rPr lang="en-US" dirty="0" smtClean="0"/>
              <a:t> 1.423 ton. </a:t>
            </a: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peekebunan</a:t>
            </a:r>
            <a:r>
              <a:rPr lang="en-US" dirty="0" smtClean="0"/>
              <a:t> Pak </a:t>
            </a:r>
            <a:r>
              <a:rPr lang="en-US" dirty="0" err="1" smtClean="0"/>
              <a:t>Hasan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844227" y="2339236"/>
            <a:ext cx="13967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solidFill>
                  <a:srgbClr val="7030A0"/>
                </a:solidFill>
              </a:rPr>
              <a:t>Penyelesaian</a:t>
            </a:r>
            <a:r>
              <a:rPr lang="en-US" sz="1600" b="1" dirty="0" smtClean="0">
                <a:solidFill>
                  <a:srgbClr val="7030A0"/>
                </a:solidFill>
              </a:rPr>
              <a:t> :</a:t>
            </a:r>
            <a:endParaRPr lang="en-US" sz="1600" b="1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53787" y="2581703"/>
            <a:ext cx="19527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2.351 + 1.423 = …..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853787" y="3165296"/>
            <a:ext cx="1276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2.351	=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24847" y="2877333"/>
            <a:ext cx="604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Cara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130098" y="3165296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.000  +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906851" y="42893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008865" y="3159156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300  + 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711196" y="3153016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50  +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317292" y="31591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7263" y="3522348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1.423	=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113432" y="3515557"/>
            <a:ext cx="931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1.000  +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027940" y="3527258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400  +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711196" y="3514978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  +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323487" y="35088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grpSp>
        <p:nvGrpSpPr>
          <p:cNvPr id="47" name="Group 46"/>
          <p:cNvGrpSpPr/>
          <p:nvPr/>
        </p:nvGrpSpPr>
        <p:grpSpPr>
          <a:xfrm>
            <a:off x="1768028" y="3663085"/>
            <a:ext cx="4100751" cy="369332"/>
            <a:chOff x="1768028" y="3663085"/>
            <a:chExt cx="4100751" cy="369332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1768028" y="3870369"/>
              <a:ext cx="3850719" cy="321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5589454" y="3663085"/>
              <a:ext cx="2793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2770063" y="3919144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    3.000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729419" y="3919144"/>
            <a:ext cx="862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    700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498742" y="3922308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  70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066554" y="3919144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   4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770063" y="4292325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    3.774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838085" y="1918391"/>
            <a:ext cx="1781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* Cara </a:t>
            </a:r>
            <a:r>
              <a:rPr lang="en-US" b="1" dirty="0" err="1" smtClean="0"/>
              <a:t>Mendatar</a:t>
            </a:r>
            <a:endParaRPr lang="en-US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7185967" y="1969904"/>
            <a:ext cx="3685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* Cara </a:t>
            </a:r>
            <a:r>
              <a:rPr lang="en-US" b="1" dirty="0" err="1" smtClean="0"/>
              <a:t>Mendatar</a:t>
            </a:r>
            <a:r>
              <a:rPr lang="en-US" b="1" dirty="0" smtClean="0"/>
              <a:t> </a:t>
            </a:r>
            <a:r>
              <a:rPr lang="en-US" b="1" dirty="0" err="1" smtClean="0"/>
              <a:t>Bersusun</a:t>
            </a:r>
            <a:r>
              <a:rPr lang="en-US" b="1" dirty="0" smtClean="0"/>
              <a:t> </a:t>
            </a:r>
            <a:r>
              <a:rPr lang="en-US" b="1" dirty="0" err="1" smtClean="0"/>
              <a:t>ke</a:t>
            </a:r>
            <a:r>
              <a:rPr lang="en-US" b="1" dirty="0" smtClean="0"/>
              <a:t> </a:t>
            </a:r>
            <a:r>
              <a:rPr lang="en-US" b="1" dirty="0" err="1" smtClean="0"/>
              <a:t>Bawah</a:t>
            </a:r>
            <a:endParaRPr lang="en-US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7300886" y="3205922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2.351	 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300886" y="2337802"/>
            <a:ext cx="13967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solidFill>
                  <a:srgbClr val="7030A0"/>
                </a:solidFill>
              </a:rPr>
              <a:t>Penyelesaian</a:t>
            </a:r>
            <a:r>
              <a:rPr lang="en-US" sz="1600" b="1" dirty="0" smtClean="0">
                <a:solidFill>
                  <a:srgbClr val="7030A0"/>
                </a:solidFill>
              </a:rPr>
              <a:t> :</a:t>
            </a:r>
            <a:endParaRPr lang="en-US" sz="1600" b="1" dirty="0">
              <a:solidFill>
                <a:srgbClr val="7030A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307978" y="2581703"/>
            <a:ext cx="1952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2.351 + 1.423 = …..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307978" y="2873500"/>
            <a:ext cx="604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Cara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300989" y="352234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1.423	</a:t>
            </a:r>
            <a:endParaRPr lang="en-US" dirty="0"/>
          </a:p>
        </p:txBody>
      </p:sp>
      <p:grpSp>
        <p:nvGrpSpPr>
          <p:cNvPr id="48" name="Group 47"/>
          <p:cNvGrpSpPr/>
          <p:nvPr/>
        </p:nvGrpSpPr>
        <p:grpSpPr>
          <a:xfrm>
            <a:off x="7307978" y="3663085"/>
            <a:ext cx="955465" cy="369332"/>
            <a:chOff x="7307978" y="3663085"/>
            <a:chExt cx="955465" cy="369332"/>
          </a:xfrm>
        </p:grpSpPr>
        <p:cxnSp>
          <p:nvCxnSpPr>
            <p:cNvPr id="44" name="Straight Connector 43"/>
            <p:cNvCxnSpPr/>
            <p:nvPr/>
          </p:nvCxnSpPr>
          <p:spPr>
            <a:xfrm>
              <a:off x="7307978" y="3878170"/>
              <a:ext cx="691304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7963361" y="366308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7330832" y="3903490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3.774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852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394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0" y="141667"/>
            <a:ext cx="100970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7030A0"/>
                </a:solidFill>
                <a:latin typeface="Bahnschrift SemiBold" panose="020B0502040204020203" pitchFamily="34" charset="0"/>
              </a:rPr>
              <a:t>Pengurangan</a:t>
            </a:r>
            <a:r>
              <a:rPr lang="en-US" sz="3600" dirty="0" smtClean="0">
                <a:solidFill>
                  <a:srgbClr val="7030A0"/>
                </a:solidFill>
                <a:latin typeface="Bahnschrift SemiBold" panose="020B0502040204020203" pitchFamily="34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Bahnschrift SemiBold" panose="020B0502040204020203" pitchFamily="34" charset="0"/>
              </a:rPr>
              <a:t>Tanpa</a:t>
            </a:r>
            <a:r>
              <a:rPr lang="en-US" sz="3600" dirty="0" smtClean="0">
                <a:solidFill>
                  <a:srgbClr val="7030A0"/>
                </a:solidFill>
                <a:latin typeface="Bahnschrift SemiBold" panose="020B0502040204020203" pitchFamily="34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Bahnschrift SemiBold" panose="020B0502040204020203" pitchFamily="34" charset="0"/>
              </a:rPr>
              <a:t>Teknik</a:t>
            </a:r>
            <a:r>
              <a:rPr lang="en-US" sz="3600" dirty="0" smtClean="0">
                <a:solidFill>
                  <a:srgbClr val="7030A0"/>
                </a:solidFill>
                <a:latin typeface="Bahnschrift SemiBold" panose="020B0502040204020203" pitchFamily="34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Bahnschrift SemiBold" panose="020B0502040204020203" pitchFamily="34" charset="0"/>
              </a:rPr>
              <a:t>Menyimpan</a:t>
            </a:r>
            <a:endParaRPr lang="en-US" sz="3600" dirty="0">
              <a:solidFill>
                <a:srgbClr val="7030A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8200" y="1088729"/>
            <a:ext cx="1135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Bibi</a:t>
            </a:r>
            <a:r>
              <a:rPr lang="en-US" dirty="0" smtClean="0"/>
              <a:t> </a:t>
            </a:r>
            <a:r>
              <a:rPr lang="en-US" dirty="0" err="1" smtClean="0"/>
              <a:t>memanen</a:t>
            </a:r>
            <a:r>
              <a:rPr lang="en-US" dirty="0" smtClean="0"/>
              <a:t> </a:t>
            </a:r>
            <a:r>
              <a:rPr lang="en-US" dirty="0" err="1" smtClean="0"/>
              <a:t>buah</a:t>
            </a:r>
            <a:r>
              <a:rPr lang="en-US" dirty="0" smtClean="0"/>
              <a:t> </a:t>
            </a:r>
            <a:r>
              <a:rPr lang="en-US" dirty="0" err="1" smtClean="0"/>
              <a:t>jeruk</a:t>
            </a:r>
            <a:r>
              <a:rPr lang="en-US" dirty="0" smtClean="0"/>
              <a:t> </a:t>
            </a:r>
            <a:r>
              <a:rPr lang="en-US" dirty="0" err="1" smtClean="0"/>
              <a:t>sebanyak</a:t>
            </a:r>
            <a:r>
              <a:rPr lang="en-US" dirty="0" smtClean="0"/>
              <a:t> 3.915 </a:t>
            </a:r>
            <a:r>
              <a:rPr lang="en-US" dirty="0" err="1" smtClean="0"/>
              <a:t>buah</a:t>
            </a:r>
            <a:r>
              <a:rPr lang="en-US" dirty="0" smtClean="0"/>
              <a:t>. </a:t>
            </a:r>
            <a:r>
              <a:rPr lang="en-US" dirty="0" err="1" smtClean="0"/>
              <a:t>Ternyata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buah</a:t>
            </a:r>
            <a:r>
              <a:rPr lang="en-US" dirty="0" smtClean="0"/>
              <a:t> </a:t>
            </a:r>
            <a:r>
              <a:rPr lang="en-US" dirty="0" err="1" smtClean="0"/>
              <a:t>jeruk</a:t>
            </a:r>
            <a:r>
              <a:rPr lang="en-US" dirty="0" smtClean="0"/>
              <a:t> yang </a:t>
            </a:r>
            <a:r>
              <a:rPr lang="en-US" dirty="0" err="1" smtClean="0"/>
              <a:t>busuk</a:t>
            </a:r>
            <a:r>
              <a:rPr lang="en-US" dirty="0" smtClean="0"/>
              <a:t> </a:t>
            </a:r>
            <a:r>
              <a:rPr lang="en-US" dirty="0" err="1" smtClean="0"/>
              <a:t>sebanyak</a:t>
            </a:r>
            <a:r>
              <a:rPr lang="en-US" dirty="0" smtClean="0"/>
              <a:t> 1.314 </a:t>
            </a:r>
            <a:r>
              <a:rPr lang="en-US" dirty="0" err="1" smtClean="0"/>
              <a:t>buah</a:t>
            </a:r>
            <a:r>
              <a:rPr lang="en-US" dirty="0" smtClean="0"/>
              <a:t> </a:t>
            </a:r>
            <a:r>
              <a:rPr lang="en-US" dirty="0" err="1" smtClean="0"/>
              <a:t>jeruk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sisa</a:t>
            </a:r>
            <a:r>
              <a:rPr lang="en-US" dirty="0" smtClean="0"/>
              <a:t> </a:t>
            </a:r>
            <a:r>
              <a:rPr lang="en-US" dirty="0" err="1" smtClean="0"/>
              <a:t>buah</a:t>
            </a:r>
            <a:r>
              <a:rPr lang="en-US" dirty="0" smtClean="0"/>
              <a:t> </a:t>
            </a:r>
            <a:r>
              <a:rPr lang="en-US" dirty="0" err="1" smtClean="0"/>
              <a:t>jeruk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busuk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802666" y="1991419"/>
            <a:ext cx="1600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4"/>
                </a:solidFill>
              </a:rPr>
              <a:t>Penyelesaian</a:t>
            </a:r>
            <a:r>
              <a:rPr lang="en-US" b="1" dirty="0" smtClean="0">
                <a:solidFill>
                  <a:schemeClr val="accent4"/>
                </a:solidFill>
              </a:rPr>
              <a:t> : 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429568" y="2292150"/>
            <a:ext cx="19479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3.915 – 1.314 = …. 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429568" y="2845408"/>
            <a:ext cx="763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3.915 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429568" y="2568779"/>
            <a:ext cx="657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Cara 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429568" y="3166918"/>
            <a:ext cx="763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1.314 </a:t>
            </a: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3480180" y="3308728"/>
            <a:ext cx="912814" cy="369332"/>
            <a:chOff x="3480180" y="3308728"/>
            <a:chExt cx="912814" cy="369332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3480180" y="3493394"/>
              <a:ext cx="65761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4137796" y="3308728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3453763" y="3499825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2.601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342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/>
      <p:bldP spid="17" grpId="0"/>
      <p:bldP spid="18" grpId="0"/>
      <p:bldP spid="19" grpId="0"/>
      <p:bldP spid="20" grpId="0"/>
      <p:bldP spid="21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AutoShape 2" descr="24 Template PowerPoint Tema Pendidikan – Computer 100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2" name="TextBox 11"/>
          <p:cNvSpPr txBox="1"/>
          <p:nvPr/>
        </p:nvSpPr>
        <p:spPr>
          <a:xfrm>
            <a:off x="1883391" y="1027906"/>
            <a:ext cx="17529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chemeClr val="bg1"/>
                </a:solidFill>
              </a:rPr>
              <a:t>Latihan</a:t>
            </a:r>
            <a:r>
              <a:rPr lang="en-US" sz="3600" b="1" dirty="0" smtClean="0">
                <a:solidFill>
                  <a:schemeClr val="bg1"/>
                </a:solidFill>
              </a:rPr>
              <a:t>!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883390" y="1835151"/>
            <a:ext cx="94704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Di </a:t>
            </a:r>
            <a:r>
              <a:rPr lang="en-US" dirty="0" err="1" smtClean="0"/>
              <a:t>toko</a:t>
            </a:r>
            <a:r>
              <a:rPr lang="en-US" dirty="0" smtClean="0"/>
              <a:t> Pak Sam </a:t>
            </a:r>
            <a:r>
              <a:rPr lang="en-US" dirty="0" err="1" smtClean="0"/>
              <a:t>terdapat</a:t>
            </a:r>
            <a:r>
              <a:rPr lang="en-US" dirty="0" smtClean="0"/>
              <a:t> 2.432 </a:t>
            </a:r>
            <a:r>
              <a:rPr lang="en-US" dirty="0" err="1" smtClean="0"/>
              <a:t>pakaian</a:t>
            </a:r>
            <a:r>
              <a:rPr lang="en-US" dirty="0" smtClean="0"/>
              <a:t>.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minggu</a:t>
            </a:r>
            <a:r>
              <a:rPr lang="en-US" dirty="0" smtClean="0"/>
              <a:t> </a:t>
            </a:r>
            <a:r>
              <a:rPr lang="en-US" dirty="0" err="1" smtClean="0"/>
              <a:t>pakaian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terjual</a:t>
            </a:r>
            <a:r>
              <a:rPr lang="en-US" dirty="0" smtClean="0"/>
              <a:t> 1.211         </a:t>
            </a:r>
            <a:r>
              <a:rPr lang="en-US" dirty="0" err="1" smtClean="0"/>
              <a:t>buah</a:t>
            </a:r>
            <a:r>
              <a:rPr lang="en-US" dirty="0" smtClean="0"/>
              <a:t>. </a:t>
            </a:r>
            <a:r>
              <a:rPr lang="en-US" dirty="0" err="1" smtClean="0"/>
              <a:t>Sisa</a:t>
            </a:r>
            <a:r>
              <a:rPr lang="en-US" dirty="0" smtClean="0"/>
              <a:t> </a:t>
            </a:r>
            <a:r>
              <a:rPr lang="en-US" dirty="0" err="1" smtClean="0"/>
              <a:t>pakaian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di </a:t>
            </a:r>
            <a:r>
              <a:rPr lang="en-US" dirty="0" err="1" smtClean="0"/>
              <a:t>toko</a:t>
            </a:r>
            <a:r>
              <a:rPr lang="en-US" dirty="0" smtClean="0"/>
              <a:t> Pak Sam </a:t>
            </a:r>
            <a:r>
              <a:rPr lang="en-US" dirty="0" err="1" smtClean="0"/>
              <a:t>adalah</a:t>
            </a:r>
            <a:r>
              <a:rPr lang="en-US" dirty="0" smtClean="0"/>
              <a:t> ....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883389" y="2477501"/>
            <a:ext cx="947040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 startAt="2"/>
            </a:pPr>
            <a:r>
              <a:rPr lang="en-US" dirty="0" err="1" smtClean="0"/>
              <a:t>Beni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membeli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jeruk</a:t>
            </a:r>
            <a:r>
              <a:rPr lang="en-US" dirty="0" smtClean="0">
                <a:effectLst/>
              </a:rPr>
              <a:t> 4.214 </a:t>
            </a:r>
            <a:r>
              <a:rPr lang="en-US" dirty="0" err="1" smtClean="0">
                <a:effectLst/>
              </a:rPr>
              <a:t>buah</a:t>
            </a:r>
            <a:r>
              <a:rPr lang="en-US" dirty="0" smtClean="0">
                <a:effectLst/>
              </a:rPr>
              <a:t>. </a:t>
            </a:r>
            <a:r>
              <a:rPr lang="en-US" dirty="0" err="1" smtClean="0">
                <a:effectLst/>
              </a:rPr>
              <a:t>Kemudian</a:t>
            </a:r>
            <a:r>
              <a:rPr lang="en-US" dirty="0" smtClean="0">
                <a:effectLst/>
              </a:rPr>
              <a:t>, </a:t>
            </a:r>
            <a:r>
              <a:rPr lang="en-US" dirty="0" err="1" smtClean="0">
                <a:effectLst/>
              </a:rPr>
              <a:t>Beni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membeli</a:t>
            </a:r>
            <a:r>
              <a:rPr lang="en-US" dirty="0" smtClean="0">
                <a:effectLst/>
              </a:rPr>
              <a:t> 1.051 </a:t>
            </a:r>
            <a:r>
              <a:rPr lang="en-US" dirty="0" err="1" smtClean="0">
                <a:effectLst/>
              </a:rPr>
              <a:t>buah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lagi</a:t>
            </a:r>
            <a:r>
              <a:rPr lang="en-US" dirty="0" smtClean="0">
                <a:effectLst/>
              </a:rPr>
              <a:t>. </a:t>
            </a:r>
            <a:r>
              <a:rPr lang="en-US" dirty="0" err="1" smtClean="0">
                <a:effectLst/>
              </a:rPr>
              <a:t>Berapa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>
                <a:effectLst/>
              </a:rPr>
              <a:t>buah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jeruk</a:t>
            </a:r>
            <a:r>
              <a:rPr lang="en-US" dirty="0" smtClean="0">
                <a:effectLst/>
              </a:rPr>
              <a:t>  </a:t>
            </a:r>
            <a:r>
              <a:rPr lang="en-US" dirty="0" err="1" smtClean="0">
                <a:effectLst/>
              </a:rPr>
              <a:t>milik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Beni</a:t>
            </a:r>
            <a:r>
              <a:rPr lang="en-US" dirty="0" smtClean="0">
                <a:effectLst/>
              </a:rPr>
              <a:t>?</a:t>
            </a:r>
          </a:p>
          <a:p>
            <a:pPr algn="just"/>
            <a:endParaRPr lang="en-US" dirty="0"/>
          </a:p>
          <a:p>
            <a:pPr marL="342900" indent="-342900" algn="just">
              <a:buAutoNum type="arabicPeriod" startAt="2"/>
            </a:pPr>
            <a:endParaRPr lang="en-US" dirty="0" smtClean="0">
              <a:effectLst/>
            </a:endParaRPr>
          </a:p>
          <a:p>
            <a:pPr marL="342900" indent="-342900" algn="just">
              <a:buAutoNum type="arabicPeriod" startAt="2"/>
            </a:pPr>
            <a:endParaRPr lang="en-US" dirty="0">
              <a:effectLst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883388" y="3123832"/>
            <a:ext cx="235673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AutoNum type="arabicPeriod" startAt="3"/>
            </a:pPr>
            <a:r>
              <a:rPr lang="en-US" dirty="0" smtClean="0"/>
              <a:t>2.245 + 1.641 = ….</a:t>
            </a:r>
          </a:p>
          <a:p>
            <a:pPr marL="342900" indent="-342900">
              <a:buAutoNum type="arabicPeriod" startAt="3"/>
            </a:pPr>
            <a:r>
              <a:rPr lang="en-US" dirty="0" smtClean="0"/>
              <a:t>8.145 – 7.133 = …</a:t>
            </a:r>
          </a:p>
          <a:p>
            <a:pPr marL="342900" indent="-342900">
              <a:buAutoNum type="arabicPeriod" startAt="3"/>
            </a:pPr>
            <a:r>
              <a:rPr lang="en-US" dirty="0" smtClean="0"/>
              <a:t>5.621 + 3.215 = ……</a:t>
            </a:r>
          </a:p>
          <a:p>
            <a:pPr marL="342900" indent="-342900">
              <a:buAutoNum type="arabicPeriod" startAt="3"/>
            </a:pPr>
            <a:endParaRPr lang="en-US" dirty="0" smtClean="0"/>
          </a:p>
          <a:p>
            <a:pPr marL="342900" indent="-342900">
              <a:buAutoNum type="arabicPeriod" startAt="3"/>
            </a:pP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040462" y="3997014"/>
            <a:ext cx="282000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5.621	= …. + …. + …. + ….</a:t>
            </a:r>
          </a:p>
          <a:p>
            <a:r>
              <a:rPr lang="en-US" dirty="0" smtClean="0"/>
              <a:t>3.215	= …. + …. + …. + ….</a:t>
            </a:r>
          </a:p>
          <a:p>
            <a:r>
              <a:rPr lang="en-US" dirty="0" smtClean="0"/>
              <a:t>	= .... + …. + …. + ….</a:t>
            </a:r>
          </a:p>
          <a:p>
            <a:r>
              <a:rPr lang="en-US" dirty="0"/>
              <a:t>	</a:t>
            </a:r>
            <a:r>
              <a:rPr lang="en-US" dirty="0" smtClean="0"/>
              <a:t>= ….</a:t>
            </a:r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2914440" y="4640126"/>
            <a:ext cx="2946025" cy="321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805232" y="445546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89476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43934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264</Words>
  <Application>Microsoft Office PowerPoint</Application>
  <PresentationFormat>Widescreen</PresentationFormat>
  <Paragraphs>61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Algerian</vt:lpstr>
      <vt:lpstr>Arial</vt:lpstr>
      <vt:lpstr>Bahnschrift SemiBold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20</cp:revision>
  <dcterms:created xsi:type="dcterms:W3CDTF">2020-07-27T12:32:07Z</dcterms:created>
  <dcterms:modified xsi:type="dcterms:W3CDTF">2020-07-28T03:01:20Z</dcterms:modified>
</cp:coreProperties>
</file>