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62" r:id="rId4"/>
    <p:sldId id="257" r:id="rId5"/>
    <p:sldId id="261" r:id="rId6"/>
    <p:sldId id="260" r:id="rId7"/>
    <p:sldId id="259" r:id="rId8"/>
    <p:sldId id="263" r:id="rId9"/>
    <p:sldId id="264" r:id="rId10"/>
    <p:sldId id="265" r:id="rId11"/>
    <p:sldId id="266" r:id="rId12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720" y="-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ko-KR" dirty="0" smtClean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 smtClean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8082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23929" y="4126309"/>
            <a:ext cx="486003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Satu, Kudus, Katolik, Apostolik</a:t>
            </a:r>
            <a:endParaRPr kumimoji="0" lang="en-US" altLang="ko-KR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4176464" y="3150716"/>
            <a:ext cx="486003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id-ID" altLang="ko-KR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lgerian" pitchFamily="82" charset="0"/>
                <a:ea typeface="맑은 고딕" pitchFamily="50" charset="-127"/>
                <a:cs typeface="Arial" pitchFamily="34" charset="0"/>
              </a:rPr>
              <a:t>SIFAT-SIFAT GEREJA</a:t>
            </a:r>
            <a:endParaRPr lang="en-US" altLang="ko-KR" sz="3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lgerian" pitchFamily="82" charset="0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7" name="TextBox 6">
            <a:hlinkClick r:id="rId2"/>
          </p:cNvPr>
          <p:cNvSpPr txBox="1"/>
          <p:nvPr/>
        </p:nvSpPr>
        <p:spPr>
          <a:xfrm>
            <a:off x="0" y="4844068"/>
            <a:ext cx="87839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8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478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algn="ctr"/>
            <a:endParaRPr lang="id-ID" sz="4000" b="1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Baskerville Old Face" pitchFamily="18" charset="0"/>
            </a:endParaRPr>
          </a:p>
          <a:p>
            <a:pPr algn="ctr"/>
            <a:r>
              <a:rPr lang="id-ID" sz="4000" b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Baskerville Old Face" pitchFamily="18" charset="0"/>
              </a:rPr>
              <a:t>Sifat-sifat </a:t>
            </a:r>
            <a:r>
              <a:rPr lang="id-ID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Baskerville Old Face" pitchFamily="18" charset="0"/>
              </a:rPr>
              <a:t>Gereja nampak dalam seluruh kegiatan menggereja</a:t>
            </a:r>
            <a:endParaRPr lang="id-ID" sz="4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Baskerville Old Fac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8268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4073276641"/>
              </p:ext>
            </p:extLst>
          </p:nvPr>
        </p:nvGraphicFramePr>
        <p:xfrm>
          <a:off x="755576" y="1275606"/>
          <a:ext cx="7488832" cy="2692510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3283219"/>
                <a:gridCol w="4205613"/>
              </a:tblGrid>
              <a:tr h="165526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>
                          <a:effectLst/>
                          <a:latin typeface="Baskerville Old Face" pitchFamily="18" charset="0"/>
                        </a:rPr>
                        <a:t>Kompenti Dasar</a:t>
                      </a:r>
                      <a:endParaRPr lang="id-ID" sz="1600">
                        <a:effectLst/>
                        <a:latin typeface="Baskerville Old Fac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d-ID" sz="1600">
                          <a:effectLst/>
                          <a:latin typeface="Baskerville Old Face" pitchFamily="18" charset="0"/>
                        </a:rPr>
                        <a:t>Indikator Pencapaian Kompetensi</a:t>
                      </a:r>
                      <a:endParaRPr lang="id-ID" sz="1600">
                        <a:effectLst/>
                        <a:latin typeface="Baskerville Old Fac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426762">
                <a:tc>
                  <a:txBody>
                    <a:bodyPr/>
                    <a:lstStyle/>
                    <a:p>
                      <a:pPr marL="0" lvl="1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None/>
                      </a:pPr>
                      <a:r>
                        <a:rPr lang="id-ID" sz="1600" dirty="0" smtClean="0">
                          <a:effectLst/>
                          <a:latin typeface="Baskerville Old Face" pitchFamily="18" charset="0"/>
                        </a:rPr>
                        <a:t>3.5. </a:t>
                      </a:r>
                      <a:r>
                        <a:rPr lang="id-ID" sz="1800" b="1" kern="1200" dirty="0" smtClean="0">
                          <a:solidFill>
                            <a:schemeClr val="tx1"/>
                          </a:solidFill>
                          <a:effectLst/>
                          <a:latin typeface="Baskerville Old Face" pitchFamily="18" charset="0"/>
                          <a:ea typeface="+mn-ea"/>
                          <a:cs typeface="+mn-cs"/>
                        </a:rPr>
                        <a:t>Memahami  tugas  dan </a:t>
                      </a:r>
                    </a:p>
                    <a:p>
                      <a:pPr marL="361950" lvl="1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None/>
                      </a:pPr>
                      <a:r>
                        <a:rPr lang="id-ID" sz="1800" b="1" kern="1200" dirty="0" smtClean="0">
                          <a:solidFill>
                            <a:schemeClr val="tx1"/>
                          </a:solidFill>
                          <a:effectLst/>
                          <a:latin typeface="Baskerville Old Face" pitchFamily="18" charset="0"/>
                          <a:ea typeface="+mn-ea"/>
                          <a:cs typeface="+mn-cs"/>
                        </a:rPr>
                        <a:t>sifat Gereja.</a:t>
                      </a:r>
                      <a:endParaRPr lang="id-ID" sz="1600" dirty="0">
                        <a:effectLst/>
                        <a:latin typeface="Baskerville Old Fac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8100" lvl="2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100"/>
                        <a:buFont typeface="+mj-lt"/>
                        <a:buNone/>
                      </a:pPr>
                      <a:r>
                        <a:rPr lang="id-ID" sz="1600" dirty="0" smtClean="0">
                          <a:effectLst/>
                          <a:latin typeface="Baskerville Old Face" pitchFamily="18" charset="0"/>
                        </a:rPr>
                        <a:t>3.5.1</a:t>
                      </a:r>
                      <a:r>
                        <a:rPr lang="id-ID" sz="1600" baseline="0" dirty="0" smtClean="0">
                          <a:effectLst/>
                          <a:latin typeface="Baskerville Old Face" pitchFamily="18" charset="0"/>
                        </a:rPr>
                        <a:t> </a:t>
                      </a:r>
                      <a:r>
                        <a:rPr lang="id-ID" sz="1600" dirty="0" smtClean="0">
                          <a:effectLst/>
                          <a:latin typeface="Baskerville Old Face" pitchFamily="18" charset="0"/>
                        </a:rPr>
                        <a:t>Menjelaskan arti Gereja yang sesungguhnya.</a:t>
                      </a:r>
                    </a:p>
                    <a:p>
                      <a:pPr marL="38100" lvl="2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100"/>
                        <a:buFont typeface="+mj-lt"/>
                        <a:buNone/>
                      </a:pPr>
                      <a:r>
                        <a:rPr lang="id-ID" sz="1600" dirty="0" smtClean="0">
                          <a:effectLst/>
                          <a:latin typeface="Baskerville Old Face" pitchFamily="18" charset="0"/>
                        </a:rPr>
                        <a:t>3.5.2</a:t>
                      </a:r>
                      <a:r>
                        <a:rPr lang="id-ID" sz="1600" baseline="0" dirty="0" smtClean="0">
                          <a:effectLst/>
                          <a:latin typeface="Baskerville Old Face" pitchFamily="18" charset="0"/>
                        </a:rPr>
                        <a:t> </a:t>
                      </a:r>
                      <a:r>
                        <a:rPr lang="id-ID" sz="1600" dirty="0" smtClean="0">
                          <a:effectLst/>
                          <a:latin typeface="Baskerville Old Face" pitchFamily="18" charset="0"/>
                        </a:rPr>
                        <a:t>Menjelaskan secara singkat arti Gereja yang </a:t>
                      </a:r>
                    </a:p>
                    <a:p>
                      <a:pPr marL="447675" lvl="2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100"/>
                        <a:buFont typeface="+mj-lt"/>
                        <a:buNone/>
                      </a:pPr>
                      <a:r>
                        <a:rPr lang="id-ID" sz="1600" dirty="0" smtClean="0">
                          <a:effectLst/>
                          <a:latin typeface="Baskerville Old Face" pitchFamily="18" charset="0"/>
                        </a:rPr>
                        <a:t> satu, kudus, Katolik, dan apostolik.</a:t>
                      </a:r>
                    </a:p>
                    <a:p>
                      <a:pPr marL="38100" lvl="2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100"/>
                        <a:buFont typeface="+mj-lt"/>
                        <a:buNone/>
                      </a:pPr>
                      <a:r>
                        <a:rPr lang="id-ID" sz="1600" dirty="0" smtClean="0">
                          <a:effectLst/>
                          <a:latin typeface="Baskerville Old Face" pitchFamily="18" charset="0"/>
                        </a:rPr>
                        <a:t>3.5.3</a:t>
                      </a:r>
                      <a:r>
                        <a:rPr lang="id-ID" sz="1600" baseline="0" dirty="0" smtClean="0">
                          <a:effectLst/>
                          <a:latin typeface="Baskerville Old Face" pitchFamily="18" charset="0"/>
                        </a:rPr>
                        <a:t> </a:t>
                      </a:r>
                      <a:r>
                        <a:rPr lang="id-ID" sz="1600" dirty="0" smtClean="0">
                          <a:effectLst/>
                          <a:latin typeface="Baskerville Old Face" pitchFamily="18" charset="0"/>
                        </a:rPr>
                        <a:t>Menyebutkan contoh-contoh perwujudan </a:t>
                      </a:r>
                    </a:p>
                    <a:p>
                      <a:pPr marL="447675" lvl="2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100"/>
                        <a:buFont typeface="+mj-lt"/>
                        <a:buNone/>
                      </a:pPr>
                      <a:r>
                        <a:rPr lang="id-ID" sz="1600" dirty="0" smtClean="0">
                          <a:effectLst/>
                          <a:latin typeface="Baskerville Old Face" pitchFamily="18" charset="0"/>
                        </a:rPr>
                        <a:t> dari Gereja yang satu, kudus, Katolik, dan     apostolik.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84295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86004"/>
            <a:ext cx="3528392" cy="341726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Apa itu Gereja?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792" y="1923678"/>
            <a:ext cx="5002083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905944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marL="266700" indent="-266700">
              <a:buFont typeface="Arial" pitchFamily="34" charset="0"/>
              <a:buChar char="•"/>
            </a:pPr>
            <a:r>
              <a:rPr lang="id-ID" sz="2400" dirty="0" smtClean="0">
                <a:latin typeface="Baskerville Old Face" pitchFamily="18" charset="0"/>
              </a:rPr>
              <a:t>Gereja adalah persekutuan umat beriman kepada Yesus.</a:t>
            </a:r>
          </a:p>
          <a:p>
            <a:pPr marL="266700" indent="-266700">
              <a:buFont typeface="Arial" pitchFamily="34" charset="0"/>
              <a:buChar char="•"/>
            </a:pPr>
            <a:endParaRPr lang="id-ID" sz="2400" dirty="0" smtClean="0">
              <a:latin typeface="Baskerville Old Face" pitchFamily="18" charset="0"/>
            </a:endParaRPr>
          </a:p>
          <a:p>
            <a:pPr marL="266700" indent="-266700">
              <a:buFont typeface="Arial" pitchFamily="34" charset="0"/>
              <a:buChar char="•"/>
            </a:pPr>
            <a:r>
              <a:rPr lang="id-ID" sz="2400" dirty="0">
                <a:latin typeface="Baskerville Old Face" pitchFamily="18" charset="0"/>
              </a:rPr>
              <a:t>g</a:t>
            </a:r>
            <a:r>
              <a:rPr lang="id-ID" sz="2400" dirty="0" smtClean="0">
                <a:latin typeface="Baskerville Old Face" pitchFamily="18" charset="0"/>
              </a:rPr>
              <a:t>ereja adalah tempat untuk berkumpul dan beribadat bagi umat beriman kepada Yesus.</a:t>
            </a:r>
            <a:endParaRPr lang="id-ID" sz="2400" dirty="0">
              <a:latin typeface="Baskerville Old Fac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98494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algn="ctr"/>
            <a:endParaRPr lang="id-ID" altLang="ko-KR" sz="3200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Bodoni Bd BT" pitchFamily="18" charset="0"/>
              <a:cs typeface="Arial" pitchFamily="34" charset="0"/>
            </a:endParaRPr>
          </a:p>
          <a:p>
            <a:pPr algn="ctr"/>
            <a:r>
              <a:rPr lang="id-ID" altLang="ko-KR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Bodoni Bd BT" pitchFamily="18" charset="0"/>
                <a:cs typeface="Arial" pitchFamily="34" charset="0"/>
              </a:rPr>
              <a:t>“Aku </a:t>
            </a:r>
            <a:r>
              <a:rPr lang="id-ID" altLang="ko-KR" sz="32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Bodoni Bd BT" pitchFamily="18" charset="0"/>
                <a:cs typeface="Arial" pitchFamily="34" charset="0"/>
              </a:rPr>
              <a:t>percaya akan Gereja</a:t>
            </a:r>
          </a:p>
          <a:p>
            <a:pPr algn="ctr"/>
            <a:r>
              <a:rPr lang="id-ID" altLang="ko-KR" sz="32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Bodoni Bd BT" pitchFamily="18" charset="0"/>
                <a:cs typeface="Arial" pitchFamily="34" charset="0"/>
              </a:rPr>
              <a:t>yang satu, kudus, katolik dan apostolik</a:t>
            </a:r>
            <a:r>
              <a:rPr lang="id-ID" altLang="ko-KR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Bodoni Bd BT" pitchFamily="18" charset="0"/>
                <a:cs typeface="Arial" pitchFamily="34" charset="0"/>
              </a:rPr>
              <a:t>.”</a:t>
            </a:r>
            <a:endParaRPr lang="ko-KR" altLang="en-US" sz="32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Bodoni Bd BT" pitchFamily="18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97202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altLang="ko-KR" dirty="0" smtClean="0"/>
              <a:t>Satu</a:t>
            </a:r>
            <a:endParaRPr lang="ko-KR" alt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id-ID" altLang="ko-KR" sz="2000" dirty="0" smtClean="0">
                <a:latin typeface="Baskerville Old Face" pitchFamily="18" charset="0"/>
                <a:cs typeface="Arial" pitchFamily="34" charset="0"/>
              </a:rPr>
              <a:t>Gereja hendaknya menjadi satu Umat Allah dan menjadi satu tubuh (bdk. 1 Petrus 2:5-10; 1 Korintus 12:12)</a:t>
            </a:r>
          </a:p>
          <a:p>
            <a:pPr marL="285750" indent="-285750">
              <a:buFont typeface="Arial" pitchFamily="34" charset="0"/>
              <a:buChar char="•"/>
            </a:pPr>
            <a:endParaRPr lang="id-ID" altLang="ko-KR" sz="2000" dirty="0">
              <a:latin typeface="Baskerville Old Face" pitchFamily="18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id-ID" altLang="ko-KR" sz="2000" dirty="0" smtClean="0">
                <a:latin typeface="Baskerville Old Face" pitchFamily="18" charset="0"/>
                <a:cs typeface="Arial" pitchFamily="34" charset="0"/>
              </a:rPr>
              <a:t>Bentuk kesatuan:</a:t>
            </a:r>
          </a:p>
          <a:p>
            <a:pPr marL="1028700" lvl="1">
              <a:buFont typeface="Arial" pitchFamily="34" charset="0"/>
              <a:buChar char="•"/>
            </a:pPr>
            <a:r>
              <a:rPr lang="id-ID" altLang="ko-KR" sz="1600" dirty="0" smtClean="0">
                <a:latin typeface="Baskerville Old Face" pitchFamily="18" charset="0"/>
                <a:cs typeface="Arial" pitchFamily="34" charset="0"/>
              </a:rPr>
              <a:t>Rumusan doa yang sama</a:t>
            </a:r>
          </a:p>
          <a:p>
            <a:pPr marL="1028700" lvl="1">
              <a:buFont typeface="Arial" pitchFamily="34" charset="0"/>
              <a:buChar char="•"/>
            </a:pPr>
            <a:r>
              <a:rPr lang="id-ID" altLang="ko-KR" sz="1600" dirty="0" smtClean="0">
                <a:latin typeface="Baskerville Old Face" pitchFamily="18" charset="0"/>
                <a:cs typeface="Arial" pitchFamily="34" charset="0"/>
              </a:rPr>
              <a:t>Pemimpin </a:t>
            </a:r>
          </a:p>
          <a:p>
            <a:pPr marL="1028700" lvl="1">
              <a:buFont typeface="Arial" pitchFamily="34" charset="0"/>
              <a:buChar char="•"/>
            </a:pPr>
            <a:r>
              <a:rPr lang="id-ID" altLang="ko-KR" sz="1600" dirty="0" smtClean="0">
                <a:latin typeface="Baskerville Old Face" pitchFamily="18" charset="0"/>
                <a:cs typeface="Arial" pitchFamily="34" charset="0"/>
              </a:rPr>
              <a:t>Ritus peribadatan yang sama</a:t>
            </a:r>
            <a:endParaRPr lang="ko-KR" altLang="en-US" sz="1600" dirty="0">
              <a:latin typeface="Baskerville Old Fac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1076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Kudus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sz="1800" dirty="0" smtClean="0">
                <a:latin typeface="Baskerville Old Face" pitchFamily="18" charset="0"/>
              </a:rPr>
              <a:t>“Hendaknya kamu sempurna seperti Bapa sempurna adanya” -Mat 5:48-</a:t>
            </a:r>
            <a:endParaRPr lang="id-ID" sz="1800" dirty="0">
              <a:latin typeface="Baskerville Old Face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id-ID" sz="2000" dirty="0" smtClean="0">
                <a:latin typeface="Baskerville Old Face" pitchFamily="18" charset="0"/>
              </a:rPr>
              <a:t>Gereja dipanggil pada kekudusan oleh Tuhan.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id-ID" sz="2000" dirty="0" smtClean="0">
                <a:latin typeface="Baskerville Old Face" pitchFamily="18" charset="0"/>
              </a:rPr>
              <a:t>Gereja terpanggil untuk hidup suci, hidup sesuai kehendak Allah.</a:t>
            </a:r>
          </a:p>
          <a:p>
            <a:pPr marL="342900" indent="-342900">
              <a:buFont typeface="Arial" pitchFamily="34" charset="0"/>
              <a:buChar char="•"/>
            </a:pPr>
            <a:endParaRPr lang="id-ID" sz="2000" dirty="0" smtClean="0">
              <a:latin typeface="Baskerville Old Face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id-ID" sz="2000" dirty="0" smtClean="0">
                <a:latin typeface="Baskerville Old Face" pitchFamily="18" charset="0"/>
              </a:rPr>
              <a:t>Bentuk kekudusan:</a:t>
            </a:r>
          </a:p>
          <a:p>
            <a:pPr marL="1085850" lvl="1" indent="-342900">
              <a:buFont typeface="Arial" pitchFamily="34" charset="0"/>
              <a:buChar char="•"/>
            </a:pPr>
            <a:r>
              <a:rPr lang="id-ID" sz="1800" dirty="0" smtClean="0">
                <a:latin typeface="Baskerville Old Face" pitchFamily="18" charset="0"/>
              </a:rPr>
              <a:t>Ekaristi</a:t>
            </a:r>
          </a:p>
          <a:p>
            <a:pPr marL="1085850" lvl="1" indent="-342900">
              <a:buFont typeface="Arial" pitchFamily="34" charset="0"/>
              <a:buChar char="•"/>
            </a:pPr>
            <a:r>
              <a:rPr lang="id-ID" sz="1800" dirty="0" smtClean="0">
                <a:latin typeface="Baskerville Old Face" pitchFamily="18" charset="0"/>
              </a:rPr>
              <a:t>Doa-doa</a:t>
            </a:r>
          </a:p>
          <a:p>
            <a:pPr marL="1085850" lvl="1" indent="-342900">
              <a:buFont typeface="Arial" pitchFamily="34" charset="0"/>
              <a:buChar char="•"/>
            </a:pPr>
            <a:r>
              <a:rPr lang="id-ID" sz="1800" dirty="0" smtClean="0">
                <a:latin typeface="Baskerville Old Face" pitchFamily="18" charset="0"/>
              </a:rPr>
              <a:t>Devosi </a:t>
            </a:r>
            <a:endParaRPr lang="id-ID" sz="1800" dirty="0">
              <a:latin typeface="Baskerville Old Fac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85918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Katolik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1979712" y="1664245"/>
            <a:ext cx="6923112" cy="2995737"/>
          </a:xfrm>
        </p:spPr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id-ID" sz="2000" dirty="0" smtClean="0">
                <a:latin typeface="Baskerville Old Face" pitchFamily="18" charset="0"/>
              </a:rPr>
              <a:t>Utuh, lengkap, tidak hanya setengah-setengah atau sebagian dalam menerapkan sistem yang berlaku dalam Gereja.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id-ID" sz="2000" dirty="0">
                <a:latin typeface="Baskerville Old Face" pitchFamily="18" charset="0"/>
              </a:rPr>
              <a:t>Gereja bersifat universal yang berarti mencakup </a:t>
            </a:r>
            <a:r>
              <a:rPr lang="id-ID" sz="2000" dirty="0" smtClean="0">
                <a:latin typeface="Baskerville Old Face" pitchFamily="18" charset="0"/>
              </a:rPr>
              <a:t>semua </a:t>
            </a:r>
          </a:p>
          <a:p>
            <a:pPr marL="361950" indent="-361950"/>
            <a:r>
              <a:rPr lang="id-ID" sz="2000" dirty="0">
                <a:latin typeface="Baskerville Old Face" pitchFamily="18" charset="0"/>
              </a:rPr>
              <a:t> </a:t>
            </a:r>
            <a:r>
              <a:rPr lang="id-ID" sz="2000" dirty="0" smtClean="0">
                <a:latin typeface="Baskerville Old Face" pitchFamily="18" charset="0"/>
              </a:rPr>
              <a:t>    orang </a:t>
            </a:r>
            <a:r>
              <a:rPr lang="id-ID" sz="2000" dirty="0">
                <a:latin typeface="Baskerville Old Face" pitchFamily="18" charset="0"/>
              </a:rPr>
              <a:t>yang telah dibaptis secara Katolik di seluruh dunia di </a:t>
            </a:r>
            <a:r>
              <a:rPr lang="id-ID" sz="2000" dirty="0" smtClean="0">
                <a:latin typeface="Baskerville Old Face" pitchFamily="18" charset="0"/>
              </a:rPr>
              <a:t> mana </a:t>
            </a:r>
            <a:r>
              <a:rPr lang="id-ID" sz="2000" dirty="0">
                <a:latin typeface="Baskerville Old Face" pitchFamily="18" charset="0"/>
              </a:rPr>
              <a:t>setiap yang menerima pengajaan iman dan moral serta </a:t>
            </a:r>
            <a:endParaRPr lang="id-ID" sz="2000" dirty="0" smtClean="0">
              <a:latin typeface="Baskerville Old Face" pitchFamily="18" charset="0"/>
            </a:endParaRPr>
          </a:p>
          <a:p>
            <a:r>
              <a:rPr lang="id-ID" sz="2000" dirty="0">
                <a:latin typeface="Baskerville Old Face" pitchFamily="18" charset="0"/>
              </a:rPr>
              <a:t> </a:t>
            </a:r>
            <a:r>
              <a:rPr lang="id-ID" sz="2000" dirty="0" smtClean="0">
                <a:latin typeface="Baskerville Old Face" pitchFamily="18" charset="0"/>
              </a:rPr>
              <a:t>    berbagai </a:t>
            </a:r>
            <a:r>
              <a:rPr lang="id-ID" sz="2000" dirty="0">
                <a:latin typeface="Baskerville Old Face" pitchFamily="18" charset="0"/>
              </a:rPr>
              <a:t>tata liturgi yang sama.</a:t>
            </a:r>
          </a:p>
        </p:txBody>
      </p:sp>
    </p:spTree>
    <p:extLst>
      <p:ext uri="{BB962C8B-B14F-4D97-AF65-F5344CB8AC3E}">
        <p14:creationId xmlns:p14="http://schemas.microsoft.com/office/powerpoint/2010/main" val="18790324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Apostolik 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84776" cy="648072"/>
          </a:xfrm>
        </p:spPr>
        <p:txBody>
          <a:bodyPr/>
          <a:lstStyle/>
          <a:p>
            <a:r>
              <a:rPr lang="id-ID" sz="1400" dirty="0" smtClean="0">
                <a:latin typeface="Baskerville Old Face" pitchFamily="18" charset="0"/>
              </a:rPr>
              <a:t>‘Demikianlah kamu bukan lagi orang asing dan pendatang, melainkan kawan sewarga dari orang-orang kudus dan anggota-anggota keluarga Allah, yang dibangun di atas dasar para rasul dan nabidengan Kristus Yesus sebagai penjuru’ –Efesus 2:19-20-</a:t>
            </a:r>
            <a:endParaRPr lang="id-ID" sz="1400" dirty="0">
              <a:latin typeface="Baskerville Old Face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1990056" y="1808261"/>
            <a:ext cx="7046440" cy="2995737"/>
          </a:xfrm>
        </p:spPr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id-ID" sz="2000" dirty="0" smtClean="0">
                <a:latin typeface="Baskerville Old Face" pitchFamily="18" charset="0"/>
              </a:rPr>
              <a:t>Gereja dibangun atas dasar para rasul dan nabi.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id-ID" sz="2000" dirty="0" smtClean="0">
                <a:latin typeface="Baskerville Old Face" pitchFamily="18" charset="0"/>
              </a:rPr>
              <a:t>Gereja melaksanakan tradisi para rasul dan pengganti mereka yaitu para uskup.</a:t>
            </a:r>
          </a:p>
          <a:p>
            <a:pPr marL="342900" indent="-342900">
              <a:buFont typeface="Arial" pitchFamily="34" charset="0"/>
              <a:buChar char="•"/>
            </a:pPr>
            <a:endParaRPr lang="id-ID" sz="2000" dirty="0">
              <a:latin typeface="Baskerville Old Face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id-ID" sz="2000" dirty="0" smtClean="0">
                <a:latin typeface="Baskerville Old Face" pitchFamily="18" charset="0"/>
              </a:rPr>
              <a:t>Apa yang diturunkan?</a:t>
            </a:r>
          </a:p>
          <a:p>
            <a:pPr marL="1085850" lvl="1" indent="-342900">
              <a:buFont typeface="Arial" pitchFamily="34" charset="0"/>
              <a:buChar char="•"/>
            </a:pPr>
            <a:r>
              <a:rPr lang="id-ID" sz="1800" dirty="0" smtClean="0">
                <a:latin typeface="Baskerville Old Face" pitchFamily="18" charset="0"/>
              </a:rPr>
              <a:t>Pembabtisan</a:t>
            </a:r>
          </a:p>
          <a:p>
            <a:pPr marL="1085850" lvl="1" indent="-342900">
              <a:buFont typeface="Arial" pitchFamily="34" charset="0"/>
              <a:buChar char="•"/>
            </a:pPr>
            <a:r>
              <a:rPr lang="id-ID" sz="1800" dirty="0" smtClean="0">
                <a:latin typeface="Baskerville Old Face" pitchFamily="18" charset="0"/>
              </a:rPr>
              <a:t>Ekaristi</a:t>
            </a:r>
          </a:p>
          <a:p>
            <a:pPr marL="1085850" lvl="1" indent="-342900">
              <a:buFont typeface="Arial" pitchFamily="34" charset="0"/>
              <a:buChar char="•"/>
            </a:pPr>
            <a:endParaRPr lang="id-ID" sz="1800" dirty="0">
              <a:latin typeface="Baskerville Old Fac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31733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565</TotalTime>
  <Words>307</Words>
  <Application>Microsoft Office PowerPoint</Application>
  <PresentationFormat>On-screen Show (16:9)</PresentationFormat>
  <Paragraphs>50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Office Theme</vt:lpstr>
      <vt:lpstr>Custom Design</vt:lpstr>
      <vt:lpstr>PowerPoint Presentation</vt:lpstr>
      <vt:lpstr>PowerPoint Presentation</vt:lpstr>
      <vt:lpstr>Apa itu Gereja?</vt:lpstr>
      <vt:lpstr>PowerPoint Presentation</vt:lpstr>
      <vt:lpstr>PowerPoint Presentation</vt:lpstr>
      <vt:lpstr>Satu</vt:lpstr>
      <vt:lpstr>Kudus</vt:lpstr>
      <vt:lpstr>Katolik</vt:lpstr>
      <vt:lpstr>Apostolik </vt:lpstr>
      <vt:lpstr>PowerPoint Presentation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Windows User</cp:lastModifiedBy>
  <cp:revision>27</cp:revision>
  <dcterms:created xsi:type="dcterms:W3CDTF">2014-04-01T16:27:38Z</dcterms:created>
  <dcterms:modified xsi:type="dcterms:W3CDTF">2019-10-29T15:11:37Z</dcterms:modified>
</cp:coreProperties>
</file>