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60F97-44C1-4503-86CA-DBECD4D2D968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7706C-F2AE-4306-8147-A3B272562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99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BE175-A2CF-4A46-BE9F-D897FEBD35F0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451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15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6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9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7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99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9783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4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82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2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8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1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8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2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8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9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6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F00984D-BA0C-47F1-BFA2-98B9B567786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A32E9B2-2C66-4552-A7B2-1B30CD35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552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ONTOH%20SINTAK%20PPR.doc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NTOH%20SINTAK%20PERGUMULAN.doc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461043">
            <a:off x="1033585" y="1775431"/>
            <a:ext cx="3205228" cy="45774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1252">
            <a:off x="7798775" y="1715351"/>
            <a:ext cx="3395662" cy="45864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96426" y="0"/>
            <a:ext cx="748313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Pengembangan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</a:p>
          <a:p>
            <a:pPr algn="ctr"/>
            <a:r>
              <a:rPr lang="en-US" sz="54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M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odel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Pembelajaran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</a:p>
          <a:p>
            <a:pPr algn="ctr"/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PAK</a:t>
            </a:r>
            <a:endParaRPr lang="en-US" sz="5400" b="1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923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42" y="285733"/>
            <a:ext cx="9188933" cy="715329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d-ID" dirty="0" smtClean="0"/>
              <a:t>Kegiatan Pembelajaran PAK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515137"/>
              </p:ext>
            </p:extLst>
          </p:nvPr>
        </p:nvGraphicFramePr>
        <p:xfrm>
          <a:off x="2562844" y="1019176"/>
          <a:ext cx="9324356" cy="54102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42866"/>
                <a:gridCol w="2281490"/>
              </a:tblGrid>
              <a:tr h="384561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SELAMA INI</a:t>
                      </a:r>
                      <a:endParaRPr lang="id-ID" b="1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KURIKULUM 2013</a:t>
                      </a:r>
                      <a:endParaRPr lang="id-ID" b="1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948234">
                <a:tc>
                  <a:txBody>
                    <a:bodyPr/>
                    <a:lstStyle/>
                    <a:p>
                      <a:endParaRPr lang="id-ID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232704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1232704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948234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663764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12542" y="1395710"/>
            <a:ext cx="6831495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dirty="0">
                <a:solidFill>
                  <a:srgbClr val="000000"/>
                </a:solidFill>
                <a:latin typeface="Arial"/>
              </a:rPr>
              <a:t>diawali dengan mengungkapkan pengalaman riil yang dialami diri sendiri atau orang lain, baik yang didengar, dirasakan, maupun dilihat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2542" y="2319041"/>
            <a:ext cx="683149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dirty="0">
                <a:solidFill>
                  <a:srgbClr val="000000"/>
                </a:solidFill>
                <a:latin typeface="Arial"/>
              </a:rPr>
              <a:t>Pengalaman yang diungkapkan itu kemudian dipertanyakan sehingga dapat dilihat secara kritis keprihatinan utama yang terdapat dalam pengalaman yang terjadi, serta kehendak Allah dibalik pengalaman tersebut (</a:t>
            </a:r>
            <a:r>
              <a:rPr lang="id-ID" dirty="0">
                <a:solidFill>
                  <a:srgbClr val="FFFF00"/>
                </a:solidFill>
                <a:latin typeface="Arial"/>
              </a:rPr>
              <a:t>tapi Guru yang bertanya</a:t>
            </a:r>
            <a:r>
              <a:rPr lang="id-ID" dirty="0">
                <a:solidFill>
                  <a:srgbClr val="000000"/>
                </a:solidFill>
                <a:latin typeface="Arial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32420" y="3609976"/>
            <a:ext cx="681161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dirty="0">
                <a:solidFill>
                  <a:srgbClr val="000000"/>
                </a:solidFill>
                <a:latin typeface="Arial"/>
              </a:rPr>
              <a:t>Upaya mencari jawaban atas kehendak Allah di balik pengalaman keseharian kita, dilakukan dengan mencari jawabannya dari berbagai sumber, terutama melalui Kitab Suci, Ajaran gereja dan Tradisi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12542" y="4810304"/>
            <a:ext cx="6831495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dirty="0">
                <a:solidFill>
                  <a:srgbClr val="000000"/>
                </a:solidFill>
                <a:latin typeface="Arial"/>
              </a:rPr>
              <a:t>Konfrontasi antara pengalaman dan pesan dari sumber seharusnya memunculkan pemahaman dan kesadaran baru (pemahaman baru)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12542" y="5733635"/>
            <a:ext cx="6831495" cy="646331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dirty="0">
                <a:solidFill>
                  <a:srgbClr val="000000"/>
                </a:solidFill>
                <a:latin typeface="Arial"/>
              </a:rPr>
              <a:t>Pemahaman/ kesadaran baru akan sangat baik bila dibagikan kepada orang lain, baik secara lisan maupun tulisan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596437" y="1704975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bg1"/>
                </a:solidFill>
              </a:rPr>
              <a:t>Mengamati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96437" y="27345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bg1"/>
                </a:solidFill>
              </a:rPr>
              <a:t>Menanya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76559" y="4025473"/>
            <a:ext cx="2224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bg1"/>
                </a:solidFill>
              </a:rPr>
              <a:t>Mengeksplorasi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606376" y="508730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bg1"/>
                </a:solidFill>
              </a:rPr>
              <a:t>Mengasosiasi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44036" y="5872134"/>
            <a:ext cx="2514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bg1"/>
                </a:solidFill>
              </a:rPr>
              <a:t>Mengomunikasikan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6517" y="115237"/>
            <a:ext cx="616434" cy="649408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La</a:t>
            </a:r>
          </a:p>
          <a:p>
            <a:pPr algn="ctr"/>
            <a:r>
              <a:rPr lang="en-US" sz="3200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T</a:t>
            </a:r>
          </a:p>
          <a:p>
            <a:pPr algn="ctr"/>
            <a:r>
              <a:rPr lang="en-US" sz="3200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A</a:t>
            </a:r>
          </a:p>
          <a:p>
            <a:pPr algn="ctr"/>
            <a:r>
              <a:rPr lang="en-US" sz="3200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r Be</a:t>
            </a:r>
          </a:p>
          <a:p>
            <a:pPr algn="ctr"/>
            <a:r>
              <a:rPr lang="en-US" sz="3200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L</a:t>
            </a:r>
          </a:p>
          <a:p>
            <a:pPr algn="ctr"/>
            <a:r>
              <a:rPr lang="en-US" sz="3200" b="1" dirty="0" err="1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akang</a:t>
            </a:r>
            <a:endParaRPr lang="en-US" sz="3200" b="1" cap="none" spc="0" dirty="0">
              <a:ln w="0"/>
              <a:solidFill>
                <a:schemeClr val="tx2">
                  <a:lumMod val="20000"/>
                  <a:lumOff val="80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6" name="Striped Right Arrow 15"/>
          <p:cNvSpPr/>
          <p:nvPr/>
        </p:nvSpPr>
        <p:spPr>
          <a:xfrm>
            <a:off x="950844" y="876984"/>
            <a:ext cx="1349444" cy="485665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0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585913" y="1000125"/>
            <a:ext cx="3157537" cy="1900238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PROSES KATEKESE/ MODEL PEMBELAJARAN PAK</a:t>
            </a:r>
            <a:endParaRPr lang="en-US" b="1" dirty="0"/>
          </a:p>
        </p:txBody>
      </p:sp>
      <p:sp>
        <p:nvSpPr>
          <p:cNvPr id="3" name="Left-Right Arrow 2"/>
          <p:cNvSpPr/>
          <p:nvPr/>
        </p:nvSpPr>
        <p:spPr>
          <a:xfrm>
            <a:off x="4972051" y="1614488"/>
            <a:ext cx="1714500" cy="671512"/>
          </a:xfrm>
          <a:prstGeom prst="leftRightArrow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SEJALAN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7058025" y="1000125"/>
            <a:ext cx="3157537" cy="1900238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PROSES BERFIKIR SAINTIFIK</a:t>
            </a:r>
            <a:endParaRPr lang="en-US" b="1" dirty="0"/>
          </a:p>
        </p:txBody>
      </p:sp>
      <p:sp>
        <p:nvSpPr>
          <p:cNvPr id="5" name="Striped Right Arrow 4"/>
          <p:cNvSpPr/>
          <p:nvPr/>
        </p:nvSpPr>
        <p:spPr>
          <a:xfrm rot="5400000">
            <a:off x="2306945" y="3315188"/>
            <a:ext cx="1715472" cy="120015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CONTOH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471489" y="4772997"/>
            <a:ext cx="2528887" cy="1614487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MODEL PERGUMULAN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3479006" y="4843467"/>
            <a:ext cx="2528887" cy="1614487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MODEL PPR</a:t>
            </a:r>
            <a:endParaRPr lang="en-US" b="1" dirty="0"/>
          </a:p>
        </p:txBody>
      </p:sp>
      <p:sp>
        <p:nvSpPr>
          <p:cNvPr id="8" name="Striped Right Arrow 7"/>
          <p:cNvSpPr/>
          <p:nvPr/>
        </p:nvSpPr>
        <p:spPr>
          <a:xfrm rot="2781977">
            <a:off x="3450431" y="4443414"/>
            <a:ext cx="421482" cy="485779"/>
          </a:xfrm>
          <a:prstGeom prst="striped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/>
          <p:cNvSpPr/>
          <p:nvPr/>
        </p:nvSpPr>
        <p:spPr>
          <a:xfrm rot="7967587">
            <a:off x="2468232" y="4401034"/>
            <a:ext cx="421482" cy="485779"/>
          </a:xfrm>
          <a:prstGeom prst="striped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039" y="3057526"/>
            <a:ext cx="3164680" cy="3608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4103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0235" y="324147"/>
            <a:ext cx="37705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Model PPR</a:t>
            </a:r>
            <a:endParaRPr lang="en-US" sz="5400" b="1" cap="none" spc="0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57738" y="1477200"/>
            <a:ext cx="62865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Paradigma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Pedagogi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Reflektif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yang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aslinya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Pedagogi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Ignasian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bersumber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latihan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rohani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dikembangkan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St. Ignatius yang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muncul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pengalaman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rohaninya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Allah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mencintai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hadir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segala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ciptaan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-Nya. 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07" y="1477200"/>
            <a:ext cx="3621912" cy="517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2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501" y="224135"/>
            <a:ext cx="66672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Langkah-langkah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dalam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PPR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184014"/>
              </p:ext>
            </p:extLst>
          </p:nvPr>
        </p:nvGraphicFramePr>
        <p:xfrm>
          <a:off x="331786" y="870466"/>
          <a:ext cx="11355391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477"/>
                <a:gridCol w="95869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Langkah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Deskripsi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Langkah</a:t>
                      </a:r>
                      <a:r>
                        <a:rPr lang="en-US" b="1" dirty="0" smtClean="0"/>
                        <a:t> 1. </a:t>
                      </a:r>
                      <a:r>
                        <a:rPr lang="en-US" b="1" dirty="0" err="1" smtClean="0"/>
                        <a:t>Konteks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meminta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melihat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konteks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membaca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cerita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mengamati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lingkungan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menonton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video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dansebagainya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kemudian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meminta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jawab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mendalami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diamati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dilihat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dibaca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tadi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Langkah</a:t>
                      </a:r>
                      <a:r>
                        <a:rPr lang="en-US" b="1" dirty="0" smtClean="0"/>
                        <a:t> 2. </a:t>
                      </a:r>
                      <a:r>
                        <a:rPr lang="en-US" b="1" dirty="0" err="1" smtClean="0"/>
                        <a:t>Pengalaman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menfasilitasi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setiap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saling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mensharingkan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aktivitas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kaitannya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cerita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dibaca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ditonton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sebelumnya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menganjurkan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lain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menanggapi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sharing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temannya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hal-hal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diperjelas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meminta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membaca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Kitab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Gereja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berupa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KGK,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Konsili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Vatikan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II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sumber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utama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menfasilitasi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mendalami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Kitab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gereja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menjawab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pertanyaan-pertanyaan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pendalaman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Kitab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gereja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meminta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setiap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agar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setelah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mengumpulkan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diskusi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hasilnya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dirumuskan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simpulan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rumusan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simpulan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dituliskan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rapi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kemudian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bergantian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mempresentasikan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kelas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jika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memungkinkan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dirumuskan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presentasi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Power point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kertas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flap).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939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501" y="224135"/>
            <a:ext cx="66672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Langkah-langkah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dalam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PPR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55528"/>
              </p:ext>
            </p:extLst>
          </p:nvPr>
        </p:nvGraphicFramePr>
        <p:xfrm>
          <a:off x="331786" y="870466"/>
          <a:ext cx="11355391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477"/>
                <a:gridCol w="95869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Langkah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Deskripsi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Langkah</a:t>
                      </a:r>
                      <a:r>
                        <a:rPr lang="en-US" b="1" dirty="0" smtClean="0"/>
                        <a:t> 3. </a:t>
                      </a:r>
                      <a:r>
                        <a:rPr lang="en-US" b="1" dirty="0" err="1" smtClean="0"/>
                        <a:t>Refleksi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menfasilitasi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refleksi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lalui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sebelumnya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menyiapkan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pertanyaan-pertanyaan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reflektif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bahan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refleksi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0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Langkah</a:t>
                      </a:r>
                      <a:r>
                        <a:rPr lang="en-US" b="1" dirty="0" smtClean="0"/>
                        <a:t> 4. </a:t>
                      </a:r>
                      <a:r>
                        <a:rPr lang="en-US" b="1" dirty="0" err="1" smtClean="0"/>
                        <a:t>Aksi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menfasilitasi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merumuskan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tindakan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lakukan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mewujudkan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hal-hal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temukan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refleksi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Langkah</a:t>
                      </a:r>
                      <a:r>
                        <a:rPr lang="en-US" b="1" dirty="0" smtClean="0"/>
                        <a:t> 5.</a:t>
                      </a:r>
                    </a:p>
                    <a:p>
                      <a:r>
                        <a:rPr lang="en-US" b="1" dirty="0" err="1" smtClean="0"/>
                        <a:t>Evaluasi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menyiapkan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sikap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lain,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soal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tertulis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kuis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agenda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harian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pula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mengajak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melihat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kembali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dilakukan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le 3">
            <a:hlinkClick r:id="rId2" action="ppaction://hlinkfile"/>
          </p:cNvPr>
          <p:cNvSpPr/>
          <p:nvPr/>
        </p:nvSpPr>
        <p:spPr>
          <a:xfrm>
            <a:off x="8415338" y="6043613"/>
            <a:ext cx="2386012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Sintak</a:t>
            </a:r>
            <a:r>
              <a:rPr lang="en-US" dirty="0" smtClean="0"/>
              <a:t> PPR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5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858" y="181273"/>
            <a:ext cx="48942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Model </a:t>
            </a:r>
            <a:r>
              <a:rPr lang="en-US" sz="4000" b="1" cap="none" spc="0" dirty="0" err="1" smtClean="0">
                <a:ln w="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Pergumulan</a:t>
            </a:r>
            <a:endParaRPr lang="en-US" sz="4000" b="1" cap="none" spc="0" dirty="0">
              <a:ln w="0">
                <a:solidFill>
                  <a:srgbClr val="FFFF00"/>
                </a:solidFill>
              </a:ln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5" y="1143571"/>
            <a:ext cx="4507842" cy="43856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3"/>
          <p:cNvSpPr/>
          <p:nvPr/>
        </p:nvSpPr>
        <p:spPr>
          <a:xfrm>
            <a:off x="5114147" y="1143571"/>
            <a:ext cx="537287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odel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embelajaran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Pendidikan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Agama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Katolik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dirumuskan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bersama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oleh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Komisi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Kateketik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KWI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Lokakarya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Guru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Pendidikan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Agama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Katolik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dilaksanakan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Malino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tahun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1981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9410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9835"/>
            <a:ext cx="85699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Langkah-langkah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dalam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Pergumulan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190868"/>
              </p:ext>
            </p:extLst>
          </p:nvPr>
        </p:nvGraphicFramePr>
        <p:xfrm>
          <a:off x="331786" y="870466"/>
          <a:ext cx="11355392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414"/>
                <a:gridCol w="89439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Langkah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Deskripsi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Langkah</a:t>
                      </a:r>
                      <a:r>
                        <a:rPr lang="en-US" b="1" dirty="0" smtClean="0"/>
                        <a:t> 1.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Menampilkan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manusia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pemikiran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umpan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mengawali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meminta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mengamati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lingkungan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sekitar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membaca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cerita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melihat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video,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mendengarkan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cerita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sharing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melihat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gambar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kaitan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dibahas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bersama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Langkah</a:t>
                      </a:r>
                      <a:r>
                        <a:rPr lang="en-US" b="1" dirty="0" smtClean="0"/>
                        <a:t> 2. </a:t>
                      </a:r>
                      <a:r>
                        <a:rPr lang="en-US" b="1" dirty="0" err="1" smtClean="0"/>
                        <a:t>Membawa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ke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pengolahan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sehinga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mendorong</a:t>
                      </a:r>
                      <a:r>
                        <a:rPr lang="en-US" b="1" dirty="0" smtClean="0"/>
                        <a:t> proses </a:t>
                      </a:r>
                      <a:r>
                        <a:rPr lang="en-US" b="1" dirty="0" err="1" smtClean="0"/>
                        <a:t>mengetahui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dan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memahami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secara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mendalam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dan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meluas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mengajak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mempertanyakan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hal-hal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diamati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sehingga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dilihat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kritis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keprihatinan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utama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kehendak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Allah di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tersebut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mengajak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mensharingkan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temuan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pertanyaan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ungkapkan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sebelumnya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pertanyaan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disampaikan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pula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menambahkan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pertanyaan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didalami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pertanyaan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berkaitan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pendalaman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Kitab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Gereja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Gereja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44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9835"/>
            <a:ext cx="85699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Langkah-langkah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dalam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Pergumulan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313507"/>
              </p:ext>
            </p:extLst>
          </p:nvPr>
        </p:nvGraphicFramePr>
        <p:xfrm>
          <a:off x="331786" y="870466"/>
          <a:ext cx="11355392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414"/>
                <a:gridCol w="89439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Langkah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Deskripsi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Langkah</a:t>
                      </a:r>
                      <a:r>
                        <a:rPr lang="en-US" b="1" dirty="0" smtClean="0"/>
                        <a:t> 3.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Menggumulinya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sehinga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kemampuan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mengintegrasikan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hidup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mengajak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menemukan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jawaban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berbagai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pertanyaan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dimunculkan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diskusi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membaca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Kitab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Gereja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sharing,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pustaka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wawancara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meminta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mengingat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kembali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diskusi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refleksi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kemudian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merumuskan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peroleh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diskusi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sharing,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wawancara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perbuat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tersebut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kehidupan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sehari-hari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diskusi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dibagikan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lain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menempelkan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diskusi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tempel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membacakan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peneguhan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peneguhan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guru,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diminta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le 3">
            <a:hlinkClick r:id="rId2" action="ppaction://hlinkfile"/>
          </p:cNvPr>
          <p:cNvSpPr/>
          <p:nvPr/>
        </p:nvSpPr>
        <p:spPr>
          <a:xfrm>
            <a:off x="7515225" y="6343649"/>
            <a:ext cx="3429000" cy="3286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Sintak</a:t>
            </a:r>
            <a:r>
              <a:rPr lang="en-US" b="1" dirty="0" smtClean="0"/>
              <a:t> </a:t>
            </a:r>
            <a:r>
              <a:rPr lang="en-US" b="1" dirty="0" err="1" smtClean="0"/>
              <a:t>Pergumulan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88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167</TotalTime>
  <Words>869</Words>
  <Application>Microsoft Office PowerPoint</Application>
  <PresentationFormat>Widescreen</PresentationFormat>
  <Paragraphs>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Century Gothic</vt:lpstr>
      <vt:lpstr>Times New Roman</vt:lpstr>
      <vt:lpstr>Wingdings 3</vt:lpstr>
      <vt:lpstr>Slice</vt:lpstr>
      <vt:lpstr>PowerPoint Presentation</vt:lpstr>
      <vt:lpstr>Kegiatan Pembelajaran PAK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Toshiba</cp:lastModifiedBy>
  <cp:revision>16</cp:revision>
  <dcterms:created xsi:type="dcterms:W3CDTF">2018-04-16T06:23:54Z</dcterms:created>
  <dcterms:modified xsi:type="dcterms:W3CDTF">2018-10-09T06:26:32Z</dcterms:modified>
</cp:coreProperties>
</file>