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5" r:id="rId3"/>
    <p:sldId id="269" r:id="rId4"/>
    <p:sldId id="271" r:id="rId5"/>
    <p:sldId id="270" r:id="rId6"/>
    <p:sldId id="272" r:id="rId7"/>
    <p:sldId id="273" r:id="rId8"/>
    <p:sldId id="274" r:id="rId9"/>
    <p:sldId id="275" r:id="rId10"/>
    <p:sldId id="276" r:id="rId11"/>
    <p:sldId id="277" r:id="rId12"/>
    <p:sldId id="278" r:id="rId13"/>
    <p:sldId id="280" r:id="rId14"/>
    <p:sldId id="281" r:id="rId15"/>
    <p:sldId id="282" r:id="rId16"/>
    <p:sldId id="283" r:id="rId17"/>
    <p:sldId id="284" r:id="rId18"/>
    <p:sldId id="285" r:id="rId19"/>
    <p:sldId id="286" r:id="rId20"/>
    <p:sldId id="287" r:id="rId21"/>
    <p:sldId id="288" r:id="rId22"/>
    <p:sldId id="290" r:id="rId23"/>
    <p:sldId id="289" r:id="rId24"/>
    <p:sldId id="291" r:id="rId25"/>
    <p:sldId id="292" r:id="rId26"/>
    <p:sldId id="268" r:id="rId2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F3B23-74BE-42D2-9200-BF485213DD7A}" type="datetimeFigureOut">
              <a:rPr lang="en-US" smtClean="0"/>
              <a:t>5/13/2015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C0A82-79D0-4CB1-A0AC-CA87F90B66B7}" type="slidenum">
              <a:rPr lang="en-US" smtClean="0"/>
              <a:t>‹#›</a:t>
            </a:fld>
            <a:endParaRPr lang="en-US"/>
          </a:p>
        </p:txBody>
      </p:sp>
    </p:spTree>
    <p:extLst>
      <p:ext uri="{BB962C8B-B14F-4D97-AF65-F5344CB8AC3E}">
        <p14:creationId xmlns:p14="http://schemas.microsoft.com/office/powerpoint/2010/main" val="260656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0" y="866090"/>
            <a:ext cx="9159010" cy="5125820"/>
            <a:chOff x="-30020" y="980728"/>
            <a:chExt cx="9174020" cy="512582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8961" y="980728"/>
              <a:ext cx="1206079" cy="120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itle 2"/>
            <p:cNvSpPr txBox="1">
              <a:spLocks/>
            </p:cNvSpPr>
            <p:nvPr userDrawn="1"/>
          </p:nvSpPr>
          <p:spPr>
            <a:xfrm>
              <a:off x="-30020" y="5602492"/>
              <a:ext cx="9144000" cy="504056"/>
            </a:xfrm>
            <a:prstGeom prst="rect">
              <a:avLst/>
            </a:prstGeom>
          </p:spPr>
          <p:txBody>
            <a:bodyPr vert="horz" lIns="91440" tIns="45720" rIns="91440" bIns="45720" rtlCol="0">
              <a:norm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lang="id-ID" sz="1400" b="1" kern="1200" dirty="0" smtClean="0">
                  <a:solidFill>
                    <a:schemeClr val="tx1"/>
                  </a:solidFill>
                  <a:latin typeface="Calibri"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id-ID" sz="2000" dirty="0" smtClean="0">
                  <a:solidFill>
                    <a:srgbClr val="0070C0"/>
                  </a:solidFill>
                  <a:effectLst/>
                </a:rPr>
                <a:t>2015</a:t>
              </a:r>
              <a:endParaRPr lang="nl-NL" sz="2000" dirty="0">
                <a:solidFill>
                  <a:srgbClr val="0070C0"/>
                </a:solidFill>
                <a:effectLst/>
              </a:endParaRPr>
            </a:p>
          </p:txBody>
        </p:sp>
        <p:sp>
          <p:nvSpPr>
            <p:cNvPr id="7" name="TextBox 6"/>
            <p:cNvSpPr txBox="1"/>
            <p:nvPr userDrawn="1"/>
          </p:nvSpPr>
          <p:spPr>
            <a:xfrm>
              <a:off x="0" y="2780928"/>
              <a:ext cx="9144000" cy="1440000"/>
            </a:xfrm>
            <a:prstGeom prst="rect">
              <a:avLst/>
            </a:prstGeom>
            <a:solidFill>
              <a:schemeClr val="accent5">
                <a:lumMod val="20000"/>
                <a:lumOff val="80000"/>
              </a:schemeClr>
            </a:solidFill>
          </p:spPr>
          <p:txBody>
            <a:bodyPr wrap="square" rtlCol="0" anchor="ctr">
              <a:spAutoFit/>
            </a:bodyPr>
            <a:lstStyle/>
            <a:p>
              <a:pPr marL="0" algn="ctr">
                <a:spcBef>
                  <a:spcPts val="1200"/>
                </a:spcBef>
                <a:spcAft>
                  <a:spcPts val="1200"/>
                </a:spcAft>
              </a:pPr>
              <a:r>
                <a:rPr lang="id-ID" sz="5400" b="1" dirty="0" smtClean="0">
                  <a:effectLst>
                    <a:outerShdw blurRad="38100" dist="38100" dir="2700000" algn="tl">
                      <a:srgbClr val="000000">
                        <a:alpha val="43137"/>
                      </a:srgbClr>
                    </a:outerShdw>
                  </a:effectLst>
                </a:rPr>
                <a:t>KURIKULUM 2013</a:t>
              </a:r>
              <a:endParaRPr lang="id-ID" sz="5400" b="1" dirty="0">
                <a:effectLst>
                  <a:outerShdw blurRad="38100" dist="38100" dir="2700000" algn="tl">
                    <a:srgbClr val="000000">
                      <a:alpha val="43137"/>
                    </a:srgbClr>
                  </a:outerShdw>
                </a:effectLst>
              </a:endParaRPr>
            </a:p>
          </p:txBody>
        </p:sp>
        <p:sp>
          <p:nvSpPr>
            <p:cNvPr id="10" name="TextBox 9"/>
            <p:cNvSpPr txBox="1"/>
            <p:nvPr userDrawn="1"/>
          </p:nvSpPr>
          <p:spPr>
            <a:xfrm>
              <a:off x="-30020" y="4891807"/>
              <a:ext cx="9144000" cy="784830"/>
            </a:xfrm>
            <a:prstGeom prst="rect">
              <a:avLst/>
            </a:prstGeom>
            <a:noFill/>
          </p:spPr>
          <p:txBody>
            <a:bodyPr wrap="square" rtlCol="0">
              <a:spAutoFit/>
            </a:bodyPr>
            <a:lstStyle/>
            <a:p>
              <a:pPr algn="ctr"/>
              <a:r>
                <a:rPr lang="id-ID" sz="1600" b="1" dirty="0" smtClean="0">
                  <a:effectLst/>
                </a:rPr>
                <a:t>KEMENTERIAN PENDIDIKAN DAN </a:t>
              </a:r>
              <a:r>
                <a:rPr lang="nl-NL" sz="1600" b="1" dirty="0" smtClean="0">
                  <a:effectLst/>
                </a:rPr>
                <a:t>KEBUDAYAAN</a:t>
              </a:r>
            </a:p>
            <a:p>
              <a:pPr algn="ctr"/>
              <a:r>
                <a:rPr lang="nl-NL" sz="1300" b="1" dirty="0" smtClean="0">
                  <a:effectLst/>
                </a:rPr>
                <a:t>BADAN PENGEMBANGAN SUMBER DAYA MANUSIA PENDIDIKAN DAN KEBUDAYAAN DAN PENJAMINAN MUTU PENDIDIKAN</a:t>
              </a:r>
            </a:p>
            <a:p>
              <a:pPr algn="ctr"/>
              <a:r>
                <a:rPr lang="en-US" sz="1600" b="1" kern="1200" dirty="0" smtClean="0">
                  <a:solidFill>
                    <a:schemeClr val="tx1"/>
                  </a:solidFill>
                  <a:effectLst/>
                  <a:latin typeface="+mn-lt"/>
                  <a:ea typeface="+mn-ea"/>
                  <a:cs typeface="+mn-cs"/>
                </a:rPr>
                <a:t>PUSAT PENGEMBANGAN PROFESI PENDIDIK </a:t>
              </a:r>
              <a:endParaRPr lang="nl-NL" sz="1600" b="1" kern="1200" dirty="0" smtClean="0">
                <a:solidFill>
                  <a:schemeClr val="tx1"/>
                </a:solidFill>
                <a:effectLst/>
                <a:latin typeface="+mn-lt"/>
                <a:ea typeface="+mn-ea"/>
                <a:cs typeface="+mn-cs"/>
              </a:endParaRPr>
            </a:p>
          </p:txBody>
        </p:sp>
      </p:grpSp>
    </p:spTree>
    <p:extLst>
      <p:ext uri="{BB962C8B-B14F-4D97-AF65-F5344CB8AC3E}">
        <p14:creationId xmlns:p14="http://schemas.microsoft.com/office/powerpoint/2010/main" val="35889437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5408" y="2961008"/>
            <a:ext cx="9144000" cy="1080000"/>
          </a:xfrm>
          <a:prstGeom prst="rect">
            <a:avLst/>
          </a:prstGeom>
          <a:solidFill>
            <a:schemeClr val="accent4">
              <a:lumMod val="20000"/>
              <a:lumOff val="80000"/>
            </a:schemeClr>
          </a:solidFill>
          <a:ln w="31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8121" y="3026192"/>
            <a:ext cx="949632" cy="94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hasCustomPrompt="1"/>
          </p:nvPr>
        </p:nvSpPr>
        <p:spPr>
          <a:xfrm>
            <a:off x="0" y="2961008"/>
            <a:ext cx="9138592" cy="1080000"/>
          </a:xfrm>
          <a:ln w="3175">
            <a:noFill/>
          </a:ln>
        </p:spPr>
        <p:txBody>
          <a:bodyPr>
            <a:normAutofit/>
          </a:bodyPr>
          <a:lstStyle>
            <a:lvl1pPr marL="0" indent="0" algn="ctr" defTabSz="914400" rtl="0" eaLnBrk="1" latinLnBrk="0" hangingPunct="1">
              <a:lnSpc>
                <a:spcPct val="100000"/>
              </a:lnSpc>
              <a:spcBef>
                <a:spcPts val="1800"/>
              </a:spcBef>
              <a:spcAft>
                <a:spcPts val="1800"/>
              </a:spcAft>
              <a:tabLst/>
              <a:defRPr lang="id-ID" sz="3200" b="1" kern="1200" cap="all" baseline="0" dirty="0">
                <a:solidFill>
                  <a:schemeClr val="tx1"/>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TITLE STYLE</a:t>
            </a:r>
            <a:endParaRPr lang="id-ID" dirty="0"/>
          </a:p>
        </p:txBody>
      </p:sp>
      <p:sp>
        <p:nvSpPr>
          <p:cNvPr id="11" name="TextBox 10"/>
          <p:cNvSpPr txBox="1"/>
          <p:nvPr userDrawn="1"/>
        </p:nvSpPr>
        <p:spPr>
          <a:xfrm>
            <a:off x="-15416" y="2420888"/>
            <a:ext cx="9144000" cy="400110"/>
          </a:xfrm>
          <a:prstGeom prst="rect">
            <a:avLst/>
          </a:prstGeom>
          <a:noFill/>
        </p:spPr>
        <p:txBody>
          <a:bodyPr wrap="square" rtlCol="0">
            <a:spAutoFit/>
          </a:bodyPr>
          <a:lstStyle/>
          <a:p>
            <a:pPr algn="ctr"/>
            <a:r>
              <a:rPr lang="en-US" sz="2000" b="1" baseline="0" dirty="0" smtClean="0">
                <a:effectLst>
                  <a:outerShdw blurRad="38100" dist="38100" dir="2700000" algn="tl">
                    <a:srgbClr val="000000">
                      <a:alpha val="43137"/>
                    </a:srgbClr>
                  </a:outerShdw>
                </a:effectLst>
              </a:rPr>
              <a:t>PELATIHAN IMPLEMENTASI KURIKULUM 2013</a:t>
            </a:r>
            <a:endParaRPr lang="nl-NL" sz="2000" b="1" dirty="0" smtClean="0">
              <a:effectLst>
                <a:outerShdw blurRad="38100" dist="38100" dir="2700000" algn="tl">
                  <a:srgbClr val="000000">
                    <a:alpha val="43137"/>
                  </a:srgbClr>
                </a:outerShdw>
              </a:effectLst>
            </a:endParaRPr>
          </a:p>
        </p:txBody>
      </p:sp>
      <p:sp>
        <p:nvSpPr>
          <p:cNvPr id="12" name="Text Placeholder 11"/>
          <p:cNvSpPr>
            <a:spLocks noGrp="1"/>
          </p:cNvSpPr>
          <p:nvPr>
            <p:ph type="body" sz="quarter" idx="10"/>
          </p:nvPr>
        </p:nvSpPr>
        <p:spPr>
          <a:xfrm>
            <a:off x="2874652" y="764704"/>
            <a:ext cx="3383880" cy="2016224"/>
          </a:xfrm>
        </p:spPr>
        <p:txBody>
          <a:bodyPr anchor="ctr">
            <a:noAutofit/>
          </a:bodyPr>
          <a:lstStyle>
            <a:lvl1pPr marL="0" indent="0" algn="ctr">
              <a:buNone/>
              <a:defRPr sz="4000" b="1" cap="all" baseline="0">
                <a:solidFill>
                  <a:srgbClr val="C00000"/>
                </a:solidFill>
                <a:latin typeface="Showcard Gothic" panose="04020904020102020604" pitchFamily="82" charset="0"/>
              </a:defRPr>
            </a:lvl1pPr>
          </a:lstStyle>
          <a:p>
            <a:pPr lvl="0"/>
            <a:r>
              <a:rPr lang="en-US" dirty="0" smtClean="0"/>
              <a:t>Click to edit Master text style</a:t>
            </a:r>
          </a:p>
        </p:txBody>
      </p:sp>
      <p:sp>
        <p:nvSpPr>
          <p:cNvPr id="13" name="Rectangle 12"/>
          <p:cNvSpPr/>
          <p:nvPr userDrawn="1"/>
        </p:nvSpPr>
        <p:spPr>
          <a:xfrm>
            <a:off x="3198440" y="1268760"/>
            <a:ext cx="2736304" cy="1008112"/>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600778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496944" cy="4857403"/>
          </a:xfrm>
        </p:spPr>
        <p:txBody>
          <a:bodyPr/>
          <a:lstStyle>
            <a:lvl1pPr marL="342900" indent="-342900">
              <a:buFont typeface="Wingdings" panose="05000000000000000000" pitchFamily="2" charset="2"/>
              <a:buChar char="§"/>
              <a:defRPr sz="3000" b="1" cap="none" baseline="0">
                <a:solidFill>
                  <a:srgbClr val="0070C0"/>
                </a:solidFill>
                <a:effectLst/>
                <a:latin typeface="Calibri" panose="020F0502020204030204" pitchFamily="34" charset="0"/>
              </a:defRPr>
            </a:lvl1pPr>
            <a:lvl2pPr marL="623888" indent="-276225">
              <a:buFont typeface="Arial" panose="020B0604020202020204" pitchFamily="34" charset="0"/>
              <a:buChar char="•"/>
              <a:defRPr b="1"/>
            </a:lvl2pPr>
            <a:lvl3pPr marL="1030288" indent="-406400">
              <a:buFont typeface="Courier New" panose="02070309020205020404" pitchFamily="49" charset="0"/>
              <a:buChar char="o"/>
              <a:defRPr b="1">
                <a:solidFill>
                  <a:srgbClr val="C00000"/>
                </a:solidFill>
              </a:defRPr>
            </a:lvl3pPr>
            <a:lvl4pPr marL="1379538" indent="-349250">
              <a:defRPr b="1">
                <a:solidFill>
                  <a:srgbClr val="002060"/>
                </a:solidFill>
              </a:defRPr>
            </a:lvl4pPr>
            <a:lvl5pPr marL="1712913" indent="-333375">
              <a:tabLst>
                <a:tab pos="1712913" algn="l"/>
              </a:tabLst>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2" name="Title 1"/>
          <p:cNvSpPr>
            <a:spLocks noGrp="1"/>
          </p:cNvSpPr>
          <p:nvPr>
            <p:ph type="title"/>
          </p:nvPr>
        </p:nvSpPr>
        <p:spPr>
          <a:xfrm>
            <a:off x="1043608" y="206969"/>
            <a:ext cx="7776863" cy="787011"/>
          </a:xfrm>
        </p:spPr>
        <p:txBody>
          <a:bodyPr>
            <a:normAutofit/>
          </a:bodyPr>
          <a:lstStyle>
            <a:lvl1pPr algn="l">
              <a:defRPr sz="4000">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cxnSp>
        <p:nvCxnSpPr>
          <p:cNvPr id="4" name="Straight Connector 3"/>
          <p:cNvCxnSpPr/>
          <p:nvPr userDrawn="1"/>
        </p:nvCxnSpPr>
        <p:spPr>
          <a:xfrm>
            <a:off x="-10210" y="1124744"/>
            <a:ext cx="9154210" cy="0"/>
          </a:xfrm>
          <a:prstGeom prst="line">
            <a:avLst/>
          </a:prstGeom>
          <a:ln w="3175">
            <a:solidFill>
              <a:schemeClr val="accent5">
                <a:lumMod val="60000"/>
                <a:lumOff val="40000"/>
              </a:schemeClr>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189002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056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206969"/>
            <a:ext cx="7776863" cy="787011"/>
          </a:xfrm>
        </p:spPr>
        <p:txBody>
          <a:bodyPr>
            <a:normAutofit/>
          </a:bodyPr>
          <a:lstStyle>
            <a:lvl1pPr algn="l">
              <a:defRPr sz="4000">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cxnSp>
        <p:nvCxnSpPr>
          <p:cNvPr id="4" name="Straight Connector 3"/>
          <p:cNvCxnSpPr/>
          <p:nvPr userDrawn="1"/>
        </p:nvCxnSpPr>
        <p:spPr>
          <a:xfrm>
            <a:off x="-10210" y="1124744"/>
            <a:ext cx="9154210" cy="0"/>
          </a:xfrm>
          <a:prstGeom prst="line">
            <a:avLst/>
          </a:prstGeom>
          <a:ln w="3175">
            <a:solidFill>
              <a:schemeClr val="accent5">
                <a:lumMod val="60000"/>
                <a:lumOff val="40000"/>
              </a:schemeClr>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761423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a:xfrm>
            <a:off x="998104" y="187877"/>
            <a:ext cx="7920880" cy="838355"/>
          </a:xfrm>
          <a:noFill/>
          <a:ln>
            <a:noFill/>
          </a:ln>
        </p:spPr>
        <p:txBody>
          <a:bodyPr>
            <a:normAutofit/>
          </a:bodyPr>
          <a:lstStyle>
            <a:lvl1pPr marL="0" indent="0" algn="l" defTabSz="914400" rtl="0" eaLnBrk="1" latinLnBrk="0" hangingPunct="1">
              <a:lnSpc>
                <a:spcPct val="100000"/>
              </a:lnSpc>
              <a:spcBef>
                <a:spcPts val="1800"/>
              </a:spcBef>
              <a:spcAft>
                <a:spcPts val="1800"/>
              </a:spcAft>
              <a:buNone/>
              <a:tabLst/>
              <a:defRPr lang="id-ID" sz="4000" b="1" kern="12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title style</a:t>
            </a:r>
            <a:endParaRPr lang="id-ID" dirty="0"/>
          </a:p>
        </p:txBody>
      </p:sp>
      <p:sp>
        <p:nvSpPr>
          <p:cNvPr id="3" name="Content Placeholder 2"/>
          <p:cNvSpPr>
            <a:spLocks noGrp="1"/>
          </p:cNvSpPr>
          <p:nvPr>
            <p:ph sz="half" idx="1"/>
          </p:nvPr>
        </p:nvSpPr>
        <p:spPr>
          <a:xfrm>
            <a:off x="323528" y="1340768"/>
            <a:ext cx="4172272" cy="4785395"/>
          </a:xfrm>
        </p:spPr>
        <p:txBody>
          <a:bodyPr/>
          <a:lstStyle>
            <a:lvl1pPr marL="342900" indent="-342900">
              <a:defRPr lang="en-US" sz="2400" b="1" kern="1200" dirty="0" smtClean="0">
                <a:solidFill>
                  <a:srgbClr val="002060"/>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anose="05000000000000000000" pitchFamily="2" charset="2"/>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Content Placeholder 3"/>
          <p:cNvSpPr>
            <a:spLocks noGrp="1"/>
          </p:cNvSpPr>
          <p:nvPr>
            <p:ph sz="half" idx="2"/>
          </p:nvPr>
        </p:nvSpPr>
        <p:spPr>
          <a:xfrm>
            <a:off x="4648200" y="1340768"/>
            <a:ext cx="4244280" cy="4785395"/>
          </a:xfrm>
        </p:spPr>
        <p:txBody>
          <a:bodyPr/>
          <a:lstStyle>
            <a:lvl1pPr marL="342900" indent="-342900">
              <a:defRPr lang="en-US" sz="2400" b="1" kern="1200" dirty="0" smtClean="0">
                <a:solidFill>
                  <a:schemeClr val="accent6">
                    <a:lumMod val="75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anose="05000000000000000000" pitchFamily="2" charset="2"/>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cxnSp>
        <p:nvCxnSpPr>
          <p:cNvPr id="10" name="Straight Connector 9"/>
          <p:cNvCxnSpPr/>
          <p:nvPr userDrawn="1"/>
        </p:nvCxnSpPr>
        <p:spPr>
          <a:xfrm>
            <a:off x="-10210" y="1143744"/>
            <a:ext cx="9154210" cy="0"/>
          </a:xfrm>
          <a:prstGeom prst="line">
            <a:avLst/>
          </a:prstGeom>
          <a:ln w="12700">
            <a:solidFill>
              <a:schemeClr val="accent5">
                <a:lumMod val="60000"/>
                <a:lumOff val="40000"/>
              </a:schemeClr>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6831550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Title 10"/>
          <p:cNvSpPr>
            <a:spLocks noGrp="1"/>
          </p:cNvSpPr>
          <p:nvPr>
            <p:ph type="title"/>
          </p:nvPr>
        </p:nvSpPr>
        <p:spPr>
          <a:xfrm>
            <a:off x="981608" y="174625"/>
            <a:ext cx="7838864" cy="838355"/>
          </a:xfrm>
          <a:noFill/>
          <a:ln>
            <a:noFill/>
          </a:ln>
        </p:spPr>
        <p:txBody>
          <a:bodyPr>
            <a:normAutofit/>
          </a:bodyPr>
          <a:lstStyle>
            <a:lvl1pPr marL="0" indent="0" algn="l" defTabSz="914400" rtl="0" eaLnBrk="1" latinLnBrk="0" hangingPunct="1">
              <a:lnSpc>
                <a:spcPct val="100000"/>
              </a:lnSpc>
              <a:spcBef>
                <a:spcPts val="1800"/>
              </a:spcBef>
              <a:spcAft>
                <a:spcPts val="1800"/>
              </a:spcAft>
              <a:buNone/>
              <a:tabLst/>
              <a:defRPr lang="id-ID" sz="4000" b="1" kern="12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title style</a:t>
            </a:r>
            <a:endParaRPr lang="id-ID" dirty="0"/>
          </a:p>
        </p:txBody>
      </p:sp>
      <p:sp>
        <p:nvSpPr>
          <p:cNvPr id="3" name="Content Placeholder 2"/>
          <p:cNvSpPr>
            <a:spLocks noGrp="1"/>
          </p:cNvSpPr>
          <p:nvPr>
            <p:ph sz="half" idx="1"/>
          </p:nvPr>
        </p:nvSpPr>
        <p:spPr>
          <a:xfrm>
            <a:off x="323528" y="1240161"/>
            <a:ext cx="8496944" cy="604663"/>
          </a:xfrm>
        </p:spPr>
        <p:txBody>
          <a:bodyPr/>
          <a:lstStyle>
            <a:lvl1pPr marL="342900" indent="-342900">
              <a:buFont typeface="Wingdings" panose="05000000000000000000" pitchFamily="2" charset="2"/>
              <a:buChar char="§"/>
              <a:defRPr sz="2800" b="1">
                <a:solidFill>
                  <a:srgbClr val="002060"/>
                </a:solidFill>
              </a:defRPr>
            </a:lvl1pPr>
            <a:lvl2pPr marL="622300" indent="-277813">
              <a:defRPr sz="2400" b="1">
                <a:latin typeface="Book Antiqua" panose="02040602050305030304" pitchFamily="18" charset="0"/>
              </a:defRPr>
            </a:lvl2pPr>
            <a:lvl3pPr marL="914400" indent="-292100">
              <a:defRPr sz="2000"/>
            </a:lvl3pPr>
            <a:lvl4pPr marL="1258888" indent="-344488">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9" name="Content Placeholder 8"/>
          <p:cNvSpPr>
            <a:spLocks noGrp="1"/>
          </p:cNvSpPr>
          <p:nvPr>
            <p:ph sz="quarter" idx="13"/>
          </p:nvPr>
        </p:nvSpPr>
        <p:spPr>
          <a:xfrm>
            <a:off x="323528" y="1989138"/>
            <a:ext cx="8496944" cy="41041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10210" y="1137996"/>
            <a:ext cx="9154210" cy="0"/>
          </a:xfrm>
          <a:prstGeom prst="line">
            <a:avLst/>
          </a:prstGeom>
          <a:ln w="12700">
            <a:solidFill>
              <a:schemeClr val="accent5">
                <a:lumMod val="60000"/>
                <a:lumOff val="40000"/>
              </a:schemeClr>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0363191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userDrawn="1"/>
        </p:nvGrpSpPr>
        <p:grpSpPr>
          <a:xfrm>
            <a:off x="457199" y="493643"/>
            <a:ext cx="2736305" cy="6364356"/>
            <a:chOff x="2487607" y="285750"/>
            <a:chExt cx="2428871" cy="5654675"/>
          </a:xfrm>
        </p:grpSpPr>
        <p:sp>
          <p:nvSpPr>
            <p:cNvPr id="22" name="Freeform 11"/>
            <p:cNvSpPr/>
            <p:nvPr/>
          </p:nvSpPr>
          <p:spPr bwMode="auto">
            <a:xfrm>
              <a:off x="2487607" y="2284412"/>
              <a:ext cx="85724"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3" name="Freeform 12"/>
            <p:cNvSpPr/>
            <p:nvPr/>
          </p:nvSpPr>
          <p:spPr bwMode="auto">
            <a:xfrm>
              <a:off x="2597145" y="2779711"/>
              <a:ext cx="550862" cy="1978024"/>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4" name="Freeform 13"/>
            <p:cNvSpPr/>
            <p:nvPr/>
          </p:nvSpPr>
          <p:spPr bwMode="auto">
            <a:xfrm>
              <a:off x="3174993" y="4730749"/>
              <a:ext cx="519111"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5" name="Freeform 14"/>
            <p:cNvSpPr/>
            <p:nvPr/>
          </p:nvSpPr>
          <p:spPr bwMode="auto">
            <a:xfrm>
              <a:off x="3305168" y="5630861"/>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6" name="Freeform 15"/>
            <p:cNvSpPr/>
            <p:nvPr/>
          </p:nvSpPr>
          <p:spPr bwMode="auto">
            <a:xfrm>
              <a:off x="2573332" y="2817812"/>
              <a:ext cx="700087" cy="2835274"/>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7" name="Freeform 16"/>
            <p:cNvSpPr/>
            <p:nvPr/>
          </p:nvSpPr>
          <p:spPr bwMode="auto">
            <a:xfrm>
              <a:off x="2506656" y="285750"/>
              <a:ext cx="90488" cy="2493961"/>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8" name="Freeform 17"/>
            <p:cNvSpPr/>
            <p:nvPr/>
          </p:nvSpPr>
          <p:spPr bwMode="auto">
            <a:xfrm>
              <a:off x="2554282" y="2598737"/>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9" name="Freeform 18"/>
            <p:cNvSpPr/>
            <p:nvPr/>
          </p:nvSpPr>
          <p:spPr bwMode="auto">
            <a:xfrm>
              <a:off x="3143243" y="4757737"/>
              <a:ext cx="161924"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0" name="Freeform 19"/>
            <p:cNvSpPr/>
            <p:nvPr/>
          </p:nvSpPr>
          <p:spPr bwMode="auto">
            <a:xfrm>
              <a:off x="3148007" y="1282698"/>
              <a:ext cx="1768471" cy="3448049"/>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1" name="Freeform 20"/>
            <p:cNvSpPr/>
            <p:nvPr/>
          </p:nvSpPr>
          <p:spPr bwMode="auto">
            <a:xfrm>
              <a:off x="3273419" y="5653084"/>
              <a:ext cx="138112"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2" name="Freeform 21"/>
            <p:cNvSpPr/>
            <p:nvPr/>
          </p:nvSpPr>
          <p:spPr bwMode="auto">
            <a:xfrm>
              <a:off x="3143245" y="4656135"/>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3"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 name="Group 6"/>
          <p:cNvGrpSpPr/>
          <p:nvPr userDrawn="1"/>
        </p:nvGrpSpPr>
        <p:grpSpPr>
          <a:xfrm>
            <a:off x="483321" y="274638"/>
            <a:ext cx="2261455" cy="6569963"/>
            <a:chOff x="6627813" y="195610"/>
            <a:chExt cx="1952625" cy="5678141"/>
          </a:xfrm>
          <a:solidFill>
            <a:schemeClr val="accent3">
              <a:lumMod val="75000"/>
            </a:schemeClr>
          </a:solidFill>
        </p:grpSpPr>
        <p:sp>
          <p:nvSpPr>
            <p:cNvPr id="8"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9"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0"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2"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3"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4"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5"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6"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7"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8"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9"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0"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36" name="Rectangle 35"/>
          <p:cNvSpPr/>
          <p:nvPr userDrawn="1"/>
        </p:nvSpPr>
        <p:spPr>
          <a:xfrm>
            <a:off x="0" y="2889000"/>
            <a:ext cx="9144000" cy="1080000"/>
          </a:xfrm>
          <a:prstGeom prst="rect">
            <a:avLst/>
          </a:prstGeom>
          <a:solidFill>
            <a:schemeClr val="accent4">
              <a:lumMod val="20000"/>
              <a:lumOff val="80000"/>
            </a:schemeClr>
          </a:solidFill>
          <a:ln w="31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3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8121" y="2964700"/>
            <a:ext cx="949632" cy="94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74404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00200"/>
            <a:ext cx="8496944" cy="4525963"/>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Wingdings" panose="05000000000000000000" pitchFamily="2" charset="2"/>
              <a:buChar char="§"/>
            </a:pPr>
            <a:r>
              <a:rPr lang="en-US" dirty="0" smtClean="0"/>
              <a:t>Click to edit Master text styles</a:t>
            </a:r>
          </a:p>
          <a:p>
            <a:pPr marL="623888" lvl="1" indent="-276225" algn="l" defTabSz="914400" rtl="0" eaLnBrk="1" latinLnBrk="0" hangingPunct="1">
              <a:spcBef>
                <a:spcPct val="20000"/>
              </a:spcBef>
              <a:buFont typeface="Arial" pitchFamily="34" charset="0"/>
              <a:buChar char="•"/>
            </a:pPr>
            <a:r>
              <a:rPr lang="en-US" dirty="0" smtClean="0"/>
              <a:t>Second level</a:t>
            </a:r>
          </a:p>
          <a:p>
            <a:pPr marL="1030288" lvl="2" indent="-406400" algn="l" defTabSz="914400" rtl="0" eaLnBrk="1" latinLnBrk="0" hangingPunct="1">
              <a:spcBef>
                <a:spcPct val="20000"/>
              </a:spcBef>
              <a:buFont typeface="Courier New" panose="02070309020205020404" pitchFamily="49" charset="0"/>
              <a:buChar char="o"/>
            </a:pPr>
            <a:r>
              <a:rPr lang="en-US" dirty="0" smtClean="0"/>
              <a:t>Third level</a:t>
            </a:r>
          </a:p>
          <a:p>
            <a:pPr marL="1379538" lvl="3" indent="-349250" algn="l" defTabSz="914400" rtl="0" eaLnBrk="1" latinLnBrk="0" hangingPunct="1">
              <a:spcBef>
                <a:spcPct val="20000"/>
              </a:spcBef>
              <a:buFont typeface="Arial" pitchFamily="34" charset="0"/>
              <a:buChar char="–"/>
            </a:pPr>
            <a:r>
              <a:rPr lang="en-US" dirty="0" smtClean="0"/>
              <a:t>Fourth level</a:t>
            </a:r>
          </a:p>
          <a:p>
            <a:pPr marL="1712913" lvl="4" indent="-333375" algn="l" defTabSz="914400" rtl="0" eaLnBrk="1" latinLnBrk="0" hangingPunct="1">
              <a:spcBef>
                <a:spcPct val="20000"/>
              </a:spcBef>
              <a:buFont typeface="Arial" pitchFamily="34" charset="0"/>
              <a:buChar char="»"/>
              <a:tabLst>
                <a:tab pos="1712913" algn="l"/>
              </a:tabLst>
            </a:pPr>
            <a:r>
              <a:rPr lang="en-US" dirty="0" smtClean="0"/>
              <a:t>Fifth level</a:t>
            </a:r>
            <a:endParaRPr lang="id-ID" dirty="0"/>
          </a:p>
        </p:txBody>
      </p:sp>
      <p:sp>
        <p:nvSpPr>
          <p:cNvPr id="35" name="Slide Number Placeholder 18"/>
          <p:cNvSpPr txBox="1">
            <a:spLocks/>
          </p:cNvSpPr>
          <p:nvPr userDrawn="1"/>
        </p:nvSpPr>
        <p:spPr>
          <a:xfrm>
            <a:off x="7946032" y="6242178"/>
            <a:ext cx="874440" cy="484164"/>
          </a:xfrm>
          <a:custGeom>
            <a:avLst/>
            <a:gdLst>
              <a:gd name="connsiteX0" fmla="*/ 242082 w 874440"/>
              <a:gd name="connsiteY0" fmla="*/ 0 h 484163"/>
              <a:gd name="connsiteX1" fmla="*/ 874440 w 874440"/>
              <a:gd name="connsiteY1" fmla="*/ 0 h 484163"/>
              <a:gd name="connsiteX2" fmla="*/ 874440 w 874440"/>
              <a:gd name="connsiteY2" fmla="*/ 0 h 484163"/>
              <a:gd name="connsiteX3" fmla="*/ 874440 w 874440"/>
              <a:gd name="connsiteY3" fmla="*/ 242082 h 484163"/>
              <a:gd name="connsiteX4" fmla="*/ 632358 w 874440"/>
              <a:gd name="connsiteY4" fmla="*/ 484164 h 484163"/>
              <a:gd name="connsiteX5" fmla="*/ 0 w 874440"/>
              <a:gd name="connsiteY5" fmla="*/ 484163 h 484163"/>
              <a:gd name="connsiteX6" fmla="*/ 0 w 874440"/>
              <a:gd name="connsiteY6" fmla="*/ 484163 h 484163"/>
              <a:gd name="connsiteX7" fmla="*/ 0 w 874440"/>
              <a:gd name="connsiteY7" fmla="*/ 242082 h 484163"/>
              <a:gd name="connsiteX8" fmla="*/ 242082 w 874440"/>
              <a:gd name="connsiteY8" fmla="*/ 0 h 484163"/>
              <a:gd name="connsiteX0" fmla="*/ 242082 w 874440"/>
              <a:gd name="connsiteY0" fmla="*/ 0 h 484164"/>
              <a:gd name="connsiteX1" fmla="*/ 874440 w 874440"/>
              <a:gd name="connsiteY1" fmla="*/ 0 h 484164"/>
              <a:gd name="connsiteX2" fmla="*/ 874440 w 874440"/>
              <a:gd name="connsiteY2" fmla="*/ 0 h 484164"/>
              <a:gd name="connsiteX3" fmla="*/ 874440 w 874440"/>
              <a:gd name="connsiteY3" fmla="*/ 242082 h 484164"/>
              <a:gd name="connsiteX4" fmla="*/ 632358 w 874440"/>
              <a:gd name="connsiteY4" fmla="*/ 484164 h 484164"/>
              <a:gd name="connsiteX5" fmla="*/ 0 w 874440"/>
              <a:gd name="connsiteY5" fmla="*/ 484163 h 484164"/>
              <a:gd name="connsiteX6" fmla="*/ 0 w 874440"/>
              <a:gd name="connsiteY6" fmla="*/ 484163 h 484164"/>
              <a:gd name="connsiteX7" fmla="*/ 0 w 874440"/>
              <a:gd name="connsiteY7" fmla="*/ 242082 h 484164"/>
              <a:gd name="connsiteX8" fmla="*/ 242082 w 874440"/>
              <a:gd name="connsiteY8" fmla="*/ 0 h 48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440" h="484164">
                <a:moveTo>
                  <a:pt x="242082" y="0"/>
                </a:moveTo>
                <a:lnTo>
                  <a:pt x="874440" y="0"/>
                </a:lnTo>
                <a:lnTo>
                  <a:pt x="874440" y="0"/>
                </a:lnTo>
                <a:lnTo>
                  <a:pt x="874440" y="242082"/>
                </a:lnTo>
                <a:cubicBezTo>
                  <a:pt x="874440" y="375780"/>
                  <a:pt x="766056" y="484164"/>
                  <a:pt x="632358" y="484164"/>
                </a:cubicBezTo>
                <a:lnTo>
                  <a:pt x="0" y="484163"/>
                </a:lnTo>
                <a:lnTo>
                  <a:pt x="0" y="484163"/>
                </a:lnTo>
                <a:lnTo>
                  <a:pt x="0" y="242082"/>
                </a:lnTo>
                <a:cubicBezTo>
                  <a:pt x="0" y="108384"/>
                  <a:pt x="108384" y="0"/>
                  <a:pt x="242082" y="0"/>
                </a:cubicBezTo>
                <a:close/>
              </a:path>
            </a:pathLst>
          </a:custGeom>
          <a:solidFill>
            <a:schemeClr val="accent5">
              <a:lumMod val="40000"/>
              <a:lumOff val="60000"/>
            </a:schemeClr>
          </a:solidFill>
          <a:ln>
            <a:solidFill>
              <a:schemeClr val="accent5">
                <a:lumMod val="60000"/>
                <a:lumOff val="40000"/>
              </a:schemeClr>
            </a:solidFill>
          </a:ln>
        </p:spPr>
        <p:txBody>
          <a:bodyPr anchor="ctr"/>
          <a:lstStyle>
            <a:defPPr>
              <a:defRPr lang="id-ID"/>
            </a:defPPr>
            <a:lvl1pPr marL="0" algn="ctr" defTabSz="914400" rtl="0" eaLnBrk="1" latinLnBrk="0" hangingPunct="1">
              <a:defRPr sz="1800" b="1" kern="1200">
                <a:solidFill>
                  <a:srgbClr val="002060"/>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E7688B-7CB0-4B71-9941-294AFBC831A1}" type="slidenum">
              <a:rPr lang="en-US" smtClean="0"/>
              <a:pPr/>
              <a:t>‹#›</a:t>
            </a:fld>
            <a:endParaRPr lang="en-US" dirty="0"/>
          </a:p>
        </p:txBody>
      </p:sp>
      <p:cxnSp>
        <p:nvCxnSpPr>
          <p:cNvPr id="36" name="Straight Connector 35"/>
          <p:cNvCxnSpPr/>
          <p:nvPr userDrawn="1"/>
        </p:nvCxnSpPr>
        <p:spPr>
          <a:xfrm>
            <a:off x="7829252" y="6262712"/>
            <a:ext cx="0" cy="50405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7" name="Footer Placeholder 4"/>
          <p:cNvSpPr txBox="1">
            <a:spLocks/>
          </p:cNvSpPr>
          <p:nvPr userDrawn="1"/>
        </p:nvSpPr>
        <p:spPr>
          <a:xfrm>
            <a:off x="2627784" y="6321594"/>
            <a:ext cx="5106811" cy="398905"/>
          </a:xfrm>
          <a:prstGeom prst="rect">
            <a:avLst/>
          </a:prstGeom>
          <a:ln>
            <a:noFill/>
          </a:ln>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smtClean="0">
                <a:solidFill>
                  <a:schemeClr val="accent5">
                    <a:lumMod val="75000"/>
                  </a:schemeClr>
                </a:solidFill>
              </a:rPr>
              <a:t>PELATIHAN IMPLEMENTASI KURIKULUM 2013</a:t>
            </a:r>
            <a:endParaRPr lang="en-US" sz="1600" b="1" dirty="0">
              <a:solidFill>
                <a:schemeClr val="accent5">
                  <a:lumMod val="75000"/>
                </a:schemeClr>
              </a:solidFill>
            </a:endParaRPr>
          </a:p>
        </p:txBody>
      </p:sp>
      <p:sp>
        <p:nvSpPr>
          <p:cNvPr id="39" name="Rectangle 38"/>
          <p:cNvSpPr/>
          <p:nvPr userDrawn="1"/>
        </p:nvSpPr>
        <p:spPr>
          <a:xfrm>
            <a:off x="0" y="63204"/>
            <a:ext cx="9154210" cy="1078313"/>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userDrawn="1"/>
        </p:nvPicPr>
        <p:blipFill>
          <a:blip r:embed="rId10"/>
          <a:stretch>
            <a:fillRect/>
          </a:stretch>
        </p:blipFill>
        <p:spPr>
          <a:xfrm>
            <a:off x="105502" y="138766"/>
            <a:ext cx="929903" cy="923943"/>
          </a:xfrm>
          <a:prstGeom prst="rect">
            <a:avLst/>
          </a:prstGeom>
        </p:spPr>
      </p:pic>
      <p:sp>
        <p:nvSpPr>
          <p:cNvPr id="2" name="Title Placeholder 1"/>
          <p:cNvSpPr>
            <a:spLocks noGrp="1"/>
          </p:cNvSpPr>
          <p:nvPr>
            <p:ph type="title"/>
          </p:nvPr>
        </p:nvSpPr>
        <p:spPr>
          <a:xfrm>
            <a:off x="1035405" y="224898"/>
            <a:ext cx="7785066" cy="787011"/>
          </a:xfrm>
          <a:prstGeom prst="rect">
            <a:avLst/>
          </a:prstGeom>
        </p:spPr>
        <p:txBody>
          <a:bodyPr vert="horz" lIns="91440" tIns="45720" rIns="91440" bIns="45720" rtlCol="0" anchor="ctr">
            <a:normAutofit/>
          </a:bodyPr>
          <a:lstStyle/>
          <a:p>
            <a:r>
              <a:rPr lang="en-US" dirty="0" smtClean="0"/>
              <a:t>Click To Edit Master Title Style</a:t>
            </a:r>
            <a:endParaRPr lang="id-ID" dirty="0"/>
          </a:p>
        </p:txBody>
      </p:sp>
    </p:spTree>
    <p:extLst>
      <p:ext uri="{BB962C8B-B14F-4D97-AF65-F5344CB8AC3E}">
        <p14:creationId xmlns:p14="http://schemas.microsoft.com/office/powerpoint/2010/main" val="161321469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1" r:id="rId4"/>
    <p:sldLayoutId id="2147483660" r:id="rId5"/>
    <p:sldLayoutId id="2147483652" r:id="rId6"/>
    <p:sldLayoutId id="2147483658" r:id="rId7"/>
    <p:sldLayoutId id="2147483659" r:id="rId8"/>
  </p:sldLayoutIdLst>
  <p:timing>
    <p:tnLst>
      <p:par>
        <p:cTn id="1" dur="indefinite" restart="never" nodeType="tmRoot"/>
      </p:par>
    </p:tnLst>
  </p:timing>
  <p:hf hdr="0" dt="0"/>
  <p:txStyles>
    <p:titleStyle>
      <a:lvl1pPr algn="l" defTabSz="914400" rtl="0" eaLnBrk="1" latinLnBrk="0" hangingPunct="1">
        <a:spcBef>
          <a:spcPct val="0"/>
        </a:spcBef>
        <a:buNone/>
        <a:defRPr sz="4000" b="1" kern="1200" baseline="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lang="en-US" sz="3000" b="1" kern="1200" cap="none" baseline="0" dirty="0" smtClean="0">
          <a:solidFill>
            <a:srgbClr val="0070C0"/>
          </a:solidFill>
          <a:effectLst/>
          <a:latin typeface="Calibri" panose="020F0502020204030204" pitchFamily="34" charset="0"/>
          <a:ea typeface="+mn-ea"/>
          <a:cs typeface="+mn-cs"/>
        </a:defRPr>
      </a:lvl1pPr>
      <a:lvl2pPr marL="804863" indent="-457200" algn="l" defTabSz="914400" rtl="0" eaLnBrk="1" latinLnBrk="0" hangingPunct="1">
        <a:spcBef>
          <a:spcPct val="20000"/>
        </a:spcBef>
        <a:buFont typeface="Arial" pitchFamily="34" charset="0"/>
        <a:buChar char="–"/>
        <a:defRPr lang="en-US" sz="2800" b="1"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b="1" kern="1200" dirty="0" smtClean="0">
          <a:solidFill>
            <a:srgbClr val="C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b="1" kern="1200" dirty="0" smtClean="0">
          <a:solidFill>
            <a:srgbClr val="002060"/>
          </a:solidFill>
          <a:latin typeface="+mn-lt"/>
          <a:ea typeface="+mn-ea"/>
          <a:cs typeface="+mn-cs"/>
        </a:defRPr>
      </a:lvl4pPr>
      <a:lvl5pPr marL="1722438" indent="-342900" algn="l" defTabSz="914400" rtl="0" eaLnBrk="1" latinLnBrk="0" hangingPunct="1">
        <a:spcBef>
          <a:spcPct val="20000"/>
        </a:spcBef>
        <a:buFont typeface="Arial" pitchFamily="34" charset="0"/>
        <a:buChar char="»"/>
        <a:defRPr lang="id-ID" sz="2000" b="1"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392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Contoh mencari tahu dengan mencoba</a:t>
            </a:r>
            <a:endParaRPr lang="id-ID"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784975" cy="4752528"/>
          </a:xfrm>
          <a:prstGeom prst="rect">
            <a:avLst/>
          </a:prstGeom>
          <a:noFill/>
          <a:ln w="19050" cmpd="sng">
            <a:solidFill>
              <a:srgbClr val="000000"/>
            </a:solidFill>
            <a:miter lim="800000"/>
            <a:headEnd/>
            <a:tailEnd/>
          </a:ln>
          <a:effectLst/>
        </p:spPr>
      </p:pic>
    </p:spTree>
    <p:extLst>
      <p:ext uri="{BB962C8B-B14F-4D97-AF65-F5344CB8AC3E}">
        <p14:creationId xmlns:p14="http://schemas.microsoft.com/office/powerpoint/2010/main" val="2858276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776863" cy="787011"/>
          </a:xfrm>
        </p:spPr>
        <p:txBody>
          <a:bodyPr>
            <a:normAutofit fontScale="90000"/>
          </a:bodyPr>
          <a:lstStyle/>
          <a:p>
            <a:pPr lvl="0"/>
            <a:r>
              <a:rPr lang="id-ID" dirty="0">
                <a:effectLst/>
              </a:rPr>
              <a:t>Mengasosiasi/Mengolah </a:t>
            </a:r>
            <a:r>
              <a:rPr lang="id-ID" dirty="0" smtClean="0">
                <a:effectLst/>
              </a:rPr>
              <a:t>informasi /</a:t>
            </a:r>
            <a:r>
              <a:rPr lang="id-ID" dirty="0">
                <a:effectLst/>
              </a:rPr>
              <a:t>Menalar</a:t>
            </a:r>
            <a:br>
              <a:rPr lang="id-ID" dirty="0">
                <a:effectLst/>
              </a:rPr>
            </a:br>
            <a:endParaRPr lang="id-ID" dirty="0"/>
          </a:p>
        </p:txBody>
      </p:sp>
      <p:sp>
        <p:nvSpPr>
          <p:cNvPr id="3" name="Rectangle 2"/>
          <p:cNvSpPr/>
          <p:nvPr/>
        </p:nvSpPr>
        <p:spPr>
          <a:xfrm>
            <a:off x="176921" y="4505234"/>
            <a:ext cx="8655689" cy="1323439"/>
          </a:xfrm>
          <a:prstGeom prst="rect">
            <a:avLst/>
          </a:prstGeom>
        </p:spPr>
        <p:txBody>
          <a:bodyPr wrap="square">
            <a:spAutoFit/>
          </a:bodyPr>
          <a:lstStyle/>
          <a:p>
            <a:r>
              <a:rPr lang="id-ID" sz="2000" dirty="0"/>
              <a:t>Kompetensi yang dikembangkan dalam proses mengasosiasi/mengolah informasi adalah mengembangkan sikap jujur, teliti, disiplin, taat aturan, kerja keras, kemampuan menerapkan prosedur dan kemampuan berpikir induktif serta deduktif dalam menyimpulkan</a:t>
            </a:r>
          </a:p>
        </p:txBody>
      </p:sp>
      <p:sp>
        <p:nvSpPr>
          <p:cNvPr id="4" name="Rectangle 3"/>
          <p:cNvSpPr/>
          <p:nvPr/>
        </p:nvSpPr>
        <p:spPr>
          <a:xfrm>
            <a:off x="164783" y="1268760"/>
            <a:ext cx="8784976" cy="2862322"/>
          </a:xfrm>
          <a:prstGeom prst="rect">
            <a:avLst/>
          </a:prstGeom>
        </p:spPr>
        <p:txBody>
          <a:bodyPr wrap="square">
            <a:spAutoFit/>
          </a:bodyPr>
          <a:lstStyle/>
          <a:p>
            <a:r>
              <a:rPr lang="id-ID" sz="2000" dirty="0"/>
              <a:t>Kegiatan belajar yang dilakukan dalam proses mengasosiasi/mengolah informasi adalah sebagai berikut.</a:t>
            </a:r>
          </a:p>
          <a:p>
            <a:pPr lvl="0"/>
            <a:r>
              <a:rPr lang="en-US" sz="2000" dirty="0" err="1"/>
              <a:t>mengolah</a:t>
            </a:r>
            <a:r>
              <a:rPr lang="en-US" sz="2000" dirty="0"/>
              <a:t> </a:t>
            </a:r>
            <a:r>
              <a:rPr lang="en-US" sz="2000" dirty="0" err="1"/>
              <a:t>informasi</a:t>
            </a:r>
            <a:r>
              <a:rPr lang="en-US" sz="2000" dirty="0"/>
              <a:t> yang </a:t>
            </a:r>
            <a:r>
              <a:rPr lang="en-US" sz="2000" dirty="0" err="1"/>
              <a:t>sudah</a:t>
            </a:r>
            <a:r>
              <a:rPr lang="en-US" sz="2000" dirty="0"/>
              <a:t> </a:t>
            </a:r>
            <a:r>
              <a:rPr lang="en-US" sz="2000" dirty="0" err="1"/>
              <a:t>dikumpulkan</a:t>
            </a:r>
            <a:r>
              <a:rPr lang="en-US" sz="2000" dirty="0"/>
              <a:t> </a:t>
            </a:r>
            <a:r>
              <a:rPr lang="en-US" sz="2000" dirty="0" err="1"/>
              <a:t>baik</a:t>
            </a:r>
            <a:r>
              <a:rPr lang="en-US" sz="2000" dirty="0"/>
              <a:t> </a:t>
            </a:r>
            <a:r>
              <a:rPr lang="en-US" sz="2000" dirty="0" err="1"/>
              <a:t>terbatas</a:t>
            </a:r>
            <a:r>
              <a:rPr lang="en-US" sz="2000" dirty="0"/>
              <a:t> </a:t>
            </a:r>
            <a:r>
              <a:rPr lang="en-US" sz="2000" dirty="0" err="1"/>
              <a:t>dari</a:t>
            </a:r>
            <a:r>
              <a:rPr lang="en-US" sz="2000" dirty="0"/>
              <a:t> </a:t>
            </a:r>
            <a:r>
              <a:rPr lang="en-US" sz="2000" dirty="0" err="1"/>
              <a:t>hasil</a:t>
            </a:r>
            <a:r>
              <a:rPr lang="en-US" sz="2000" dirty="0"/>
              <a:t> </a:t>
            </a:r>
            <a:r>
              <a:rPr lang="en-US" sz="2000" dirty="0" err="1"/>
              <a:t>kegiatan</a:t>
            </a:r>
            <a:r>
              <a:rPr lang="en-US" sz="2000" dirty="0"/>
              <a:t> </a:t>
            </a:r>
            <a:r>
              <a:rPr lang="en-US" sz="2000" dirty="0" err="1"/>
              <a:t>mengumpulkan</a:t>
            </a:r>
            <a:r>
              <a:rPr lang="en-US" sz="2000" dirty="0"/>
              <a:t>/</a:t>
            </a:r>
            <a:r>
              <a:rPr lang="en-US" sz="2000" dirty="0" err="1"/>
              <a:t>eksperimen</a:t>
            </a:r>
            <a:r>
              <a:rPr lang="en-US" sz="2000" dirty="0"/>
              <a:t> </a:t>
            </a:r>
            <a:r>
              <a:rPr lang="en-US" sz="2000" dirty="0" err="1"/>
              <a:t>mau</a:t>
            </a:r>
            <a:r>
              <a:rPr lang="en-US" sz="2000" dirty="0"/>
              <a:t> pun </a:t>
            </a:r>
            <a:r>
              <a:rPr lang="en-US" sz="2000" dirty="0" err="1"/>
              <a:t>hasil</a:t>
            </a:r>
            <a:r>
              <a:rPr lang="en-US" sz="2000" dirty="0"/>
              <a:t> </a:t>
            </a:r>
            <a:r>
              <a:rPr lang="en-US" sz="2000" dirty="0" err="1"/>
              <a:t>dari</a:t>
            </a:r>
            <a:r>
              <a:rPr lang="en-US" sz="2000" dirty="0"/>
              <a:t> </a:t>
            </a:r>
            <a:r>
              <a:rPr lang="en-US" sz="2000" dirty="0" err="1"/>
              <a:t>kegiatan</a:t>
            </a:r>
            <a:r>
              <a:rPr lang="en-US" sz="2000" dirty="0"/>
              <a:t> </a:t>
            </a:r>
            <a:r>
              <a:rPr lang="en-US" sz="2000" dirty="0" err="1"/>
              <a:t>mengamati</a:t>
            </a:r>
            <a:r>
              <a:rPr lang="en-US" sz="2000" dirty="0"/>
              <a:t> </a:t>
            </a:r>
            <a:r>
              <a:rPr lang="en-US" sz="2000" dirty="0" err="1"/>
              <a:t>dan</a:t>
            </a:r>
            <a:r>
              <a:rPr lang="en-US" sz="2000" dirty="0"/>
              <a:t> </a:t>
            </a:r>
            <a:r>
              <a:rPr lang="en-US" sz="2000" dirty="0" err="1"/>
              <a:t>kegiatan</a:t>
            </a:r>
            <a:r>
              <a:rPr lang="en-US" sz="2000" dirty="0"/>
              <a:t> </a:t>
            </a:r>
            <a:r>
              <a:rPr lang="en-US" sz="2000" dirty="0" err="1"/>
              <a:t>mengumpulkan</a:t>
            </a:r>
            <a:r>
              <a:rPr lang="en-US" sz="2000" dirty="0"/>
              <a:t> </a:t>
            </a:r>
            <a:r>
              <a:rPr lang="en-US" sz="2000" dirty="0" err="1"/>
              <a:t>informasi</a:t>
            </a:r>
            <a:r>
              <a:rPr lang="en-US" sz="2000" dirty="0"/>
              <a:t>. </a:t>
            </a:r>
            <a:endParaRPr lang="id-ID" sz="2000" dirty="0"/>
          </a:p>
          <a:p>
            <a:pPr lvl="0"/>
            <a:r>
              <a:rPr lang="en-US" sz="2000" dirty="0" err="1"/>
              <a:t>Pengolahan</a:t>
            </a:r>
            <a:r>
              <a:rPr lang="en-US" sz="2000" dirty="0"/>
              <a:t> </a:t>
            </a:r>
            <a:r>
              <a:rPr lang="en-US" sz="2000" dirty="0" err="1"/>
              <a:t>informasi</a:t>
            </a:r>
            <a:r>
              <a:rPr lang="en-US" sz="2000" dirty="0"/>
              <a:t> yang </a:t>
            </a:r>
            <a:r>
              <a:rPr lang="en-US" sz="2000" dirty="0" err="1"/>
              <a:t>dikumpulkan</a:t>
            </a:r>
            <a:r>
              <a:rPr lang="en-US" sz="2000" dirty="0"/>
              <a:t> </a:t>
            </a:r>
            <a:r>
              <a:rPr lang="en-US" sz="2000" dirty="0" err="1"/>
              <a:t>dari</a:t>
            </a:r>
            <a:r>
              <a:rPr lang="en-US" sz="2000" dirty="0"/>
              <a:t> yang </a:t>
            </a:r>
            <a:r>
              <a:rPr lang="en-US" sz="2000" dirty="0" err="1"/>
              <a:t>bersifat</a:t>
            </a:r>
            <a:r>
              <a:rPr lang="en-US" sz="2000" dirty="0"/>
              <a:t> </a:t>
            </a:r>
            <a:r>
              <a:rPr lang="en-US" sz="2000" dirty="0" err="1"/>
              <a:t>menambah</a:t>
            </a:r>
            <a:r>
              <a:rPr lang="en-US" sz="2000" dirty="0"/>
              <a:t> </a:t>
            </a:r>
            <a:r>
              <a:rPr lang="en-US" sz="2000" dirty="0" err="1"/>
              <a:t>keluasan</a:t>
            </a:r>
            <a:r>
              <a:rPr lang="en-US" sz="2000" dirty="0"/>
              <a:t> </a:t>
            </a:r>
            <a:r>
              <a:rPr lang="en-US" sz="2000" dirty="0" err="1"/>
              <a:t>dan</a:t>
            </a:r>
            <a:r>
              <a:rPr lang="en-US" sz="2000" dirty="0"/>
              <a:t> </a:t>
            </a:r>
            <a:r>
              <a:rPr lang="en-US" sz="2000" dirty="0" err="1"/>
              <a:t>kedalaman</a:t>
            </a:r>
            <a:r>
              <a:rPr lang="en-US" sz="2000" dirty="0"/>
              <a:t> </a:t>
            </a:r>
            <a:r>
              <a:rPr lang="en-US" sz="2000" dirty="0" err="1"/>
              <a:t>sampai</a:t>
            </a:r>
            <a:r>
              <a:rPr lang="en-US" sz="2000" dirty="0"/>
              <a:t> </a:t>
            </a:r>
            <a:r>
              <a:rPr lang="en-US" sz="2000" dirty="0" err="1"/>
              <a:t>kepada</a:t>
            </a:r>
            <a:r>
              <a:rPr lang="en-US" sz="2000" dirty="0"/>
              <a:t> </a:t>
            </a:r>
            <a:r>
              <a:rPr lang="en-US" sz="2000" dirty="0" err="1"/>
              <a:t>pengolahan</a:t>
            </a:r>
            <a:r>
              <a:rPr lang="en-US" sz="2000" dirty="0"/>
              <a:t> </a:t>
            </a:r>
            <a:r>
              <a:rPr lang="en-US" sz="2000" dirty="0" err="1"/>
              <a:t>informasi</a:t>
            </a:r>
            <a:r>
              <a:rPr lang="en-US" sz="2000" dirty="0"/>
              <a:t> yang </a:t>
            </a:r>
            <a:r>
              <a:rPr lang="en-US" sz="2000" dirty="0" err="1"/>
              <a:t>bersifat</a:t>
            </a:r>
            <a:r>
              <a:rPr lang="en-US" sz="2000" dirty="0"/>
              <a:t> </a:t>
            </a:r>
            <a:r>
              <a:rPr lang="en-US" sz="2000" dirty="0" err="1"/>
              <a:t>mencari</a:t>
            </a:r>
            <a:r>
              <a:rPr lang="en-US" sz="2000" dirty="0"/>
              <a:t> </a:t>
            </a:r>
            <a:r>
              <a:rPr lang="en-US" sz="2000" dirty="0" err="1"/>
              <a:t>solusi</a:t>
            </a:r>
            <a:r>
              <a:rPr lang="en-US" sz="2000" dirty="0"/>
              <a:t> </a:t>
            </a:r>
            <a:r>
              <a:rPr lang="en-US" sz="2000" dirty="0" err="1"/>
              <a:t>dari</a:t>
            </a:r>
            <a:r>
              <a:rPr lang="en-US" sz="2000" dirty="0"/>
              <a:t> </a:t>
            </a:r>
            <a:r>
              <a:rPr lang="en-US" sz="2000" dirty="0" err="1"/>
              <a:t>berbagai</a:t>
            </a:r>
            <a:r>
              <a:rPr lang="en-US" sz="2000" dirty="0"/>
              <a:t> </a:t>
            </a:r>
            <a:r>
              <a:rPr lang="en-US" sz="2000" dirty="0" err="1"/>
              <a:t>sumber</a:t>
            </a:r>
            <a:r>
              <a:rPr lang="en-US" sz="2000" dirty="0"/>
              <a:t> yang </a:t>
            </a:r>
            <a:r>
              <a:rPr lang="en-US" sz="2000" dirty="0" err="1"/>
              <a:t>memiliki</a:t>
            </a:r>
            <a:r>
              <a:rPr lang="en-US" sz="2000" dirty="0"/>
              <a:t> </a:t>
            </a:r>
            <a:r>
              <a:rPr lang="en-US" sz="2000" dirty="0" err="1"/>
              <a:t>pendapat</a:t>
            </a:r>
            <a:r>
              <a:rPr lang="en-US" sz="2000" dirty="0"/>
              <a:t> yang </a:t>
            </a:r>
            <a:r>
              <a:rPr lang="en-US" sz="2000" dirty="0" err="1"/>
              <a:t>berbeda</a:t>
            </a:r>
            <a:r>
              <a:rPr lang="en-US" sz="2000" dirty="0"/>
              <a:t> </a:t>
            </a:r>
            <a:r>
              <a:rPr lang="en-US" sz="2000" dirty="0" err="1"/>
              <a:t>sampai</a:t>
            </a:r>
            <a:r>
              <a:rPr lang="en-US" sz="2000" dirty="0"/>
              <a:t> </a:t>
            </a:r>
            <a:r>
              <a:rPr lang="en-US" sz="2000" dirty="0" err="1"/>
              <a:t>kepada</a:t>
            </a:r>
            <a:r>
              <a:rPr lang="en-US" sz="2000" dirty="0"/>
              <a:t> yang </a:t>
            </a:r>
            <a:r>
              <a:rPr lang="en-US" sz="2000" dirty="0" err="1"/>
              <a:t>bertentangan</a:t>
            </a:r>
            <a:r>
              <a:rPr lang="en-US" sz="2000" dirty="0"/>
              <a:t>.</a:t>
            </a:r>
            <a:endParaRPr lang="id-ID" sz="2000" dirty="0"/>
          </a:p>
        </p:txBody>
      </p:sp>
    </p:spTree>
    <p:extLst>
      <p:ext uri="{BB962C8B-B14F-4D97-AF65-F5344CB8AC3E}">
        <p14:creationId xmlns:p14="http://schemas.microsoft.com/office/powerpoint/2010/main" val="1813343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pengolahan informasi</a:t>
            </a:r>
            <a:endParaRPr lang="id-ID"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3456384" cy="3816424"/>
          </a:xfrm>
          <a:prstGeom prst="rect">
            <a:avLst/>
          </a:prstGeom>
          <a:noFill/>
          <a:ln w="19050" cmpd="sng">
            <a:solidFill>
              <a:srgbClr val="000000"/>
            </a:solidFill>
            <a:miter lim="800000"/>
            <a:headEnd/>
            <a:tailEnd/>
          </a:ln>
          <a:effectLst/>
        </p:spPr>
      </p:pic>
      <p:sp>
        <p:nvSpPr>
          <p:cNvPr id="4" name="Rectangle 3"/>
          <p:cNvSpPr/>
          <p:nvPr/>
        </p:nvSpPr>
        <p:spPr>
          <a:xfrm>
            <a:off x="3923928" y="1305342"/>
            <a:ext cx="5112568" cy="4708981"/>
          </a:xfrm>
          <a:prstGeom prst="rect">
            <a:avLst/>
          </a:prstGeom>
        </p:spPr>
        <p:txBody>
          <a:bodyPr wrap="square">
            <a:spAutoFit/>
          </a:bodyPr>
          <a:lstStyle/>
          <a:p>
            <a:r>
              <a:rPr lang="en-US" sz="2000" dirty="0" err="1"/>
              <a:t>Pada</a:t>
            </a:r>
            <a:r>
              <a:rPr lang="en-US" sz="2000" dirty="0"/>
              <a:t> </a:t>
            </a:r>
            <a:r>
              <a:rPr lang="en-US" sz="2000" dirty="0" err="1"/>
              <a:t>tahapan</a:t>
            </a:r>
            <a:r>
              <a:rPr lang="en-US" sz="2000" dirty="0"/>
              <a:t> </a:t>
            </a:r>
            <a:r>
              <a:rPr lang="en-US" sz="2000" dirty="0" err="1"/>
              <a:t>mengolah</a:t>
            </a:r>
            <a:r>
              <a:rPr lang="id-ID" sz="2000" dirty="0"/>
              <a:t> informasi</a:t>
            </a:r>
            <a:r>
              <a:rPr lang="en-US" sz="2000" dirty="0"/>
              <a:t> </a:t>
            </a:r>
            <a:r>
              <a:rPr lang="en-US" sz="2000" dirty="0" err="1"/>
              <a:t>ini</a:t>
            </a:r>
            <a:r>
              <a:rPr lang="en-US" sz="2000" dirty="0"/>
              <a:t> </a:t>
            </a:r>
            <a:r>
              <a:rPr lang="en-US" sz="2000" dirty="0" err="1"/>
              <a:t>juga</a:t>
            </a:r>
            <a:r>
              <a:rPr lang="en-US" sz="2000" dirty="0"/>
              <a:t>  </a:t>
            </a:r>
            <a:r>
              <a:rPr lang="en-US" sz="2000" dirty="0" err="1"/>
              <a:t>peserta</a:t>
            </a:r>
            <a:r>
              <a:rPr lang="en-US" sz="2000" dirty="0"/>
              <a:t> </a:t>
            </a:r>
            <a:r>
              <a:rPr lang="en-US" sz="2000" dirty="0" err="1"/>
              <a:t>didik</a:t>
            </a:r>
            <a:r>
              <a:rPr lang="en-US" sz="2000" dirty="0"/>
              <a:t>  </a:t>
            </a:r>
            <a:r>
              <a:rPr lang="en-US" sz="2000" dirty="0" err="1"/>
              <a:t>sedapat</a:t>
            </a:r>
            <a:r>
              <a:rPr lang="en-US" sz="2000" dirty="0"/>
              <a:t> </a:t>
            </a:r>
            <a:r>
              <a:rPr lang="en-US" sz="2000" dirty="0" err="1"/>
              <a:t>mungkin</a:t>
            </a:r>
            <a:r>
              <a:rPr lang="en-US" sz="2000" dirty="0"/>
              <a:t> </a:t>
            </a:r>
            <a:r>
              <a:rPr lang="en-US" sz="2000" dirty="0" err="1"/>
              <a:t>dikondisikan</a:t>
            </a:r>
            <a:r>
              <a:rPr lang="en-US" sz="2000" dirty="0"/>
              <a:t> </a:t>
            </a:r>
            <a:r>
              <a:rPr lang="en-US" sz="2000" dirty="0" err="1"/>
              <a:t>belajar</a:t>
            </a:r>
            <a:r>
              <a:rPr lang="en-US" sz="2000" dirty="0"/>
              <a:t> </a:t>
            </a:r>
            <a:r>
              <a:rPr lang="en-US" sz="2000" dirty="0" err="1"/>
              <a:t>secara</a:t>
            </a:r>
            <a:r>
              <a:rPr lang="id-ID" sz="2000" dirty="0"/>
              <a:t> kolaboratif. Pada pembelajaran kolaboratif kewenangan guru fungsi guru lebih bersifat direktif atau manajer belajar, sebaliknya, peserta didiklah yang harus lebih aktif. Jika  pembelajaran kolaboratif diposisikan sebagai satu falsafah pribadi, maka ia menyentuh tentang identitas peserta didik terutama jika mereka berhubungan atau berinteraksi dengan yang lain atau guru. Dalam situasi kolaboratif itu, peserta didik berinteraksi dengan empati, saling menghormati, dan menerima kekurangan atau kelebihan masing-masing</a:t>
            </a:r>
          </a:p>
        </p:txBody>
      </p:sp>
    </p:spTree>
    <p:extLst>
      <p:ext uri="{BB962C8B-B14F-4D97-AF65-F5344CB8AC3E}">
        <p14:creationId xmlns:p14="http://schemas.microsoft.com/office/powerpoint/2010/main" val="3063895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776863" cy="701751"/>
          </a:xfrm>
        </p:spPr>
        <p:txBody>
          <a:bodyPr>
            <a:normAutofit fontScale="90000"/>
          </a:bodyPr>
          <a:lstStyle/>
          <a:p>
            <a:pPr lvl="0"/>
            <a:r>
              <a:rPr lang="id-ID" dirty="0">
                <a:effectLst/>
              </a:rPr>
              <a:t>Mengkomunikasikan</a:t>
            </a:r>
            <a:br>
              <a:rPr lang="id-ID" dirty="0">
                <a:effectLst/>
              </a:rPr>
            </a:br>
            <a:endParaRPr lang="id-ID" dirty="0"/>
          </a:p>
        </p:txBody>
      </p:sp>
      <p:sp>
        <p:nvSpPr>
          <p:cNvPr id="3" name="Rectangle 2"/>
          <p:cNvSpPr/>
          <p:nvPr/>
        </p:nvSpPr>
        <p:spPr>
          <a:xfrm>
            <a:off x="304415" y="1484784"/>
            <a:ext cx="8496944" cy="3970318"/>
          </a:xfrm>
          <a:prstGeom prst="rect">
            <a:avLst/>
          </a:prstGeom>
        </p:spPr>
        <p:txBody>
          <a:bodyPr wrap="square">
            <a:spAutoFit/>
          </a:bodyPr>
          <a:lstStyle/>
          <a:p>
            <a:r>
              <a:rPr lang="id-ID" sz="2800" dirty="0"/>
              <a:t>Kegiatan belajar mengkomunikasikan adalah menyampaikan hasil pengamatan, kesimpulan berdasarkan hasil analisis secara lisan, tertulis, atau media lainnya.Kompetesi yang dikembangkan dalam tahapan mengkomunikasikan adalah mengembangkan sikap jujur, teliti, toleransi, kemampuan berpikir sistematis, mengungkapkan pendapat dengan singkat dan jelas, dan mengembangkan kemampuan berbahasa yang baik dan benar</a:t>
            </a:r>
          </a:p>
        </p:txBody>
      </p:sp>
    </p:spTree>
    <p:extLst>
      <p:ext uri="{BB962C8B-B14F-4D97-AF65-F5344CB8AC3E}">
        <p14:creationId xmlns:p14="http://schemas.microsoft.com/office/powerpoint/2010/main" val="702115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mengkomunikasikan</a:t>
            </a:r>
            <a:endParaRPr lang="id-ID"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992888" cy="4608512"/>
          </a:xfrm>
          <a:prstGeom prst="rect">
            <a:avLst/>
          </a:prstGeom>
          <a:noFill/>
          <a:ln w="19050" cmpd="sng">
            <a:solidFill>
              <a:srgbClr val="000000"/>
            </a:solidFill>
            <a:miter lim="800000"/>
            <a:headEnd/>
            <a:tailEnd/>
          </a:ln>
          <a:effectLst/>
        </p:spPr>
      </p:pic>
    </p:spTree>
    <p:extLst>
      <p:ext uri="{BB962C8B-B14F-4D97-AF65-F5344CB8AC3E}">
        <p14:creationId xmlns:p14="http://schemas.microsoft.com/office/powerpoint/2010/main" val="2534876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Rectangle 2"/>
          <p:cNvSpPr/>
          <p:nvPr/>
        </p:nvSpPr>
        <p:spPr>
          <a:xfrm>
            <a:off x="323528" y="1556792"/>
            <a:ext cx="8496944" cy="4401205"/>
          </a:xfrm>
          <a:prstGeom prst="rect">
            <a:avLst/>
          </a:prstGeom>
        </p:spPr>
        <p:txBody>
          <a:bodyPr wrap="square">
            <a:spAutoFit/>
          </a:bodyPr>
          <a:lstStyle/>
          <a:p>
            <a:r>
              <a:rPr lang="id-ID" sz="2800" dirty="0"/>
              <a:t>Kegiatan menyimpulkan merupakan kelanjutan dari kegiatan  mengolah, bisa dilakukan bersama-sama dalam satu kesatuan kelompok, atau bisa juga dengan dikerjakan sendiri setelah mendengarkan hasil kegiatan mengolah informasi. Hasil tugas  yang dikerjakan bersama dalam satu kelompok kemudian dipresentasikan atau dilaporkan kepada guru dan teman sekelas</a:t>
            </a:r>
            <a:r>
              <a:rPr lang="en-US" sz="2800" dirty="0"/>
              <a:t>. </a:t>
            </a:r>
            <a:r>
              <a:rPr lang="id-ID" sz="2800" dirty="0"/>
              <a:t>Kegiatan ini sekaligus merupakan kesempatan bagi guru untuk melakukan konfirmasi terhadap apa yang telah disimpulkan oleh siswa. </a:t>
            </a:r>
          </a:p>
        </p:txBody>
      </p:sp>
    </p:spTree>
    <p:extLst>
      <p:ext uri="{BB962C8B-B14F-4D97-AF65-F5344CB8AC3E}">
        <p14:creationId xmlns:p14="http://schemas.microsoft.com/office/powerpoint/2010/main" val="741717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Penerapan Discovery Learning</a:t>
            </a:r>
            <a:endParaRPr lang="id-ID"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712968" cy="4752528"/>
          </a:xfrm>
          <a:prstGeom prst="rect">
            <a:avLst/>
          </a:prstGeom>
          <a:noFill/>
          <a:ln>
            <a:noFill/>
          </a:ln>
        </p:spPr>
      </p:pic>
    </p:spTree>
    <p:extLst>
      <p:ext uri="{BB962C8B-B14F-4D97-AF65-F5344CB8AC3E}">
        <p14:creationId xmlns:p14="http://schemas.microsoft.com/office/powerpoint/2010/main" val="3883210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effectLst/>
              </a:rPr>
              <a:t>Fase 1: Pemberian Rangsangan </a:t>
            </a:r>
          </a:p>
        </p:txBody>
      </p:sp>
      <p:sp>
        <p:nvSpPr>
          <p:cNvPr id="3" name="Rectangle 2"/>
          <p:cNvSpPr/>
          <p:nvPr/>
        </p:nvSpPr>
        <p:spPr>
          <a:xfrm>
            <a:off x="251520" y="1484784"/>
            <a:ext cx="8640960" cy="4401205"/>
          </a:xfrm>
          <a:prstGeom prst="rect">
            <a:avLst/>
          </a:prstGeom>
        </p:spPr>
        <p:txBody>
          <a:bodyPr wrap="square">
            <a:spAutoFit/>
          </a:bodyPr>
          <a:lstStyle/>
          <a:p>
            <a:pPr marL="457200" lvl="0" indent="-457200">
              <a:buFont typeface="+mj-lt"/>
              <a:buAutoNum type="arabicPeriod"/>
            </a:pPr>
            <a:r>
              <a:rPr lang="id-ID" sz="2000" dirty="0"/>
              <a:t>Kegiatan pembelajaran dimulai dengan guru mengkomunikasikan kepada siswa tentang kegiatan yang akan dilakukan.</a:t>
            </a:r>
          </a:p>
          <a:p>
            <a:pPr marL="457200" lvl="0" indent="-457200">
              <a:buFont typeface="+mj-lt"/>
              <a:buAutoNum type="arabicPeriod"/>
            </a:pPr>
            <a:r>
              <a:rPr lang="id-ID" sz="2000" dirty="0"/>
              <a:t>Guru </a:t>
            </a:r>
            <a:r>
              <a:rPr lang="id-ID" sz="2000" b="1" dirty="0"/>
              <a:t>menstimulus </a:t>
            </a:r>
            <a:r>
              <a:rPr lang="id-ID" sz="2000" dirty="0"/>
              <a:t>rasa ingin tahu siswa dengan cara mengajukan pertanyaan-pertanyaan penuntun tentang nama-nama hewan di sekitar kita. Misalnya: Sebutkan nama-nama tumbuhan  di sekitar kita!  Adakah yang pernah melihat pohon jahe? Adakah tumbuhan  lain yang bentuknya menyerupai pohon jahe? Seperti apa bentuk buah jahe? Seperti apa bentuk daun jahe ? dan lain sebagainya.</a:t>
            </a:r>
          </a:p>
          <a:p>
            <a:pPr marL="457200" lvl="0" indent="-457200">
              <a:buFont typeface="+mj-lt"/>
              <a:buAutoNum type="arabicPeriod"/>
            </a:pPr>
            <a:r>
              <a:rPr lang="id-ID" sz="2000" dirty="0"/>
              <a:t>Siswa dihadapkan pada suatu permasalahan sederhana tentang hewan yang ada di sekitar kita, perkembang biakan  (lihat buku siswa tema1 sub tema 2). </a:t>
            </a:r>
          </a:p>
          <a:p>
            <a:pPr marL="457200" lvl="0" indent="-457200">
              <a:buFont typeface="+mj-lt"/>
              <a:buAutoNum type="arabicPeriod"/>
            </a:pPr>
            <a:r>
              <a:rPr lang="id-ID" sz="2000" dirty="0"/>
              <a:t>Guru menugasi </a:t>
            </a:r>
            <a:r>
              <a:rPr lang="id-ID" sz="2000" b="1" dirty="0"/>
              <a:t>siswa mengamati dan membaca teks</a:t>
            </a:r>
            <a:r>
              <a:rPr lang="id-ID" sz="2000" i="1" dirty="0"/>
              <a:t>Hewan di Sekitarku</a:t>
            </a:r>
            <a:r>
              <a:rPr lang="id-ID" sz="2000" dirty="0"/>
              <a:t> dengan suara nyaring (lihat buku siswa tema1 sub tema 2).</a:t>
            </a:r>
          </a:p>
          <a:p>
            <a:pPr marL="457200" lvl="0" indent="-457200">
              <a:buFont typeface="+mj-lt"/>
              <a:buAutoNum type="arabicPeriod"/>
            </a:pPr>
            <a:r>
              <a:rPr lang="id-ID" sz="2000" dirty="0"/>
              <a:t>Siswa dengan bimbingan guru menyanyikan lagu  yang berkaitan erat dengan materi.</a:t>
            </a:r>
          </a:p>
        </p:txBody>
      </p:sp>
    </p:spTree>
    <p:extLst>
      <p:ext uri="{BB962C8B-B14F-4D97-AF65-F5344CB8AC3E}">
        <p14:creationId xmlns:p14="http://schemas.microsoft.com/office/powerpoint/2010/main" val="2111727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776863" cy="787011"/>
          </a:xfrm>
        </p:spPr>
        <p:txBody>
          <a:bodyPr>
            <a:normAutofit fontScale="90000"/>
          </a:bodyPr>
          <a:lstStyle/>
          <a:p>
            <a:r>
              <a:rPr lang="id-ID" dirty="0">
                <a:effectLst/>
              </a:rPr>
              <a:t>Fase 2: Identifikasi Masalah</a:t>
            </a:r>
            <a:br>
              <a:rPr lang="id-ID" dirty="0">
                <a:effectLst/>
              </a:rPr>
            </a:br>
            <a:endParaRPr lang="id-ID" dirty="0"/>
          </a:p>
        </p:txBody>
      </p:sp>
      <p:sp>
        <p:nvSpPr>
          <p:cNvPr id="3" name="Rectangle 2"/>
          <p:cNvSpPr/>
          <p:nvPr/>
        </p:nvSpPr>
        <p:spPr>
          <a:xfrm>
            <a:off x="251520" y="1268760"/>
            <a:ext cx="8424936" cy="2308324"/>
          </a:xfrm>
          <a:prstGeom prst="rect">
            <a:avLst/>
          </a:prstGeom>
        </p:spPr>
        <p:txBody>
          <a:bodyPr wrap="square">
            <a:spAutoFit/>
          </a:bodyPr>
          <a:lstStyle/>
          <a:p>
            <a:pPr marL="342900" lvl="0" indent="-342900">
              <a:buFont typeface="+mj-lt"/>
              <a:buAutoNum type="arabicPeriod"/>
            </a:pPr>
            <a:r>
              <a:rPr lang="id-ID" dirty="0"/>
              <a:t>Guru mengajak siswa ke luar kelas untuk mengamati langsung tumbuhan  yang sudah disiapkan. </a:t>
            </a:r>
          </a:p>
          <a:p>
            <a:pPr marL="342900" lvl="0" indent="-342900">
              <a:buFont typeface="+mj-lt"/>
              <a:buAutoNum type="arabicPeriod"/>
            </a:pPr>
            <a:r>
              <a:rPr lang="id-ID" dirty="0"/>
              <a:t>Usahakan siswa untuk menyentuh tumbuhan, mencium bau daun dan mengamati buahnya jika ada.</a:t>
            </a:r>
          </a:p>
          <a:p>
            <a:pPr marL="342900" lvl="0" indent="-342900">
              <a:buFont typeface="+mj-lt"/>
              <a:buAutoNum type="arabicPeriod"/>
            </a:pPr>
            <a:r>
              <a:rPr lang="id-ID" dirty="0"/>
              <a:t>Siswa menyentuh langsung tumbuhan  sehingga menimbulkan rasa ingin tahu dan mendapatkan pengetahuan baru tumbuhan yang diamati.</a:t>
            </a:r>
          </a:p>
          <a:p>
            <a:pPr marL="342900" lvl="0" indent="-342900">
              <a:buFont typeface="+mj-lt"/>
              <a:buAutoNum type="arabicPeriod"/>
            </a:pPr>
            <a:r>
              <a:rPr lang="id-ID" dirty="0"/>
              <a:t>Siswa mengamati satu persatu  tumbuhan  yang ada disekitar sekolah atau yang dibawa dari rumah.</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71600" y="3577084"/>
            <a:ext cx="6768752" cy="2805711"/>
          </a:xfrm>
          <a:prstGeom prst="rect">
            <a:avLst/>
          </a:prstGeom>
          <a:noFill/>
          <a:ln w="19050" cmpd="sng">
            <a:solidFill>
              <a:srgbClr val="000000"/>
            </a:solidFill>
            <a:miter lim="800000"/>
            <a:headEnd/>
            <a:tailEnd/>
          </a:ln>
          <a:effectLst/>
        </p:spPr>
      </p:pic>
    </p:spTree>
    <p:extLst>
      <p:ext uri="{BB962C8B-B14F-4D97-AF65-F5344CB8AC3E}">
        <p14:creationId xmlns:p14="http://schemas.microsoft.com/office/powerpoint/2010/main" val="2201925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776863" cy="787011"/>
          </a:xfrm>
        </p:spPr>
        <p:txBody>
          <a:bodyPr>
            <a:normAutofit fontScale="90000"/>
          </a:bodyPr>
          <a:lstStyle/>
          <a:p>
            <a:r>
              <a:rPr lang="id-ID" dirty="0">
                <a:effectLst/>
              </a:rPr>
              <a:t>Fase 2: Identifikasi </a:t>
            </a:r>
            <a:r>
              <a:rPr lang="id-ID" dirty="0" smtClean="0">
                <a:effectLst/>
              </a:rPr>
              <a:t>Masalah           </a:t>
            </a:r>
            <a:r>
              <a:rPr lang="id-ID" sz="2700" dirty="0" smtClean="0">
                <a:solidFill>
                  <a:srgbClr val="FF0000"/>
                </a:solidFill>
                <a:effectLst/>
              </a:rPr>
              <a:t>lanjuatan</a:t>
            </a:r>
            <a:r>
              <a:rPr lang="id-ID" dirty="0">
                <a:effectLst/>
              </a:rPr>
              <a:t/>
            </a:r>
            <a:br>
              <a:rPr lang="id-ID" dirty="0">
                <a:effectLst/>
              </a:rPr>
            </a:br>
            <a:endParaRPr lang="id-ID" dirty="0"/>
          </a:p>
        </p:txBody>
      </p:sp>
      <p:sp>
        <p:nvSpPr>
          <p:cNvPr id="3" name="Rectangle 2"/>
          <p:cNvSpPr/>
          <p:nvPr/>
        </p:nvSpPr>
        <p:spPr>
          <a:xfrm>
            <a:off x="251520" y="1263383"/>
            <a:ext cx="8424936" cy="1015663"/>
          </a:xfrm>
          <a:prstGeom prst="rect">
            <a:avLst/>
          </a:prstGeom>
        </p:spPr>
        <p:txBody>
          <a:bodyPr wrap="square">
            <a:spAutoFit/>
          </a:bodyPr>
          <a:lstStyle/>
          <a:p>
            <a:pPr marL="265113" lvl="0" indent="-265113"/>
            <a:r>
              <a:rPr lang="id-ID" sz="2000" dirty="0" smtClean="0"/>
              <a:t>5. Guru </a:t>
            </a:r>
            <a:r>
              <a:rPr lang="id-ID" sz="2000" dirty="0"/>
              <a:t>memberi kesempatan pada </a:t>
            </a:r>
            <a:r>
              <a:rPr lang="id-ID" sz="2000" b="1" dirty="0"/>
              <a:t>siswa untuk bertanyajawab</a:t>
            </a:r>
            <a:r>
              <a:rPr lang="id-ID" sz="2000" dirty="0"/>
              <a:t> tentang tumbuhan  yang diamati: misalnya: cara berkembang biak, bentuk daun, warna daun, bentuk buahnya, tinggi pohonnya dn lain sebagainya.</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4904"/>
            <a:ext cx="7992887" cy="3734207"/>
          </a:xfrm>
          <a:prstGeom prst="rect">
            <a:avLst/>
          </a:prstGeom>
          <a:noFill/>
          <a:ln w="19050" cmpd="sng">
            <a:solidFill>
              <a:srgbClr val="000000"/>
            </a:solidFill>
            <a:miter lim="800000"/>
            <a:headEnd/>
            <a:tailEnd/>
          </a:ln>
          <a:effectLst/>
        </p:spPr>
      </p:pic>
    </p:spTree>
    <p:extLst>
      <p:ext uri="{BB962C8B-B14F-4D97-AF65-F5344CB8AC3E}">
        <p14:creationId xmlns:p14="http://schemas.microsoft.com/office/powerpoint/2010/main" val="944288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Penerapan pendekatan saintifik</a:t>
            </a:r>
            <a:endParaRPr lang="en-US" dirty="0"/>
          </a:p>
        </p:txBody>
      </p:sp>
      <p:sp>
        <p:nvSpPr>
          <p:cNvPr id="3" name="Text Placeholder 2"/>
          <p:cNvSpPr>
            <a:spLocks noGrp="1"/>
          </p:cNvSpPr>
          <p:nvPr>
            <p:ph type="body" sz="quarter" idx="10"/>
          </p:nvPr>
        </p:nvSpPr>
        <p:spPr/>
        <p:txBody>
          <a:bodyPr/>
          <a:lstStyle/>
          <a:p>
            <a:r>
              <a:rPr lang="en-US" dirty="0" smtClean="0"/>
              <a:t>PPT-</a:t>
            </a:r>
            <a:r>
              <a:rPr lang="id-ID" dirty="0" smtClean="0"/>
              <a:t>3.2</a:t>
            </a:r>
            <a:endParaRPr lang="en-US" dirty="0"/>
          </a:p>
        </p:txBody>
      </p:sp>
    </p:spTree>
    <p:extLst>
      <p:ext uri="{BB962C8B-B14F-4D97-AF65-F5344CB8AC3E}">
        <p14:creationId xmlns:p14="http://schemas.microsoft.com/office/powerpoint/2010/main" val="661143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776863" cy="787011"/>
          </a:xfrm>
        </p:spPr>
        <p:txBody>
          <a:bodyPr>
            <a:normAutofit/>
          </a:bodyPr>
          <a:lstStyle/>
          <a:p>
            <a:r>
              <a:rPr lang="id-ID" dirty="0">
                <a:effectLst/>
              </a:rPr>
              <a:t>Fase 3: Pengumpulan </a:t>
            </a:r>
            <a:r>
              <a:rPr lang="id-ID" dirty="0" smtClean="0">
                <a:effectLst/>
              </a:rPr>
              <a:t>Data</a:t>
            </a:r>
            <a:endParaRPr lang="id-ID" dirty="0"/>
          </a:p>
        </p:txBody>
      </p:sp>
      <p:sp>
        <p:nvSpPr>
          <p:cNvPr id="3" name="Rectangle 2"/>
          <p:cNvSpPr/>
          <p:nvPr/>
        </p:nvSpPr>
        <p:spPr>
          <a:xfrm>
            <a:off x="318326" y="1340768"/>
            <a:ext cx="8496944" cy="1200329"/>
          </a:xfrm>
          <a:prstGeom prst="rect">
            <a:avLst/>
          </a:prstGeom>
        </p:spPr>
        <p:txBody>
          <a:bodyPr wrap="square">
            <a:spAutoFit/>
          </a:bodyPr>
          <a:lstStyle/>
          <a:p>
            <a:pPr marL="342900" lvl="0" indent="-342900">
              <a:buFont typeface="+mj-lt"/>
              <a:buAutoNum type="arabicPeriod"/>
            </a:pPr>
            <a:r>
              <a:rPr lang="id-ID" dirty="0"/>
              <a:t>Guru kembali membawa siswa ke dalam kelas untuk </a:t>
            </a:r>
            <a:r>
              <a:rPr lang="id-ID" b="1" dirty="0"/>
              <a:t>mengumpulkan data dan informasi</a:t>
            </a:r>
            <a:r>
              <a:rPr lang="id-ID" dirty="0"/>
              <a:t> yang lebih luas tentang tumbuhan  dengan cara membaca teks tumbuhan.</a:t>
            </a:r>
          </a:p>
          <a:p>
            <a:pPr marL="342900" lvl="0" indent="-342900">
              <a:buFont typeface="+mj-lt"/>
              <a:buAutoNum type="arabicPeriod"/>
            </a:pPr>
            <a:r>
              <a:rPr lang="id-ID" dirty="0"/>
              <a:t>Guru memberi kesempatan pada siswa untuk membaca lancar teks tumbuhan dengan lancar</a:t>
            </a:r>
            <a:r>
              <a:rPr lang="id-ID" i="1" dirty="0"/>
              <a:t>.</a:t>
            </a:r>
            <a:endParaRPr lang="id-ID"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3568" y="2996952"/>
            <a:ext cx="7776864" cy="2832119"/>
          </a:xfrm>
          <a:prstGeom prst="rect">
            <a:avLst/>
          </a:prstGeom>
          <a:noFill/>
          <a:ln>
            <a:noFill/>
          </a:ln>
        </p:spPr>
      </p:pic>
    </p:spTree>
    <p:extLst>
      <p:ext uri="{BB962C8B-B14F-4D97-AF65-F5344CB8AC3E}">
        <p14:creationId xmlns:p14="http://schemas.microsoft.com/office/powerpoint/2010/main" val="322036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effectLst/>
              </a:rPr>
              <a:t>Fase 3: Pengumpulan </a:t>
            </a:r>
            <a:r>
              <a:rPr lang="id-ID" dirty="0" smtClean="0">
                <a:effectLst/>
              </a:rPr>
              <a:t>Data             </a:t>
            </a:r>
            <a:r>
              <a:rPr lang="id-ID" sz="2700" dirty="0" smtClean="0">
                <a:solidFill>
                  <a:srgbClr val="FF0000"/>
                </a:solidFill>
                <a:effectLst/>
              </a:rPr>
              <a:t>Lanjutan</a:t>
            </a:r>
            <a:endParaRPr lang="id-ID" sz="2700" dirty="0">
              <a:solidFill>
                <a:srgbClr val="FF0000"/>
              </a:solidFill>
            </a:endParaRPr>
          </a:p>
        </p:txBody>
      </p:sp>
      <p:sp>
        <p:nvSpPr>
          <p:cNvPr id="3" name="Rectangle 2"/>
          <p:cNvSpPr/>
          <p:nvPr/>
        </p:nvSpPr>
        <p:spPr>
          <a:xfrm>
            <a:off x="215925" y="1412776"/>
            <a:ext cx="8640960" cy="1200329"/>
          </a:xfrm>
          <a:prstGeom prst="rect">
            <a:avLst/>
          </a:prstGeom>
        </p:spPr>
        <p:txBody>
          <a:bodyPr wrap="square">
            <a:spAutoFit/>
          </a:bodyPr>
          <a:lstStyle/>
          <a:p>
            <a:pPr lvl="0"/>
            <a:r>
              <a:rPr lang="id-ID" dirty="0" smtClean="0"/>
              <a:t>3.  Guru </a:t>
            </a:r>
            <a:r>
              <a:rPr lang="id-ID" dirty="0"/>
              <a:t>dan siswa bertanya jawab tentang isi teks di atas.</a:t>
            </a:r>
          </a:p>
          <a:p>
            <a:pPr marL="265113" lvl="0" indent="-265113"/>
            <a:r>
              <a:rPr lang="id-ID" dirty="0" smtClean="0"/>
              <a:t>4.  Setelah </a:t>
            </a:r>
            <a:r>
              <a:rPr lang="id-ID" dirty="0"/>
              <a:t>itu, guru memberi kesempatan pada siswa untuk melakukan pengamatan yang lebih mendalam bersama teman-temanya dengan dibantu media tulis </a:t>
            </a:r>
          </a:p>
          <a:p>
            <a:r>
              <a:rPr lang="id-ID" dirty="0"/>
              <a:t>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7632848" cy="3624207"/>
          </a:xfrm>
          <a:prstGeom prst="rect">
            <a:avLst/>
          </a:prstGeom>
          <a:noFill/>
          <a:ln>
            <a:noFill/>
          </a:ln>
        </p:spPr>
      </p:pic>
    </p:spTree>
    <p:extLst>
      <p:ext uri="{BB962C8B-B14F-4D97-AF65-F5344CB8AC3E}">
        <p14:creationId xmlns:p14="http://schemas.microsoft.com/office/powerpoint/2010/main" val="3305133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effectLst/>
              </a:rPr>
              <a:t>Fase 3: Pengumpulan Data             </a:t>
            </a:r>
            <a:r>
              <a:rPr lang="id-ID" sz="2700" dirty="0">
                <a:solidFill>
                  <a:srgbClr val="FF0000"/>
                </a:solidFill>
                <a:effectLst/>
              </a:rPr>
              <a:t>Lanjutan</a:t>
            </a:r>
            <a:endParaRPr lang="id-ID"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704856" cy="3528392"/>
          </a:xfrm>
          <a:prstGeom prst="rect">
            <a:avLst/>
          </a:prstGeom>
          <a:noFill/>
          <a:ln>
            <a:noFill/>
          </a:ln>
        </p:spPr>
      </p:pic>
      <p:sp>
        <p:nvSpPr>
          <p:cNvPr id="4" name="Rectangle 3"/>
          <p:cNvSpPr/>
          <p:nvPr/>
        </p:nvSpPr>
        <p:spPr>
          <a:xfrm>
            <a:off x="418097" y="5044865"/>
            <a:ext cx="8208912" cy="1200329"/>
          </a:xfrm>
          <a:prstGeom prst="rect">
            <a:avLst/>
          </a:prstGeom>
        </p:spPr>
        <p:txBody>
          <a:bodyPr wrap="square">
            <a:spAutoFit/>
          </a:bodyPr>
          <a:lstStyle/>
          <a:p>
            <a:pPr marL="265113" lvl="0" indent="-265113"/>
            <a:r>
              <a:rPr lang="id-ID" dirty="0" smtClean="0"/>
              <a:t>3. Siswa </a:t>
            </a:r>
            <a:r>
              <a:rPr lang="id-ID" dirty="0"/>
              <a:t>mencari informasi di perpustakaan atau langsung bertanya jawab dengan teman kemudian jika ada kata-kata hal yang belum dipahami maka ditanyakan pada guru.</a:t>
            </a:r>
          </a:p>
          <a:p>
            <a:r>
              <a:rPr lang="id-ID" dirty="0"/>
              <a:t> </a:t>
            </a:r>
          </a:p>
        </p:txBody>
      </p:sp>
    </p:spTree>
    <p:extLst>
      <p:ext uri="{BB962C8B-B14F-4D97-AF65-F5344CB8AC3E}">
        <p14:creationId xmlns:p14="http://schemas.microsoft.com/office/powerpoint/2010/main" val="1276241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effectLst/>
              </a:rPr>
              <a:t>Fase 4: Pengolahan </a:t>
            </a:r>
            <a:r>
              <a:rPr lang="id-ID" dirty="0" smtClean="0">
                <a:effectLst/>
              </a:rPr>
              <a:t>Data</a:t>
            </a:r>
            <a:endParaRPr lang="id-ID"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352928" cy="3959508"/>
          </a:xfrm>
          <a:prstGeom prst="rect">
            <a:avLst/>
          </a:prstGeom>
          <a:noFill/>
          <a:ln>
            <a:noFill/>
          </a:ln>
        </p:spPr>
      </p:pic>
      <p:sp>
        <p:nvSpPr>
          <p:cNvPr id="4" name="Rectangle 3"/>
          <p:cNvSpPr/>
          <p:nvPr/>
        </p:nvSpPr>
        <p:spPr>
          <a:xfrm>
            <a:off x="179512" y="1268760"/>
            <a:ext cx="8640960" cy="707886"/>
          </a:xfrm>
          <a:prstGeom prst="rect">
            <a:avLst/>
          </a:prstGeom>
        </p:spPr>
        <p:txBody>
          <a:bodyPr wrap="square">
            <a:spAutoFit/>
          </a:bodyPr>
          <a:lstStyle/>
          <a:p>
            <a:r>
              <a:rPr lang="id-ID" sz="2000" dirty="0"/>
              <a:t>Siswa mengolah data tentang teks di atas dalam kerja kelompok, melalui pengisian tugas-tugas di bawah ini.</a:t>
            </a:r>
          </a:p>
        </p:txBody>
      </p:sp>
    </p:spTree>
    <p:extLst>
      <p:ext uri="{BB962C8B-B14F-4D97-AF65-F5344CB8AC3E}">
        <p14:creationId xmlns:p14="http://schemas.microsoft.com/office/powerpoint/2010/main" val="1882722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effectLst/>
              </a:rPr>
              <a:t>Fase 5: </a:t>
            </a:r>
            <a:r>
              <a:rPr lang="id-ID" dirty="0" smtClean="0">
                <a:effectLst/>
              </a:rPr>
              <a:t>Pembuktian</a:t>
            </a:r>
            <a:endParaRPr lang="id-ID" dirty="0"/>
          </a:p>
        </p:txBody>
      </p:sp>
      <p:sp>
        <p:nvSpPr>
          <p:cNvPr id="3" name="Rectangle 2"/>
          <p:cNvSpPr/>
          <p:nvPr/>
        </p:nvSpPr>
        <p:spPr>
          <a:xfrm>
            <a:off x="395536" y="1477565"/>
            <a:ext cx="8352928" cy="4801314"/>
          </a:xfrm>
          <a:prstGeom prst="rect">
            <a:avLst/>
          </a:prstGeom>
        </p:spPr>
        <p:txBody>
          <a:bodyPr wrap="square">
            <a:spAutoFit/>
          </a:bodyPr>
          <a:lstStyle/>
          <a:p>
            <a:pPr marL="457200" lvl="0" indent="-457200">
              <a:buFont typeface="+mj-lt"/>
              <a:buAutoNum type="arabicPeriod"/>
            </a:pPr>
            <a:r>
              <a:rPr lang="id-ID" sz="3600" dirty="0"/>
              <a:t>Siswa berdiskusi untuk </a:t>
            </a:r>
            <a:r>
              <a:rPr lang="id-ID" sz="3600" b="1" dirty="0"/>
              <a:t>menemukan</a:t>
            </a:r>
            <a:r>
              <a:rPr lang="id-ID" sz="3600" dirty="0"/>
              <a:t> suatu konsep atau teori tentang hal-hal yang berkaitan dengan tumbuhan, mislanya: , jenis tumbuhan, cara berkembang biak, sifat tumbuhan, daur hidup tumbuhan. </a:t>
            </a:r>
          </a:p>
          <a:p>
            <a:pPr marL="457200" lvl="0" indent="-457200">
              <a:buFont typeface="+mj-lt"/>
              <a:buAutoNum type="arabicPeriod"/>
            </a:pPr>
            <a:r>
              <a:rPr lang="id-ID" sz="3600" dirty="0"/>
              <a:t> Guru memeriksa secara cermat tugas-tugas siswa.</a:t>
            </a:r>
          </a:p>
          <a:p>
            <a:endParaRPr lang="id-ID" dirty="0"/>
          </a:p>
        </p:txBody>
      </p:sp>
    </p:spTree>
    <p:extLst>
      <p:ext uri="{BB962C8B-B14F-4D97-AF65-F5344CB8AC3E}">
        <p14:creationId xmlns:p14="http://schemas.microsoft.com/office/powerpoint/2010/main" val="286532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effectLst/>
              </a:rPr>
              <a:t>Fase 6: Menarik </a:t>
            </a:r>
            <a:r>
              <a:rPr lang="id-ID" dirty="0" smtClean="0">
                <a:effectLst/>
              </a:rPr>
              <a:t>Kesimpulan</a:t>
            </a:r>
            <a:endParaRPr lang="id-ID" dirty="0"/>
          </a:p>
        </p:txBody>
      </p:sp>
      <p:sp>
        <p:nvSpPr>
          <p:cNvPr id="3" name="Rectangle 2"/>
          <p:cNvSpPr/>
          <p:nvPr/>
        </p:nvSpPr>
        <p:spPr>
          <a:xfrm>
            <a:off x="467544" y="1778954"/>
            <a:ext cx="8280920" cy="2031325"/>
          </a:xfrm>
          <a:prstGeom prst="rect">
            <a:avLst/>
          </a:prstGeom>
        </p:spPr>
        <p:txBody>
          <a:bodyPr wrap="square">
            <a:spAutoFit/>
          </a:bodyPr>
          <a:lstStyle/>
          <a:p>
            <a:pPr marL="742950" lvl="0" indent="-742950">
              <a:buFont typeface="+mj-lt"/>
              <a:buAutoNum type="arabicPeriod"/>
            </a:pPr>
            <a:r>
              <a:rPr lang="id-ID" sz="3600" dirty="0"/>
              <a:t>Siswa dengan bimbingan guru menyimpulkan isi teks bacaan.</a:t>
            </a:r>
          </a:p>
          <a:p>
            <a:pPr marL="742950" lvl="0" indent="-742950">
              <a:buFont typeface="+mj-lt"/>
              <a:buAutoNum type="arabicPeriod"/>
            </a:pPr>
            <a:r>
              <a:rPr lang="id-ID" sz="3600" dirty="0"/>
              <a:t>Siswa memajang hasil kerja kelompok.</a:t>
            </a:r>
          </a:p>
          <a:p>
            <a:endParaRPr lang="id-ID" dirty="0"/>
          </a:p>
        </p:txBody>
      </p:sp>
    </p:spTree>
    <p:extLst>
      <p:ext uri="{BB962C8B-B14F-4D97-AF65-F5344CB8AC3E}">
        <p14:creationId xmlns:p14="http://schemas.microsoft.com/office/powerpoint/2010/main" val="4238320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7039" y="2890549"/>
            <a:ext cx="9144000" cy="1080000"/>
          </a:xfrm>
        </p:spPr>
        <p:txBody>
          <a:bodyPr/>
          <a:lstStyle/>
          <a:p>
            <a:pPr algn="ctr"/>
            <a:r>
              <a:rPr lang="en-US" spc="400" dirty="0" smtClean="0">
                <a:effectLst>
                  <a:outerShdw blurRad="38100" dist="38100" dir="2700000" algn="tl">
                    <a:srgbClr val="000000">
                      <a:alpha val="43137"/>
                    </a:srgbClr>
                  </a:outerShdw>
                </a:effectLst>
              </a:rPr>
              <a:t>TERIMA KASIH</a:t>
            </a:r>
            <a:endParaRPr lang="en-US" spc="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7837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id-ID" dirty="0" smtClean="0"/>
              <a:t>Pendekatan saintifik dalam Tematik Terpadu</a:t>
            </a:r>
            <a:endParaRPr lang="en-US" dirty="0"/>
          </a:p>
        </p:txBody>
      </p:sp>
      <p:sp>
        <p:nvSpPr>
          <p:cNvPr id="3" name="Rectangle 2"/>
          <p:cNvSpPr/>
          <p:nvPr/>
        </p:nvSpPr>
        <p:spPr>
          <a:xfrm>
            <a:off x="107504" y="1443841"/>
            <a:ext cx="8856984" cy="4832092"/>
          </a:xfrm>
          <a:prstGeom prst="rect">
            <a:avLst/>
          </a:prstGeom>
        </p:spPr>
        <p:txBody>
          <a:bodyPr wrap="square">
            <a:spAutoFit/>
          </a:bodyPr>
          <a:lstStyle/>
          <a:p>
            <a:r>
              <a:rPr lang="id-ID" sz="2800" dirty="0"/>
              <a:t>Kurikulum 2013 menekankan pada dimensi pedagogik modern dalam pembelajaran, yaitu menggunakan pendekatan ilmiah.  Pendekatan ilmiah (</a:t>
            </a:r>
            <a:r>
              <a:rPr lang="id-ID" sz="2800" i="1" dirty="0"/>
              <a:t>scientific approach</a:t>
            </a:r>
            <a:r>
              <a:rPr lang="id-ID" sz="2800" dirty="0"/>
              <a:t>) dalam pembelajaran sebagaimana dimaksud  meliputi kegiatan mengamati, menanya, mengumpulkan informasi/mencoba, mengasosiasi/menalar/mengolah informasi, serta menyajikan / mengkomunikasikan. Kurikulum 2013 menyarankan penerapan model-model pembelajaran seperti </a:t>
            </a:r>
            <a:r>
              <a:rPr lang="id-ID" sz="2800" i="1" dirty="0"/>
              <a:t>Project Based Learning, Problem Based Learning, </a:t>
            </a:r>
            <a:r>
              <a:rPr lang="id-ID" sz="2800" dirty="0"/>
              <a:t>dan </a:t>
            </a:r>
            <a:r>
              <a:rPr lang="id-ID" sz="2800" i="1" dirty="0"/>
              <a:t>Discovery Learning dan model model pembelajarn lain yang relevan.</a:t>
            </a:r>
            <a:endParaRPr lang="id-ID" sz="2800" dirty="0"/>
          </a:p>
        </p:txBody>
      </p:sp>
    </p:spTree>
    <p:extLst>
      <p:ext uri="{BB962C8B-B14F-4D97-AF65-F5344CB8AC3E}">
        <p14:creationId xmlns:p14="http://schemas.microsoft.com/office/powerpoint/2010/main" val="3678137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d-ID" dirty="0" smtClean="0"/>
              <a:t>Mengamati</a:t>
            </a:r>
            <a:endParaRPr lang="en-US" dirty="0"/>
          </a:p>
        </p:txBody>
      </p:sp>
      <p:sp>
        <p:nvSpPr>
          <p:cNvPr id="2" name="Rectangle 1"/>
          <p:cNvSpPr/>
          <p:nvPr/>
        </p:nvSpPr>
        <p:spPr>
          <a:xfrm>
            <a:off x="251520" y="1268760"/>
            <a:ext cx="8712968" cy="1815882"/>
          </a:xfrm>
          <a:prstGeom prst="rect">
            <a:avLst/>
          </a:prstGeom>
        </p:spPr>
        <p:txBody>
          <a:bodyPr wrap="square">
            <a:spAutoFit/>
          </a:bodyPr>
          <a:lstStyle/>
          <a:p>
            <a:r>
              <a:rPr lang="id-ID" sz="2800" dirty="0"/>
              <a:t>Kegiatan belajar yang dilakukan dalam proses mengamati adalah membaca, mendengar, menyimak, melihat (tanpa atau dengan alat). Kompetensi yang dikembangkan adalah melatih kesungguhan, ketelitian, mencari informasi.</a:t>
            </a:r>
          </a:p>
        </p:txBody>
      </p:sp>
      <p:sp>
        <p:nvSpPr>
          <p:cNvPr id="6" name="Rectangle 5"/>
          <p:cNvSpPr/>
          <p:nvPr/>
        </p:nvSpPr>
        <p:spPr>
          <a:xfrm>
            <a:off x="395536" y="3212976"/>
            <a:ext cx="8352928" cy="2246769"/>
          </a:xfrm>
          <a:prstGeom prst="rect">
            <a:avLst/>
          </a:prstGeom>
        </p:spPr>
        <p:txBody>
          <a:bodyPr wrap="square">
            <a:spAutoFit/>
          </a:bodyPr>
          <a:lstStyle/>
          <a:p>
            <a:r>
              <a:rPr lang="id-ID" sz="2800" dirty="0"/>
              <a:t>Metode mengamati mengutamakan kebermaknaan proses pembelajaran (</a:t>
            </a:r>
            <a:r>
              <a:rPr lang="id-ID" sz="2800" i="1" dirty="0"/>
              <a:t>meaningfull learning</a:t>
            </a:r>
            <a:r>
              <a:rPr lang="id-ID" sz="2800" dirty="0"/>
              <a:t>). Metode ini memiliki keunggulan  tertentu, seperti menyajikan media objek secara nyata, peserta didik senang dan tertantang, dan mudah pelaksanaannya</a:t>
            </a:r>
          </a:p>
        </p:txBody>
      </p:sp>
    </p:spTree>
    <p:extLst>
      <p:ext uri="{BB962C8B-B14F-4D97-AF65-F5344CB8AC3E}">
        <p14:creationId xmlns:p14="http://schemas.microsoft.com/office/powerpoint/2010/main" val="2560143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4" name="Rectangle 3"/>
          <p:cNvSpPr/>
          <p:nvPr/>
        </p:nvSpPr>
        <p:spPr>
          <a:xfrm>
            <a:off x="107504" y="1268760"/>
            <a:ext cx="8856984" cy="4893647"/>
          </a:xfrm>
          <a:prstGeom prst="rect">
            <a:avLst/>
          </a:prstGeom>
        </p:spPr>
        <p:txBody>
          <a:bodyPr wrap="square">
            <a:spAutoFit/>
          </a:bodyPr>
          <a:lstStyle/>
          <a:p>
            <a:r>
              <a:rPr lang="id-ID" sz="2400" dirty="0"/>
              <a:t>Kegiatan mengamati dalam pembelajaran dilakukan dengan menempuh langkah-langkah berikut ini.</a:t>
            </a:r>
          </a:p>
          <a:p>
            <a:pPr marL="742950" lvl="1" indent="-285750">
              <a:buFont typeface="Arial" pitchFamily="34" charset="0"/>
              <a:buChar char="•"/>
            </a:pPr>
            <a:r>
              <a:rPr lang="id-ID" sz="2400" dirty="0"/>
              <a:t>Menentukan objek apa yang akan diobservasi.</a:t>
            </a:r>
          </a:p>
          <a:p>
            <a:pPr marL="742950" lvl="1" indent="-285750">
              <a:buFont typeface="Arial" pitchFamily="34" charset="0"/>
              <a:buChar char="•"/>
            </a:pPr>
            <a:r>
              <a:rPr lang="id-ID" sz="2400" dirty="0"/>
              <a:t>Membuat pedoman observasi sesuai dengan lingkup objek yang akan diobservasi.</a:t>
            </a:r>
          </a:p>
          <a:p>
            <a:pPr marL="742950" lvl="1" indent="-285750">
              <a:buFont typeface="Arial" pitchFamily="34" charset="0"/>
              <a:buChar char="•"/>
            </a:pPr>
            <a:r>
              <a:rPr lang="id-ID" sz="2400" dirty="0"/>
              <a:t>Menentukan  secara jelas  data-data apa yang perlu diobservasi, baik primer maupun sekunder.</a:t>
            </a:r>
          </a:p>
          <a:p>
            <a:pPr marL="742950" lvl="1" indent="-285750">
              <a:buFont typeface="Arial" pitchFamily="34" charset="0"/>
              <a:buChar char="•"/>
            </a:pPr>
            <a:r>
              <a:rPr lang="id-ID" sz="2400" dirty="0"/>
              <a:t>Menentukan di mana tempat objek yang akan diobservasi.</a:t>
            </a:r>
          </a:p>
          <a:p>
            <a:pPr marL="742950" lvl="1" indent="-285750">
              <a:buFont typeface="Arial" pitchFamily="34" charset="0"/>
              <a:buChar char="•"/>
            </a:pPr>
            <a:r>
              <a:rPr lang="id-ID" sz="2400" dirty="0"/>
              <a:t>Menentukan secara jelas bagaimana observasi akan dilakukan untuk mengumpulkan data agar berjalan mudah dan lancar.</a:t>
            </a:r>
          </a:p>
          <a:p>
            <a:pPr marL="742950" lvl="1" indent="-285750">
              <a:buFont typeface="Arial" pitchFamily="34" charset="0"/>
              <a:buChar char="•"/>
            </a:pPr>
            <a:r>
              <a:rPr lang="id-ID" sz="2400" dirty="0"/>
              <a:t>Menentukan cara dan melakukan pencatatan atas hasil observasi, seperti menggunakan buku catatan, kamera, tape recorder, video perekam, dan alat-alat tulis lainnya.</a:t>
            </a:r>
          </a:p>
        </p:txBody>
      </p:sp>
    </p:spTree>
    <p:extLst>
      <p:ext uri="{BB962C8B-B14F-4D97-AF65-F5344CB8AC3E}">
        <p14:creationId xmlns:p14="http://schemas.microsoft.com/office/powerpoint/2010/main" val="1351837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Contoh Mengamati</a:t>
            </a:r>
            <a:endParaRPr lang="id-ID"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64512"/>
            <a:ext cx="4248472" cy="4140751"/>
          </a:xfrm>
          <a:prstGeom prst="rect">
            <a:avLst/>
          </a:prstGeom>
          <a:noFill/>
          <a:ln w="19050" cmpd="sng">
            <a:solidFill>
              <a:srgbClr val="000000"/>
            </a:solidFill>
            <a:miter lim="800000"/>
            <a:headEnd/>
            <a:tailEnd/>
          </a:ln>
          <a:effectLst/>
        </p:spPr>
      </p:pic>
      <p:sp>
        <p:nvSpPr>
          <p:cNvPr id="6" name="Rectangle 5"/>
          <p:cNvSpPr/>
          <p:nvPr/>
        </p:nvSpPr>
        <p:spPr>
          <a:xfrm>
            <a:off x="4536504" y="1557158"/>
            <a:ext cx="4572000" cy="1938992"/>
          </a:xfrm>
          <a:prstGeom prst="rect">
            <a:avLst/>
          </a:prstGeom>
        </p:spPr>
        <p:txBody>
          <a:bodyPr>
            <a:spAutoFit/>
          </a:bodyPr>
          <a:lstStyle/>
          <a:p>
            <a:r>
              <a:rPr lang="id-ID" sz="2000" dirty="0"/>
              <a:t>Siswa mencermati bacaan dan gambar yang disajikan pada buku siswa. Kegiatan ini bertujuan untuk melatih keterampilan siswa dalam mencari dan menggali informasi dari kegiatan mengamati gambar dan mencermati teks bacaan. </a:t>
            </a:r>
          </a:p>
        </p:txBody>
      </p:sp>
      <p:sp>
        <p:nvSpPr>
          <p:cNvPr id="7" name="Rectangle 6"/>
          <p:cNvSpPr/>
          <p:nvPr/>
        </p:nvSpPr>
        <p:spPr>
          <a:xfrm>
            <a:off x="4536504" y="3781489"/>
            <a:ext cx="4572000" cy="2246769"/>
          </a:xfrm>
          <a:prstGeom prst="rect">
            <a:avLst/>
          </a:prstGeom>
        </p:spPr>
        <p:txBody>
          <a:bodyPr>
            <a:spAutoFit/>
          </a:bodyPr>
          <a:lstStyle/>
          <a:p>
            <a:r>
              <a:rPr lang="id-ID" sz="2000" dirty="0"/>
              <a:t>Pengamatan gambar dapat dikembangkan dan dikaitkan dengan pengetahuan awal dari</a:t>
            </a:r>
            <a:r>
              <a:rPr lang="en-US" sz="2000" dirty="0"/>
              <a:t> </a:t>
            </a:r>
            <a:r>
              <a:rPr lang="en-US" sz="2000" dirty="0" err="1"/>
              <a:t>siswa</a:t>
            </a:r>
            <a:r>
              <a:rPr lang="en-US" sz="2000" dirty="0"/>
              <a:t> </a:t>
            </a:r>
            <a:r>
              <a:rPr lang="en-US" sz="2000" dirty="0" err="1"/>
              <a:t>sehinga</a:t>
            </a:r>
            <a:r>
              <a:rPr lang="en-US" sz="2000" dirty="0"/>
              <a:t> proses </a:t>
            </a:r>
            <a:r>
              <a:rPr lang="en-US" sz="2000" dirty="0" err="1"/>
              <a:t>pembelajaran</a:t>
            </a:r>
            <a:r>
              <a:rPr lang="en-US" sz="2000" dirty="0"/>
              <a:t> </a:t>
            </a:r>
            <a:r>
              <a:rPr lang="en-US" sz="2000" dirty="0" err="1"/>
              <a:t>dapat</a:t>
            </a:r>
            <a:r>
              <a:rPr lang="en-US" sz="2000" dirty="0"/>
              <a:t> </a:t>
            </a:r>
            <a:r>
              <a:rPr lang="en-US" sz="2000" dirty="0" err="1"/>
              <a:t>lebih</a:t>
            </a:r>
            <a:r>
              <a:rPr lang="en-US" sz="2000" dirty="0"/>
              <a:t> </a:t>
            </a:r>
            <a:r>
              <a:rPr lang="en-US" sz="2000" dirty="0" err="1"/>
              <a:t>menyenangkan</a:t>
            </a:r>
            <a:r>
              <a:rPr lang="en-US" sz="2000" dirty="0"/>
              <a:t> </a:t>
            </a:r>
            <a:r>
              <a:rPr lang="en-US" sz="2000" dirty="0" err="1"/>
              <a:t>dan</a:t>
            </a:r>
            <a:r>
              <a:rPr lang="en-US" sz="2000" dirty="0"/>
              <a:t> </a:t>
            </a:r>
            <a:r>
              <a:rPr lang="en-US" sz="2000" dirty="0" err="1"/>
              <a:t>membangkitkan</a:t>
            </a:r>
            <a:r>
              <a:rPr lang="en-US" sz="2000" dirty="0"/>
              <a:t> rasa </a:t>
            </a:r>
            <a:r>
              <a:rPr lang="en-US" sz="2000" dirty="0" err="1"/>
              <a:t>antusia</a:t>
            </a:r>
            <a:r>
              <a:rPr lang="id-ID" sz="2000" dirty="0"/>
              <a:t>s</a:t>
            </a:r>
            <a:r>
              <a:rPr lang="en-US" sz="2000" dirty="0"/>
              <a:t> </a:t>
            </a:r>
            <a:r>
              <a:rPr lang="en-US" sz="2000" dirty="0" err="1"/>
              <a:t>siswa</a:t>
            </a:r>
            <a:r>
              <a:rPr lang="id-ID" sz="2000" dirty="0"/>
              <a:t> k</a:t>
            </a:r>
            <a:r>
              <a:rPr lang="en-US" sz="2000" dirty="0"/>
              <a:t>arena </a:t>
            </a:r>
            <a:r>
              <a:rPr lang="en-US" sz="2000" dirty="0" err="1"/>
              <a:t>dapat</a:t>
            </a:r>
            <a:r>
              <a:rPr lang="en-US" sz="2000" dirty="0"/>
              <a:t> me</a:t>
            </a:r>
            <a:r>
              <a:rPr lang="id-ID" sz="2000" dirty="0"/>
              <a:t>n</a:t>
            </a:r>
            <a:r>
              <a:rPr lang="en-US" sz="2000" dirty="0" err="1"/>
              <a:t>gaitkan</a:t>
            </a:r>
            <a:r>
              <a:rPr lang="en-US" sz="2000" dirty="0"/>
              <a:t> </a:t>
            </a:r>
            <a:r>
              <a:rPr lang="en-US" sz="2000" dirty="0" err="1"/>
              <a:t>pengalaman</a:t>
            </a:r>
            <a:r>
              <a:rPr lang="en-US" sz="2000" dirty="0"/>
              <a:t> </a:t>
            </a:r>
            <a:r>
              <a:rPr lang="en-US" sz="2000" dirty="0" err="1"/>
              <a:t>belajarnya</a:t>
            </a:r>
            <a:r>
              <a:rPr lang="en-US" sz="2000" dirty="0"/>
              <a:t> </a:t>
            </a:r>
            <a:r>
              <a:rPr lang="en-US" sz="2000" dirty="0" err="1"/>
              <a:t>dengan</a:t>
            </a:r>
            <a:r>
              <a:rPr lang="en-US" sz="2000" dirty="0"/>
              <a:t> </a:t>
            </a:r>
            <a:r>
              <a:rPr lang="en-US" sz="2000" dirty="0" err="1"/>
              <a:t>kehidupan</a:t>
            </a:r>
            <a:r>
              <a:rPr lang="en-US" sz="2000" dirty="0"/>
              <a:t> </a:t>
            </a:r>
            <a:r>
              <a:rPr lang="en-US" sz="2000" dirty="0" err="1"/>
              <a:t>nyata</a:t>
            </a:r>
            <a:r>
              <a:rPr lang="en-US" sz="2000" dirty="0"/>
              <a:t>. </a:t>
            </a:r>
            <a:endParaRPr lang="id-ID" sz="2000" dirty="0"/>
          </a:p>
        </p:txBody>
      </p:sp>
    </p:spTree>
    <p:extLst>
      <p:ext uri="{BB962C8B-B14F-4D97-AF65-F5344CB8AC3E}">
        <p14:creationId xmlns:p14="http://schemas.microsoft.com/office/powerpoint/2010/main" val="3576814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Menanya</a:t>
            </a:r>
            <a:endParaRPr lang="id-ID" dirty="0"/>
          </a:p>
        </p:txBody>
      </p:sp>
      <p:sp>
        <p:nvSpPr>
          <p:cNvPr id="4" name="Rectangle 3"/>
          <p:cNvSpPr/>
          <p:nvPr/>
        </p:nvSpPr>
        <p:spPr>
          <a:xfrm>
            <a:off x="308720" y="1484784"/>
            <a:ext cx="8496944" cy="4832092"/>
          </a:xfrm>
          <a:prstGeom prst="rect">
            <a:avLst/>
          </a:prstGeom>
        </p:spPr>
        <p:txBody>
          <a:bodyPr wrap="square">
            <a:spAutoFit/>
          </a:bodyPr>
          <a:lstStyle/>
          <a:p>
            <a:r>
              <a:rPr lang="id-ID" sz="2800" dirty="0"/>
              <a:t>Kegiatan </a:t>
            </a:r>
            <a:r>
              <a:rPr lang="id-ID" sz="2800" dirty="0" smtClean="0"/>
              <a:t>menanya </a:t>
            </a:r>
            <a:r>
              <a:rPr lang="id-ID" sz="2800" dirty="0"/>
              <a:t>dilakukan dengan cara mengajukan pertanyaan tentang informasi yang tidak dipahami dari apa yang diamati atau pertanyaan untuk mendapatkan informasi tambahan tentang apa yang diamati (dimulai dari pertanyaan faktual sampai ke pertanyaan yang bersifat hipotetik</a:t>
            </a:r>
            <a:r>
              <a:rPr lang="id-ID" sz="2800" dirty="0" smtClean="0"/>
              <a:t>).</a:t>
            </a:r>
          </a:p>
          <a:p>
            <a:r>
              <a:rPr lang="id-ID" sz="2800" dirty="0" smtClean="0"/>
              <a:t> </a:t>
            </a:r>
            <a:r>
              <a:rPr lang="id-ID" sz="2800" dirty="0"/>
              <a:t>Kompetensi yang dikembangkan adalah mengembangkan kreativitas, rasa ingin tahu, kemampuan merumuskan pertanyaan untuk membentuk pikiran kritis yang perlu untuk hidup cerdas dan belajar sepanjang hayat </a:t>
            </a:r>
          </a:p>
        </p:txBody>
      </p:sp>
    </p:spTree>
    <p:extLst>
      <p:ext uri="{BB962C8B-B14F-4D97-AF65-F5344CB8AC3E}">
        <p14:creationId xmlns:p14="http://schemas.microsoft.com/office/powerpoint/2010/main" val="121472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Menanya</a:t>
            </a:r>
            <a:endParaRPr lang="id-ID"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424936" cy="2016224"/>
          </a:xfrm>
          <a:prstGeom prst="rect">
            <a:avLst/>
          </a:prstGeom>
          <a:noFill/>
          <a:ln w="19050" cmpd="sng">
            <a:solidFill>
              <a:srgbClr val="000000"/>
            </a:solidFill>
            <a:miter lim="800000"/>
            <a:headEnd/>
            <a:tailEnd/>
          </a:ln>
          <a:effectLst/>
        </p:spPr>
      </p:pic>
      <p:sp>
        <p:nvSpPr>
          <p:cNvPr id="5" name="Rectangle 4"/>
          <p:cNvSpPr/>
          <p:nvPr/>
        </p:nvSpPr>
        <p:spPr>
          <a:xfrm>
            <a:off x="337398" y="3645024"/>
            <a:ext cx="8411065" cy="2677656"/>
          </a:xfrm>
          <a:prstGeom prst="rect">
            <a:avLst/>
          </a:prstGeom>
        </p:spPr>
        <p:txBody>
          <a:bodyPr wrap="square">
            <a:spAutoFit/>
          </a:bodyPr>
          <a:lstStyle/>
          <a:p>
            <a:r>
              <a:rPr lang="id-ID" sz="2800" dirty="0"/>
              <a:t>Dari kegiatan pengamatan yang dilakukan sebelumnya, siswa dilatih keterampilannya dalam bertanya secara kritis dan kreatif. Guru menstimulus rasa ingin tahu siswa dengan memberikan beberapa pertanyaan pancingan dan memberikan kesempatan kepada siswa untuk membuat dan merumuskan pertanyaan mereka sendiri</a:t>
            </a:r>
          </a:p>
        </p:txBody>
      </p:sp>
    </p:spTree>
    <p:extLst>
      <p:ext uri="{BB962C8B-B14F-4D97-AF65-F5344CB8AC3E}">
        <p14:creationId xmlns:p14="http://schemas.microsoft.com/office/powerpoint/2010/main" val="135749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7776863" cy="787011"/>
          </a:xfrm>
        </p:spPr>
        <p:txBody>
          <a:bodyPr>
            <a:normAutofit fontScale="90000"/>
          </a:bodyPr>
          <a:lstStyle/>
          <a:p>
            <a:pPr lvl="0"/>
            <a:r>
              <a:rPr lang="id-ID" dirty="0">
                <a:effectLst/>
              </a:rPr>
              <a:t>Mengumpulkan informasi/Eksperimen (Mencoba)</a:t>
            </a:r>
            <a:br>
              <a:rPr lang="id-ID" dirty="0">
                <a:effectLst/>
              </a:rPr>
            </a:br>
            <a:endParaRPr lang="id-ID" dirty="0"/>
          </a:p>
        </p:txBody>
      </p:sp>
      <p:sp>
        <p:nvSpPr>
          <p:cNvPr id="4" name="Rectangle 3"/>
          <p:cNvSpPr/>
          <p:nvPr/>
        </p:nvSpPr>
        <p:spPr>
          <a:xfrm>
            <a:off x="251520" y="1339724"/>
            <a:ext cx="8640960" cy="1938992"/>
          </a:xfrm>
          <a:prstGeom prst="rect">
            <a:avLst/>
          </a:prstGeom>
        </p:spPr>
        <p:txBody>
          <a:bodyPr wrap="square">
            <a:spAutoFit/>
          </a:bodyPr>
          <a:lstStyle/>
          <a:p>
            <a:r>
              <a:rPr lang="id-ID" sz="2000" dirty="0"/>
              <a:t>Untuk memperoleh hasil belajar yang nyata atau autentik, peserta didik harus mencoba atau melakukan percobaan, terutama untuk materi atau substansi yang sesuai. Peserta didik pun harus memiliki keterampilan proses untuk mengembangkan pengetahuan tentang alam sekitar, serta mampu menggunakan metode ilmiah dan bersikap ilmiah untuk memecahkan masalah-masalah yang dihadapinya sehari-hari</a:t>
            </a:r>
          </a:p>
        </p:txBody>
      </p:sp>
      <p:sp>
        <p:nvSpPr>
          <p:cNvPr id="5" name="Rectangle 4"/>
          <p:cNvSpPr/>
          <p:nvPr/>
        </p:nvSpPr>
        <p:spPr>
          <a:xfrm>
            <a:off x="251520" y="3501008"/>
            <a:ext cx="8640960" cy="2862322"/>
          </a:xfrm>
          <a:prstGeom prst="rect">
            <a:avLst/>
          </a:prstGeom>
        </p:spPr>
        <p:txBody>
          <a:bodyPr wrap="square">
            <a:spAutoFit/>
          </a:bodyPr>
          <a:lstStyle/>
          <a:p>
            <a:r>
              <a:rPr lang="id-ID" sz="2000" dirty="0"/>
              <a:t>Agar pelaksanaan percobaan dapat berjalan lancar (1) Guru hendaknya merumuskan tujuan eksperimen yanga akan dilaksanakan murid, (2) Guru bersama murid mempersiapkan perlengkapan yang dipergunakan, (3) Perlu memperhitungkan tempat dan waktu, (4) Guru menyediakan kertas kerja untuk pengarahan kegiatan murid, (5) Guru membicarakan masalah yang akan yang akan dijadikan eksperimen, (6) Membagi kertas kerja kepada murid, (7) Murid melaksanakan eksperimen dengan bimbingan guru, dan (8) Guru mengumpulkan hasil kerja murid dan mengevaluasinya, bila dianggap perlu didiskusikan secara klasikal.</a:t>
            </a:r>
          </a:p>
        </p:txBody>
      </p:sp>
    </p:spTree>
    <p:extLst>
      <p:ext uri="{BB962C8B-B14F-4D97-AF65-F5344CB8AC3E}">
        <p14:creationId xmlns:p14="http://schemas.microsoft.com/office/powerpoint/2010/main" val="1845500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1344</Words>
  <Application>Microsoft Office PowerPoint</Application>
  <PresentationFormat>On-screen Show (4:3)</PresentationFormat>
  <Paragraphs>70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Penerapan pendekatan saintifik</vt:lpstr>
      <vt:lpstr>Pendekatan saintifik dalam Tematik Terpadu</vt:lpstr>
      <vt:lpstr>Mengamati</vt:lpstr>
      <vt:lpstr>PowerPoint Presentation</vt:lpstr>
      <vt:lpstr>Contoh Mengamati</vt:lpstr>
      <vt:lpstr>Menanya</vt:lpstr>
      <vt:lpstr>Contoh Menanya</vt:lpstr>
      <vt:lpstr>Mengumpulkan informasi/Eksperimen (Mencoba) </vt:lpstr>
      <vt:lpstr>Contoh mencari tahu dengan mencoba</vt:lpstr>
      <vt:lpstr>Mengasosiasi/Mengolah informasi /Menalar </vt:lpstr>
      <vt:lpstr>Contoh pengolahan informasi</vt:lpstr>
      <vt:lpstr>Mengkomunikasikan </vt:lpstr>
      <vt:lpstr>Contoh mengkomunikasikan</vt:lpstr>
      <vt:lpstr>PowerPoint Presentation</vt:lpstr>
      <vt:lpstr>Penerapan Discovery Learning</vt:lpstr>
      <vt:lpstr>Fase 1: Pemberian Rangsangan </vt:lpstr>
      <vt:lpstr>Fase 2: Identifikasi Masalah </vt:lpstr>
      <vt:lpstr>Fase 2: Identifikasi Masalah           lanjuatan </vt:lpstr>
      <vt:lpstr>Fase 3: Pengumpulan Data</vt:lpstr>
      <vt:lpstr>Fase 3: Pengumpulan Data             Lanjutan</vt:lpstr>
      <vt:lpstr>Fase 3: Pengumpulan Data             Lanjutan</vt:lpstr>
      <vt:lpstr>Fase 4: Pengolahan Data</vt:lpstr>
      <vt:lpstr>Fase 5: Pembuktian</vt:lpstr>
      <vt:lpstr>Fase 6: Menarik Kesimpulan</vt:lpstr>
      <vt:lpstr>TERIMA KASIH</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SuhartojagoP4TKIPA</dc:creator>
  <cp:lastModifiedBy>Toshiba</cp:lastModifiedBy>
  <cp:revision>76</cp:revision>
  <dcterms:created xsi:type="dcterms:W3CDTF">2015-04-27T08:45:55Z</dcterms:created>
  <dcterms:modified xsi:type="dcterms:W3CDTF">2015-05-13T05:19:29Z</dcterms:modified>
</cp:coreProperties>
</file>